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5" r:id="rId8"/>
    <p:sldId id="273" r:id="rId9"/>
    <p:sldId id="264" r:id="rId10"/>
    <p:sldId id="262" r:id="rId11"/>
    <p:sldId id="261" r:id="rId12"/>
    <p:sldId id="260" r:id="rId13"/>
    <p:sldId id="267" r:id="rId14"/>
    <p:sldId id="268" r:id="rId15"/>
    <p:sldId id="269" r:id="rId16"/>
    <p:sldId id="270" r:id="rId17"/>
    <p:sldId id="274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927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2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8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F596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0407-570A-4B8F-9865-B1B7EA28A7B8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D35C1-8D86-466D-A603-72157C515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g"/><Relationship Id="rId5" Type="http://schemas.openxmlformats.org/officeDocument/2006/relationships/image" Target="../media/image17.png"/><Relationship Id="rId10" Type="http://schemas.openxmlformats.org/officeDocument/2006/relationships/image" Target="../media/image21.jpg"/><Relationship Id="rId4" Type="http://schemas.openxmlformats.org/officeDocument/2006/relationships/image" Target="../media/image16.jpeg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" y="-14037"/>
            <a:ext cx="9124720" cy="6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942653"/>
            <a:ext cx="4206240" cy="27432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4206240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6" y="579122"/>
            <a:ext cx="4206240" cy="27432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79124"/>
            <a:ext cx="4206240" cy="2743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428" y="3384921"/>
            <a:ext cx="146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Honesty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05650" y="3323366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Horse</a:t>
            </a:r>
            <a:r>
              <a:rPr lang="en-US" sz="2800" b="1" dirty="0" smtClean="0">
                <a:solidFill>
                  <a:srgbClr val="0070C0"/>
                </a:solidFill>
              </a:rPr>
              <a:t>,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8372" y="6136875"/>
            <a:ext cx="123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Gold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6182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Determination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2102" y="24825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kind of words have you observed?</a:t>
            </a:r>
            <a:endParaRPr lang="en-US" sz="3200" b="1" dirty="0"/>
          </a:p>
        </p:txBody>
      </p:sp>
      <p:sp>
        <p:nvSpPr>
          <p:cNvPr id="21" name="Oval 20"/>
          <p:cNvSpPr/>
          <p:nvPr/>
        </p:nvSpPr>
        <p:spPr>
          <a:xfrm>
            <a:off x="2971800" y="2859014"/>
            <a:ext cx="3124200" cy="1712986"/>
          </a:xfrm>
          <a:prstGeom prst="ellipse">
            <a:avLst/>
          </a:prstGeom>
          <a:solidFill>
            <a:schemeClr val="accent1">
              <a:alpha val="54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Naming words</a:t>
            </a:r>
            <a:endParaRPr lang="en-US" sz="36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260" y="4572000"/>
            <a:ext cx="831487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A noun is the </a:t>
            </a:r>
            <a:r>
              <a:rPr lang="en-US" sz="3200" b="1" dirty="0" smtClean="0">
                <a:solidFill>
                  <a:srgbClr val="0070C0"/>
                </a:solidFill>
              </a:rPr>
              <a:t>name of </a:t>
            </a:r>
            <a:r>
              <a:rPr lang="en-US" sz="3200" b="1" dirty="0">
                <a:solidFill>
                  <a:srgbClr val="0070C0"/>
                </a:solidFill>
              </a:rPr>
              <a:t>anything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81000" y="533400"/>
            <a:ext cx="8305800" cy="1308318"/>
          </a:xfrm>
          <a:prstGeom prst="downArrowCallout">
            <a:avLst>
              <a:gd name="adj1" fmla="val 52305"/>
              <a:gd name="adj2" fmla="val 66045"/>
              <a:gd name="adj3" fmla="val 25000"/>
              <a:gd name="adj4" fmla="val 6359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Nouns are mainly classified into two kinds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00200" y="1841718"/>
            <a:ext cx="5791200" cy="1132479"/>
            <a:chOff x="2008496" y="4202373"/>
            <a:chExt cx="5050808" cy="951931"/>
          </a:xfr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2095500" y="4202373"/>
              <a:ext cx="4876800" cy="190500"/>
            </a:xfrm>
            <a:prstGeom prst="rect">
              <a:avLst/>
            </a:prstGeom>
            <a:grpFill/>
            <a:ln>
              <a:solidFill>
                <a:srgbClr val="6DF927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2008496" y="4379225"/>
              <a:ext cx="342900" cy="762000"/>
            </a:xfrm>
            <a:prstGeom prst="downArrow">
              <a:avLst/>
            </a:prstGeom>
            <a:grpFill/>
            <a:ln>
              <a:solidFill>
                <a:srgbClr val="6DF927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6716404" y="4392304"/>
              <a:ext cx="342900" cy="762000"/>
            </a:xfrm>
            <a:prstGeom prst="downArrow">
              <a:avLst/>
            </a:prstGeom>
            <a:grpFill/>
            <a:ln>
              <a:solidFill>
                <a:srgbClr val="6DF927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3060918"/>
            <a:ext cx="3962400" cy="1384995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Concrete Noun</a:t>
            </a:r>
          </a:p>
          <a:p>
            <a:pPr algn="ctr"/>
            <a:r>
              <a:rPr lang="bn-IN" sz="2800" b="1" dirty="0" smtClean="0"/>
              <a:t>দেখা যায়,ধরা যায়, ছোঁয়া যায় এমন সব নাম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86300" y="3060918"/>
            <a:ext cx="4152900" cy="1815882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Abstract Noun</a:t>
            </a:r>
            <a:endParaRPr lang="bn-IN" sz="2800" b="1" dirty="0" smtClean="0"/>
          </a:p>
          <a:p>
            <a:pPr algn="ctr"/>
            <a:r>
              <a:rPr lang="bn-IN" sz="2800" b="1" dirty="0" smtClean="0"/>
              <a:t>গুণবাচক নাম যা দেখা যায় না, ধরা যায় না, ছোঁয়া যায় না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395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Make sentences with the pictures.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62400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ball looks green.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699575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Tea refreshes our mind.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42858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like jackfruit very much.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183868"/>
            <a:ext cx="853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Ball, tea and jackfruit are concrete noun.</a:t>
            </a:r>
            <a:endParaRPr lang="en-US" sz="3200" b="1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96752"/>
            <a:ext cx="2834640" cy="27432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96753"/>
            <a:ext cx="2834640" cy="27432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196753"/>
            <a:ext cx="28346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7" y="4953000"/>
            <a:ext cx="8610600" cy="1200329"/>
          </a:xfrm>
          <a:prstGeom prst="rect">
            <a:avLst/>
          </a:prstGeom>
          <a:ln w="50800">
            <a:solidFill>
              <a:srgbClr val="6DF92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/>
              <a:t>An abstract noun is a </a:t>
            </a:r>
            <a:r>
              <a:rPr lang="en-US" sz="3600" b="1" dirty="0" smtClean="0"/>
              <a:t>type of noun that  has no physical existence.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/>
          <a:stretch/>
        </p:blipFill>
        <p:spPr>
          <a:xfrm>
            <a:off x="4654028" y="1112949"/>
            <a:ext cx="4185169" cy="353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441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Explain the picture.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1143000"/>
            <a:ext cx="4179803" cy="350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Callout 16"/>
          <p:cNvSpPr/>
          <p:nvPr/>
        </p:nvSpPr>
        <p:spPr>
          <a:xfrm>
            <a:off x="381000" y="145758"/>
            <a:ext cx="8381999" cy="1295400"/>
          </a:xfrm>
          <a:prstGeom prst="downArrowCallout">
            <a:avLst>
              <a:gd name="adj1" fmla="val 57410"/>
              <a:gd name="adj2" fmla="val 76349"/>
              <a:gd name="adj3" fmla="val 32550"/>
              <a:gd name="adj4" fmla="val 5289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Identify concrete &amp; abstract noun below.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5385" y="6187720"/>
            <a:ext cx="2056613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Abstract</a:t>
            </a:r>
            <a:endParaRPr lang="en-US" sz="2800" b="1" dirty="0"/>
          </a:p>
        </p:txBody>
      </p:sp>
      <p:pic>
        <p:nvPicPr>
          <p:cNvPr id="21" name="Picture 20"/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18298" b="7791"/>
          <a:stretch/>
        </p:blipFill>
        <p:spPr>
          <a:xfrm>
            <a:off x="4648200" y="4059564"/>
            <a:ext cx="2103120" cy="1828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0" y="6187719"/>
            <a:ext cx="205740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Concrete</a:t>
            </a:r>
            <a:endParaRPr lang="en-US" sz="2800" b="1" dirty="0"/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534222"/>
            <a:ext cx="2103120" cy="18288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1551086"/>
            <a:ext cx="2103120" cy="1828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9000"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59564"/>
            <a:ext cx="2103120" cy="1828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1000" y="6182380"/>
            <a:ext cx="2129024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Concrete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1" y="6187720"/>
            <a:ext cx="209550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Abstract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69806" y="3459249"/>
            <a:ext cx="209225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Abstract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526839" y="3455045"/>
            <a:ext cx="2045159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Abstract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1" y="3459249"/>
            <a:ext cx="214584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Concrete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62055" y="3461599"/>
            <a:ext cx="2057401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Concrete</a:t>
            </a:r>
            <a:endParaRPr lang="en-US" sz="2800" b="1" dirty="0"/>
          </a:p>
        </p:txBody>
      </p:sp>
      <p:pic>
        <p:nvPicPr>
          <p:cNvPr id="34" name="Picture 3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4219"/>
            <a:ext cx="2103120" cy="1828800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52322"/>
            <a:ext cx="2103120" cy="1828800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23562"/>
            <a:ext cx="2103120" cy="1828800"/>
          </a:xfrm>
          <a:prstGeom prst="rect">
            <a:avLst/>
          </a:prstGeom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4069522"/>
            <a:ext cx="21031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" y="380999"/>
            <a:ext cx="8458200" cy="1625619"/>
          </a:xfrm>
          <a:prstGeom prst="downArrowCallout">
            <a:avLst>
              <a:gd name="adj1" fmla="val 69350"/>
              <a:gd name="adj2" fmla="val 123482"/>
              <a:gd name="adj3" fmla="val 32550"/>
              <a:gd name="adj4" fmla="val 54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Generally Abstract Nouns are formed with some suffixes like--------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06620"/>
            <a:ext cx="19050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ness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50744" y="2006619"/>
            <a:ext cx="226098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tion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4844" y="2006620"/>
            <a:ext cx="18288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hood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63352" y="2006620"/>
            <a:ext cx="2299648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ship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902445"/>
            <a:ext cx="190500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kindness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0744" y="2902444"/>
            <a:ext cx="226098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preparation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4844" y="2905780"/>
            <a:ext cx="182880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boyhood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352" y="2900343"/>
            <a:ext cx="2299648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scholarship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962401"/>
            <a:ext cx="19050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ment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50744" y="3962400"/>
            <a:ext cx="226098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ce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4844" y="3962401"/>
            <a:ext cx="1828800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th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63352" y="3962401"/>
            <a:ext cx="2299648" cy="895826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ty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858226"/>
            <a:ext cx="190500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excitement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0744" y="4858225"/>
            <a:ext cx="226098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importance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4844" y="4858227"/>
            <a:ext cx="1828800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depth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3352" y="4855398"/>
            <a:ext cx="2299648" cy="52322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ability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696425"/>
            <a:ext cx="8458200" cy="584775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and so on.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457200"/>
            <a:ext cx="4876800" cy="762000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</a:rPr>
              <a:t>Pair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156" y="2743200"/>
            <a:ext cx="8004629" cy="3539430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70C0"/>
                </a:solidFill>
              </a:rPr>
              <a:t>Mother</a:t>
            </a:r>
            <a:r>
              <a:rPr lang="en-US" sz="2800" dirty="0" smtClean="0"/>
              <a:t> is the most </a:t>
            </a:r>
            <a:r>
              <a:rPr lang="en-US" sz="2800" b="1" i="1" dirty="0" smtClean="0">
                <a:solidFill>
                  <a:srgbClr val="0070C0"/>
                </a:solidFill>
              </a:rPr>
              <a:t>blessing</a:t>
            </a:r>
            <a:r>
              <a:rPr lang="en-US" sz="2800" dirty="0" smtClean="0"/>
              <a:t> of </a:t>
            </a:r>
            <a:r>
              <a:rPr lang="en-US" sz="2800" b="1" i="1" dirty="0" smtClean="0">
                <a:solidFill>
                  <a:srgbClr val="0070C0"/>
                </a:solidFill>
              </a:rPr>
              <a:t>Alla</a:t>
            </a:r>
            <a:r>
              <a:rPr lang="en-US" sz="2800" b="1" dirty="0" smtClean="0">
                <a:solidFill>
                  <a:srgbClr val="0070C0"/>
                </a:solidFill>
              </a:rPr>
              <a:t>h</a:t>
            </a:r>
            <a:r>
              <a:rPr lang="en-US" sz="2800" dirty="0" smtClean="0">
                <a:solidFill>
                  <a:srgbClr val="0070C0"/>
                </a:solidFill>
              </a:rPr>
              <a:t>. </a:t>
            </a:r>
            <a:r>
              <a:rPr lang="en-US" sz="2800" dirty="0" smtClean="0"/>
              <a:t>Her </a:t>
            </a:r>
            <a:r>
              <a:rPr lang="en-US" sz="2800" b="1" i="1" dirty="0" smtClean="0">
                <a:solidFill>
                  <a:srgbClr val="0070C0"/>
                </a:solidFill>
              </a:rPr>
              <a:t>lov</a:t>
            </a:r>
            <a:r>
              <a:rPr lang="en-US" sz="2800" b="1" dirty="0" smtClean="0">
                <a:solidFill>
                  <a:srgbClr val="0070C0"/>
                </a:solidFill>
              </a:rPr>
              <a:t>e</a:t>
            </a:r>
            <a:r>
              <a:rPr lang="en-US" sz="2800" dirty="0" smtClean="0"/>
              <a:t> is divine.  The </a:t>
            </a:r>
            <a:r>
              <a:rPr lang="en-US" sz="2800" b="1" i="1" dirty="0" smtClean="0">
                <a:solidFill>
                  <a:srgbClr val="0070C0"/>
                </a:solidFill>
              </a:rPr>
              <a:t>kindness</a:t>
            </a:r>
            <a:r>
              <a:rPr lang="en-US" sz="2800" dirty="0" smtClean="0"/>
              <a:t> of  mother is incomparable. She always takes </a:t>
            </a:r>
            <a:r>
              <a:rPr lang="en-US" sz="2800" b="1" i="1" dirty="0" smtClean="0">
                <a:solidFill>
                  <a:srgbClr val="0070C0"/>
                </a:solidFill>
              </a:rPr>
              <a:t>care</a:t>
            </a:r>
            <a:r>
              <a:rPr lang="en-US" sz="2800" i="1" dirty="0" smtClean="0"/>
              <a:t> </a:t>
            </a:r>
            <a:r>
              <a:rPr lang="en-US" sz="2800" dirty="0" smtClean="0"/>
              <a:t>of her </a:t>
            </a:r>
            <a:r>
              <a:rPr lang="en-US" sz="2800" b="1" i="1" dirty="0" smtClean="0">
                <a:solidFill>
                  <a:srgbClr val="0070C0"/>
                </a:solidFill>
              </a:rPr>
              <a:t>children</a:t>
            </a:r>
            <a:r>
              <a:rPr lang="en-US" sz="2800" b="1" dirty="0" smtClean="0">
                <a:solidFill>
                  <a:srgbClr val="0070C0"/>
                </a:solidFill>
              </a:rPr>
              <a:t>. </a:t>
            </a:r>
            <a:r>
              <a:rPr lang="en-US" sz="2800" dirty="0" smtClean="0"/>
              <a:t>She </a:t>
            </a:r>
            <a:r>
              <a:rPr lang="en-US" sz="2800" dirty="0"/>
              <a:t>provides her child with </a:t>
            </a:r>
            <a:r>
              <a:rPr lang="en-US" sz="2800" dirty="0" smtClean="0"/>
              <a:t>good </a:t>
            </a:r>
            <a:r>
              <a:rPr lang="en-US" sz="2800" b="1" i="1" dirty="0">
                <a:solidFill>
                  <a:srgbClr val="0070C0"/>
                </a:solidFill>
              </a:rPr>
              <a:t>foods</a:t>
            </a:r>
            <a:r>
              <a:rPr lang="en-US" sz="2800" b="1" dirty="0">
                <a:solidFill>
                  <a:srgbClr val="0070C0"/>
                </a:solidFill>
              </a:rPr>
              <a:t>,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/>
              <a:t>beautiful </a:t>
            </a:r>
            <a:r>
              <a:rPr lang="en-US" sz="2800" b="1" i="1" dirty="0">
                <a:solidFill>
                  <a:srgbClr val="0070C0"/>
                </a:solidFill>
              </a:rPr>
              <a:t>dresses</a:t>
            </a:r>
            <a:r>
              <a:rPr lang="en-US" sz="2800" b="1" dirty="0">
                <a:solidFill>
                  <a:srgbClr val="0070C0"/>
                </a:solidFill>
              </a:rPr>
              <a:t>.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/>
              <a:t>If her </a:t>
            </a:r>
            <a:r>
              <a:rPr lang="en-US" sz="2800" b="1" i="1" dirty="0">
                <a:solidFill>
                  <a:srgbClr val="0070C0"/>
                </a:solidFill>
              </a:rPr>
              <a:t>child</a:t>
            </a:r>
            <a:r>
              <a:rPr lang="en-US" sz="2800" b="1" dirty="0"/>
              <a:t> </a:t>
            </a:r>
            <a:r>
              <a:rPr lang="en-US" sz="2800" dirty="0"/>
              <a:t>falls in any </a:t>
            </a:r>
            <a:r>
              <a:rPr lang="en-US" sz="2800" b="1" i="1" dirty="0">
                <a:solidFill>
                  <a:srgbClr val="0070C0"/>
                </a:solidFill>
              </a:rPr>
              <a:t>danger</a:t>
            </a:r>
            <a:r>
              <a:rPr lang="en-US" sz="2800" b="1" dirty="0"/>
              <a:t>, </a:t>
            </a:r>
            <a:r>
              <a:rPr lang="en-US" sz="2800" dirty="0"/>
              <a:t>she stays in </a:t>
            </a:r>
            <a:r>
              <a:rPr lang="en-US" sz="2800" b="1" i="1" dirty="0">
                <a:solidFill>
                  <a:srgbClr val="0070C0"/>
                </a:solidFill>
              </a:rPr>
              <a:t>anxiety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A mother </a:t>
            </a:r>
            <a:r>
              <a:rPr lang="en-US" sz="2800" dirty="0" smtClean="0"/>
              <a:t>does her best for </a:t>
            </a:r>
            <a:r>
              <a:rPr lang="en-US" sz="2800" dirty="0"/>
              <a:t>the </a:t>
            </a:r>
            <a:r>
              <a:rPr lang="en-US" sz="2800" b="1" i="1" dirty="0">
                <a:solidFill>
                  <a:srgbClr val="0070C0"/>
                </a:solidFill>
              </a:rPr>
              <a:t>betterment</a:t>
            </a:r>
            <a:r>
              <a:rPr lang="en-US" sz="2800" dirty="0"/>
              <a:t> of her children. </a:t>
            </a:r>
            <a:r>
              <a:rPr lang="en-US" sz="2800" dirty="0" smtClean="0"/>
              <a:t>She always  gives </a:t>
            </a:r>
            <a:r>
              <a:rPr lang="en-US" sz="2800" i="1" dirty="0" smtClean="0">
                <a:solidFill>
                  <a:srgbClr val="0070C0"/>
                </a:solidFill>
              </a:rPr>
              <a:t>i</a:t>
            </a:r>
            <a:r>
              <a:rPr lang="en-US" sz="2800" b="1" i="1" dirty="0" smtClean="0">
                <a:solidFill>
                  <a:srgbClr val="0070C0"/>
                </a:solidFill>
              </a:rPr>
              <a:t>nspiration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 to her children to succeed in life. So we should take care of her cordially.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4156" y="1524000"/>
            <a:ext cx="8004629" cy="954107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Identify the concrete and abstract nouns of the </a:t>
            </a:r>
            <a:r>
              <a:rPr lang="en-US" sz="2800" b="1" i="1" dirty="0" smtClean="0">
                <a:solidFill>
                  <a:srgbClr val="0070C0"/>
                </a:solidFill>
              </a:rPr>
              <a:t>bold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Italic</a:t>
            </a:r>
            <a:r>
              <a:rPr lang="en-US" sz="2800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smtClean="0"/>
              <a:t>words from the passage below.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8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552700" y="425003"/>
            <a:ext cx="3962400" cy="1066800"/>
          </a:xfrm>
          <a:prstGeom prst="round2Same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Evaluation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981200"/>
            <a:ext cx="8763000" cy="3962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  <a:p>
            <a:pPr marL="406400" indent="-58738" algn="just"/>
            <a:r>
              <a:rPr lang="en-US" sz="2800" b="1" dirty="0" smtClean="0"/>
              <a:t>Answer the following questions.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What is concrete noun?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spc="-100" dirty="0" smtClean="0"/>
              <a:t>What is the main characteristic of concrete noun?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What do you mean by abstract?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How is abstract noun normally formed?</a:t>
            </a:r>
          </a:p>
          <a:p>
            <a:pPr marL="862013" indent="-514350" algn="just">
              <a:buFont typeface="+mj-lt"/>
              <a:buAutoNum type="alphaLcParenR"/>
            </a:pPr>
            <a:r>
              <a:rPr lang="en-US" sz="2800" b="1" dirty="0" smtClean="0"/>
              <a:t>How can you recognize abstract noun?</a:t>
            </a:r>
          </a:p>
          <a:p>
            <a:pPr marL="862013" indent="-514350" algn="just">
              <a:buFont typeface="+mj-lt"/>
              <a:buAutoNum type="alphaLcParenR"/>
            </a:pPr>
            <a:endParaRPr lang="en-US" sz="2800" b="1" dirty="0" smtClean="0"/>
          </a:p>
          <a:p>
            <a:pPr algn="just"/>
            <a:endParaRPr lang="en-US" sz="2800" b="1" dirty="0" smtClean="0"/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11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98" y="4787205"/>
            <a:ext cx="8153400" cy="1384995"/>
          </a:xfrm>
          <a:prstGeom prst="rect">
            <a:avLst/>
          </a:prstGeom>
          <a:noFill/>
          <a:ln w="38100"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Write down at least five  examples / names of concrete and abstract nouns from your surrounding environment.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36"/>
            <a:ext cx="7543800" cy="44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2667000" y="457200"/>
            <a:ext cx="3505200" cy="762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Introduction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2286000"/>
            <a:ext cx="4480560" cy="3383280"/>
          </a:xfrm>
          <a:prstGeom prst="roundRect">
            <a:avLst/>
          </a:prstGeom>
          <a:solidFill>
            <a:srgbClr val="00FFFF">
              <a:alpha val="1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Md. </a:t>
            </a:r>
            <a:r>
              <a:rPr lang="en-US" sz="2800" b="1" dirty="0" err="1" smtClean="0">
                <a:solidFill>
                  <a:schemeClr val="tx1"/>
                </a:solidFill>
              </a:rPr>
              <a:t>Oshakur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Rahman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Assistant Teacher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Matihara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B L High School,</a:t>
            </a:r>
          </a:p>
          <a:p>
            <a:pPr>
              <a:spcBef>
                <a:spcPct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Nawabgonj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Dinajpur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Mob: 01729-103040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Email: ashikbiram@gmail.com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76800" y="2286000"/>
            <a:ext cx="4114800" cy="3383280"/>
          </a:xfrm>
          <a:prstGeom prst="roundRect">
            <a:avLst/>
          </a:prstGeom>
          <a:solidFill>
            <a:srgbClr val="00FFFF">
              <a:alpha val="1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Lesson  Description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Subject:  English 2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Class:       vi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Unit:       One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Lesson:   01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6" y="457200"/>
            <a:ext cx="8382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286" y="5968425"/>
            <a:ext cx="8382000" cy="584775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Do you know anything about this picture?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15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52400"/>
            <a:ext cx="8763000" cy="51054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5942" y="5458361"/>
            <a:ext cx="8763000" cy="1077218"/>
          </a:xfrm>
          <a:prstGeom prst="rect">
            <a:avLst/>
          </a:prstGeom>
          <a:noFill/>
          <a:ln>
            <a:solidFill>
              <a:srgbClr val="6DF9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wood cutter was awarded with all the three </a:t>
            </a:r>
            <a:r>
              <a:rPr lang="en-US" sz="3200" b="1" i="1" dirty="0" smtClean="0"/>
              <a:t>axes</a:t>
            </a:r>
            <a:r>
              <a:rPr lang="en-US" sz="3200" b="1" dirty="0" smtClean="0"/>
              <a:t> for his </a:t>
            </a:r>
            <a:r>
              <a:rPr lang="en-US" sz="3200" b="1" i="1" dirty="0" smtClean="0"/>
              <a:t>honesty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185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174389"/>
            <a:ext cx="3048000" cy="2661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381000" y="2642540"/>
            <a:ext cx="2260600" cy="16764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Axes</a:t>
            </a:r>
            <a:endParaRPr lang="en-US" sz="3200" b="1" dirty="0"/>
          </a:p>
        </p:txBody>
      </p:sp>
      <p:sp>
        <p:nvSpPr>
          <p:cNvPr id="4" name="Left Arrow 3"/>
          <p:cNvSpPr/>
          <p:nvPr/>
        </p:nvSpPr>
        <p:spPr>
          <a:xfrm>
            <a:off x="5715000" y="2667000"/>
            <a:ext cx="3124200" cy="1676400"/>
          </a:xfrm>
          <a:prstGeom prst="lef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 material used for cutting.</a:t>
            </a:r>
            <a:endParaRPr lang="en-US" sz="2400" b="1" dirty="0"/>
          </a:p>
        </p:txBody>
      </p:sp>
      <p:sp>
        <p:nvSpPr>
          <p:cNvPr id="5" name="Up Arrow Callout 4"/>
          <p:cNvSpPr/>
          <p:nvPr/>
        </p:nvSpPr>
        <p:spPr>
          <a:xfrm>
            <a:off x="2133600" y="4836011"/>
            <a:ext cx="3962400" cy="1869589"/>
          </a:xfrm>
          <a:prstGeom prst="upArrowCallout">
            <a:avLst>
              <a:gd name="adj1" fmla="val 58905"/>
              <a:gd name="adj2" fmla="val 63096"/>
              <a:gd name="adj3" fmla="val 25000"/>
              <a:gd name="adj4" fmla="val 61137"/>
            </a:avLst>
          </a:prstGeom>
          <a:ln>
            <a:solidFill>
              <a:srgbClr val="6DF9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 visible name of an object.</a:t>
            </a:r>
            <a:endParaRPr lang="en-US" sz="32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2641600" y="457200"/>
            <a:ext cx="3073400" cy="1447800"/>
          </a:xfrm>
          <a:prstGeom prst="downArrowCallout">
            <a:avLst>
              <a:gd name="adj1" fmla="val 53070"/>
              <a:gd name="adj2" fmla="val 47055"/>
              <a:gd name="adj3" fmla="val 25000"/>
              <a:gd name="adj4" fmla="val 5194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Follow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166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61258" y="2413940"/>
            <a:ext cx="2260600" cy="16764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Unseen</a:t>
            </a:r>
            <a:endParaRPr lang="en-US" sz="3200" b="1" dirty="0"/>
          </a:p>
        </p:txBody>
      </p:sp>
      <p:sp>
        <p:nvSpPr>
          <p:cNvPr id="3" name="Left Arrow 2"/>
          <p:cNvSpPr/>
          <p:nvPr/>
        </p:nvSpPr>
        <p:spPr>
          <a:xfrm>
            <a:off x="5595258" y="2438400"/>
            <a:ext cx="3276600" cy="167640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</a:t>
            </a:r>
            <a:r>
              <a:rPr lang="en-US" sz="2400" b="1" dirty="0" smtClean="0"/>
              <a:t>ame of a quality.</a:t>
            </a:r>
            <a:endParaRPr lang="en-US" sz="2400" b="1" dirty="0"/>
          </a:p>
        </p:txBody>
      </p:sp>
      <p:sp>
        <p:nvSpPr>
          <p:cNvPr id="4" name="Up Arrow Callout 3"/>
          <p:cNvSpPr/>
          <p:nvPr/>
        </p:nvSpPr>
        <p:spPr>
          <a:xfrm>
            <a:off x="2013858" y="4683611"/>
            <a:ext cx="3962400" cy="1869589"/>
          </a:xfrm>
          <a:prstGeom prst="upArrowCallout">
            <a:avLst>
              <a:gd name="adj1" fmla="val 58905"/>
              <a:gd name="adj2" fmla="val 63096"/>
              <a:gd name="adj3" fmla="val 25000"/>
              <a:gd name="adj4" fmla="val 611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 Invisible name </a:t>
            </a:r>
          </a:p>
          <a:p>
            <a:pPr algn="ctr"/>
            <a:r>
              <a:rPr lang="en-US" sz="3200" b="1" dirty="0" smtClean="0"/>
              <a:t>of a quality.</a:t>
            </a:r>
            <a:endParaRPr lang="en-US" sz="3200" b="1" dirty="0"/>
          </a:p>
        </p:txBody>
      </p:sp>
      <p:sp>
        <p:nvSpPr>
          <p:cNvPr id="5" name="Down Arrow Callout 4"/>
          <p:cNvSpPr/>
          <p:nvPr/>
        </p:nvSpPr>
        <p:spPr>
          <a:xfrm>
            <a:off x="2521858" y="228600"/>
            <a:ext cx="3073400" cy="1447800"/>
          </a:xfrm>
          <a:prstGeom prst="downArrowCallout">
            <a:avLst>
              <a:gd name="adj1" fmla="val 53070"/>
              <a:gd name="adj2" fmla="val 47055"/>
              <a:gd name="adj3" fmla="val 25000"/>
              <a:gd name="adj4" fmla="val 5194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Follow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2576286" y="1676400"/>
            <a:ext cx="2971800" cy="2971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</a:rPr>
              <a:t>Honesty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3400" y="1752600"/>
            <a:ext cx="7543800" cy="2910953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Can you guess what are we going to discuss today?</a:t>
            </a:r>
          </a:p>
        </p:txBody>
      </p:sp>
    </p:spTree>
    <p:extLst>
      <p:ext uri="{BB962C8B-B14F-4D97-AF65-F5344CB8AC3E}">
        <p14:creationId xmlns:p14="http://schemas.microsoft.com/office/powerpoint/2010/main" val="31898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5" y="457200"/>
            <a:ext cx="85479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819400"/>
            <a:ext cx="8458200" cy="2862322"/>
          </a:xfrm>
          <a:prstGeom prst="rect">
            <a:avLst/>
          </a:prstGeom>
          <a:ln>
            <a:solidFill>
              <a:srgbClr val="00FFFF"/>
            </a:solidFill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After we have studied this lesson, we will be able to ----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e</a:t>
            </a:r>
            <a:r>
              <a:rPr lang="en-US" sz="3600" b="1" dirty="0" smtClean="0">
                <a:latin typeface="Book Antiqua" pitchFamily="18" charset="0"/>
              </a:rPr>
              <a:t>xplain noun and its classifications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>
                <a:latin typeface="Book Antiqua" pitchFamily="18" charset="0"/>
              </a:rPr>
              <a:t>d</a:t>
            </a:r>
            <a:r>
              <a:rPr lang="en-US" sz="3600" b="1" dirty="0" smtClean="0">
                <a:latin typeface="Book Antiqua" pitchFamily="18" charset="0"/>
              </a:rPr>
              <a:t>efine the definition of nouns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dirty="0" smtClean="0">
                <a:latin typeface="Book Antiqua" pitchFamily="18" charset="0"/>
              </a:rPr>
              <a:t>identify nouns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057400" y="457200"/>
            <a:ext cx="5410200" cy="14478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441</Words>
  <Application>Microsoft Office PowerPoint</Application>
  <PresentationFormat>On-screen Show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shuvo</cp:lastModifiedBy>
  <cp:revision>31</cp:revision>
  <dcterms:created xsi:type="dcterms:W3CDTF">2019-12-11T16:30:17Z</dcterms:created>
  <dcterms:modified xsi:type="dcterms:W3CDTF">2019-12-11T19:03:01Z</dcterms:modified>
</cp:coreProperties>
</file>