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13"/>
  </p:notesMasterIdLst>
  <p:sldIdLst>
    <p:sldId id="291" r:id="rId2"/>
    <p:sldId id="292" r:id="rId3"/>
    <p:sldId id="293" r:id="rId4"/>
    <p:sldId id="295" r:id="rId5"/>
    <p:sldId id="257" r:id="rId6"/>
    <p:sldId id="277" r:id="rId7"/>
    <p:sldId id="297" r:id="rId8"/>
    <p:sldId id="314" r:id="rId9"/>
    <p:sldId id="306" r:id="rId10"/>
    <p:sldId id="307" r:id="rId11"/>
    <p:sldId id="30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456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-132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E885C-25F7-4009-B543-CF3EB78EF2B0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7CE47-D317-4EC2-A211-681F89434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934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Ss will answer the question and teacher will declare the day’s lesson.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7CE47-D317-4EC2-A211-681F89434D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Now let’s discuss in detail of the verbs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7CE47-D317-4EC2-A211-681F89434D5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 will help to make </a:t>
            </a:r>
            <a:r>
              <a:rPr lang="en-US" dirty="0" smtClean="0"/>
              <a:t>group </a:t>
            </a:r>
            <a:r>
              <a:rPr lang="en-US" dirty="0" smtClean="0"/>
              <a:t>of students. After</a:t>
            </a:r>
            <a:r>
              <a:rPr lang="en-US" baseline="0" dirty="0" smtClean="0"/>
              <a:t> completing </a:t>
            </a:r>
            <a:r>
              <a:rPr lang="en-US" baseline="0" dirty="0" smtClean="0"/>
              <a:t>group </a:t>
            </a:r>
            <a:r>
              <a:rPr lang="en-US" baseline="0" dirty="0" smtClean="0"/>
              <a:t>work, </a:t>
            </a:r>
            <a:r>
              <a:rPr lang="en-US" baseline="0" dirty="0" smtClean="0"/>
              <a:t>teacher will check the answers.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7CE47-D317-4EC2-A211-681F89434D5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DC42120D-5782-421E-931C-47E8C66AD15C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C42120D-5782-421E-931C-47E8C66AD15C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44396" y="1730326"/>
            <a:ext cx="585215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7030A0"/>
                </a:solidFill>
                <a:latin typeface="Arial Rounded MT Bold" pitchFamily="34" charset="0"/>
              </a:rPr>
              <a:t>Md. </a:t>
            </a:r>
            <a:r>
              <a:rPr lang="en-US" sz="4400" dirty="0" err="1" smtClean="0">
                <a:solidFill>
                  <a:srgbClr val="7030A0"/>
                </a:solidFill>
                <a:latin typeface="Arial Rounded MT Bold" pitchFamily="34" charset="0"/>
              </a:rPr>
              <a:t>Manzur</a:t>
            </a:r>
            <a:r>
              <a:rPr lang="en-US" sz="4400" dirty="0" smtClean="0">
                <a:solidFill>
                  <a:srgbClr val="7030A0"/>
                </a:solidFill>
                <a:latin typeface="Arial Rounded MT Bold" pitchFamily="34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Arial Rounded MT Bold" pitchFamily="34" charset="0"/>
              </a:rPr>
              <a:t>Rahman</a:t>
            </a:r>
            <a:endParaRPr lang="en-US" sz="4400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pPr algn="ctr"/>
            <a:r>
              <a:rPr lang="en-US" sz="3200" dirty="0" smtClean="0">
                <a:latin typeface="Arial Rounded MT Bold" pitchFamily="34" charset="0"/>
              </a:rPr>
              <a:t>B.A. (Hon’s), M.A. (English)</a:t>
            </a:r>
          </a:p>
          <a:p>
            <a:pPr algn="ctr"/>
            <a:r>
              <a:rPr lang="en-US" sz="3200" dirty="0" smtClean="0">
                <a:latin typeface="Arial Rounded MT Bold" pitchFamily="34" charset="0"/>
              </a:rPr>
              <a:t>Assistant Teacher (English)</a:t>
            </a:r>
          </a:p>
          <a:p>
            <a:pPr algn="ctr"/>
            <a:r>
              <a:rPr lang="en-US" sz="3200" dirty="0" err="1" smtClean="0">
                <a:latin typeface="Arial Rounded MT Bold" pitchFamily="34" charset="0"/>
              </a:rPr>
              <a:t>Goonvari</a:t>
            </a:r>
            <a:r>
              <a:rPr lang="en-US" sz="3200" dirty="0" smtClean="0">
                <a:latin typeface="Arial Rounded MT Bold" pitchFamily="34" charset="0"/>
              </a:rPr>
              <a:t> B.L. High School,</a:t>
            </a:r>
          </a:p>
          <a:p>
            <a:pPr algn="ctr"/>
            <a:r>
              <a:rPr lang="en-US" sz="3200" dirty="0" err="1" smtClean="0">
                <a:latin typeface="Arial Rounded MT Bold" pitchFamily="34" charset="0"/>
              </a:rPr>
              <a:t>Fulchhari</a:t>
            </a:r>
            <a:r>
              <a:rPr lang="en-US" sz="3200" dirty="0" smtClean="0">
                <a:latin typeface="Arial Rounded MT Bold" pitchFamily="34" charset="0"/>
              </a:rPr>
              <a:t>, </a:t>
            </a:r>
            <a:r>
              <a:rPr lang="en-US" sz="3200" dirty="0" err="1" smtClean="0">
                <a:latin typeface="Arial Rounded MT Bold" pitchFamily="34" charset="0"/>
              </a:rPr>
              <a:t>Gaibandha</a:t>
            </a:r>
            <a:r>
              <a:rPr lang="en-US" sz="3200" dirty="0" smtClean="0">
                <a:latin typeface="Arial Rounded MT Bold" pitchFamily="34" charset="0"/>
              </a:rPr>
              <a:t>.</a:t>
            </a:r>
          </a:p>
          <a:p>
            <a:pPr algn="ctr"/>
            <a:r>
              <a:rPr lang="en-US" sz="2000" dirty="0" smtClean="0">
                <a:latin typeface="Arial Rounded MT Bold" pitchFamily="34" charset="0"/>
              </a:rPr>
              <a:t>E-mail: manzurrahman12@yahoo.com</a:t>
            </a:r>
          </a:p>
          <a:p>
            <a:pPr algn="ctr"/>
            <a:r>
              <a:rPr lang="en-US" sz="2000" dirty="0" smtClean="0">
                <a:latin typeface="Arial Rounded MT Bold" pitchFamily="34" charset="0"/>
              </a:rPr>
              <a:t>Web: www.englishaidbd.com</a:t>
            </a:r>
            <a:endParaRPr lang="en-US" sz="2000" dirty="0">
              <a:latin typeface="Arial Rounded MT Bold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5753688" y="3559130"/>
            <a:ext cx="3840480" cy="4220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48136" y="2461846"/>
            <a:ext cx="4543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Class: ix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Subject: English 2</a:t>
            </a:r>
            <a:r>
              <a:rPr lang="en-US" sz="2400" baseline="30000" dirty="0" smtClean="0">
                <a:solidFill>
                  <a:srgbClr val="00B050"/>
                </a:solidFill>
                <a:latin typeface="Arial Black" pitchFamily="34" charset="0"/>
              </a:rPr>
              <a:t>nd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 Paper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Time : 45 minutes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Title: Parts of Speech   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         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(Non-finite Verb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)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Number of Students: 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65</a:t>
            </a:r>
            <a:endParaRPr lang="en-US" sz="2400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068276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1423" y="4291965"/>
            <a:ext cx="10845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Arial Black" pitchFamily="34" charset="0"/>
              </a:rPr>
              <a:t>Write 10 sentences using different </a:t>
            </a:r>
            <a:r>
              <a:rPr lang="en-US" sz="4000" dirty="0" smtClean="0">
                <a:latin typeface="Arial Black" pitchFamily="34" charset="0"/>
              </a:rPr>
              <a:t>non-finite </a:t>
            </a:r>
            <a:r>
              <a:rPr lang="en-US" sz="4000" dirty="0" smtClean="0">
                <a:latin typeface="Arial Black" pitchFamily="34" charset="0"/>
              </a:rPr>
              <a:t>verbs.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6585" y="472585"/>
            <a:ext cx="57677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Home</a:t>
            </a:r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work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pic>
        <p:nvPicPr>
          <p:cNvPr id="4" name="Picture 3" descr="homewor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9352" y="1699332"/>
            <a:ext cx="2628900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9828" y="3699802"/>
            <a:ext cx="102180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 Black" pitchFamily="34" charset="0"/>
              </a:rPr>
              <a:t>Good Bye. See you again.</a:t>
            </a:r>
            <a:endParaRPr lang="en-US" sz="54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0331" y="675248"/>
            <a:ext cx="103960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Thank you very much.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235" y="675250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rial Rounded MT Bold" pitchFamily="34" charset="0"/>
              </a:rPr>
              <a:t>Welcome to my today’s class.</a:t>
            </a:r>
            <a:endParaRPr lang="en-US" sz="2000" dirty="0">
              <a:latin typeface="Arial Rounded MT Bold" pitchFamily="34" charset="0"/>
            </a:endParaRPr>
          </a:p>
        </p:txBody>
      </p:sp>
      <p:pic>
        <p:nvPicPr>
          <p:cNvPr id="3" name="Picture 2" descr="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4714" y="1620274"/>
            <a:ext cx="4975326" cy="45624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35706827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Arial Black" panose="020B0A04020102020204" pitchFamily="34" charset="0"/>
              </a:rPr>
              <a:t>In the previous class, we learnt Finite verb. </a:t>
            </a:r>
            <a:endParaRPr lang="en-US" sz="5400" b="1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589649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So, our today’s lesson is-</a:t>
            </a:r>
            <a:endParaRPr lang="en-US" sz="60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771337" y="3657600"/>
            <a:ext cx="5627076" cy="2996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 Black" pitchFamily="34" charset="0"/>
              </a:rPr>
              <a:t>Non-finite Verbs</a:t>
            </a:r>
            <a:endParaRPr lang="en-US" sz="4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20389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4711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After the end of lesson, SS will be able to-</a:t>
            </a:r>
            <a:endParaRPr lang="en-US" sz="4000" b="1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1829" y="2293036"/>
            <a:ext cx="102357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 b="1" dirty="0" smtClean="0">
                <a:latin typeface="Arial Black" panose="020B0A04020102020204" pitchFamily="34" charset="0"/>
              </a:rPr>
              <a:t> understand </a:t>
            </a:r>
            <a:r>
              <a:rPr lang="en-US" sz="2800" b="1" dirty="0" smtClean="0">
                <a:latin typeface="Arial Black" panose="020B0A04020102020204" pitchFamily="34" charset="0"/>
              </a:rPr>
              <a:t>non-finite </a:t>
            </a:r>
            <a:r>
              <a:rPr lang="en-US" sz="2800" b="1" dirty="0" smtClean="0">
                <a:latin typeface="Arial Black" panose="020B0A04020102020204" pitchFamily="34" charset="0"/>
              </a:rPr>
              <a:t>verbs.</a:t>
            </a:r>
          </a:p>
          <a:p>
            <a:pPr>
              <a:buFont typeface="Arial" charset="0"/>
              <a:buChar char="•"/>
            </a:pPr>
            <a:r>
              <a:rPr lang="en-US" sz="2800" b="1" dirty="0" smtClean="0">
                <a:latin typeface="Arial Black" panose="020B0A04020102020204" pitchFamily="34" charset="0"/>
              </a:rPr>
              <a:t> identify different kind of </a:t>
            </a:r>
            <a:r>
              <a:rPr lang="en-US" sz="2800" b="1" dirty="0" smtClean="0">
                <a:latin typeface="Arial Black" panose="020B0A04020102020204" pitchFamily="34" charset="0"/>
              </a:rPr>
              <a:t>non-finite verbs</a:t>
            </a:r>
            <a:r>
              <a:rPr lang="en-US" sz="2800" b="1" dirty="0" smtClean="0">
                <a:latin typeface="Arial Black" panose="020B0A04020102020204" pitchFamily="34" charset="0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n-US" sz="2800" b="1" dirty="0" smtClean="0">
                <a:latin typeface="Arial Black" panose="020B0A04020102020204" pitchFamily="34" charset="0"/>
              </a:rPr>
              <a:t> identify different </a:t>
            </a:r>
            <a:r>
              <a:rPr lang="en-US" sz="2800" b="1" dirty="0" smtClean="0">
                <a:latin typeface="Arial Black" panose="020B0A04020102020204" pitchFamily="34" charset="0"/>
              </a:rPr>
              <a:t>non-finite </a:t>
            </a:r>
            <a:r>
              <a:rPr lang="en-US" sz="2800" b="1" dirty="0" smtClean="0">
                <a:latin typeface="Arial Black" panose="020B0A04020102020204" pitchFamily="34" charset="0"/>
              </a:rPr>
              <a:t>verbs from any </a:t>
            </a:r>
            <a:r>
              <a:rPr lang="en-US" sz="2800" b="1" dirty="0" smtClean="0">
                <a:latin typeface="Arial Black" panose="020B0A04020102020204" pitchFamily="34" charset="0"/>
              </a:rPr>
              <a:t> </a:t>
            </a:r>
          </a:p>
          <a:p>
            <a:r>
              <a:rPr lang="en-US" sz="2800" b="1" dirty="0" smtClean="0">
                <a:latin typeface="Arial Black" panose="020B0A04020102020204" pitchFamily="34" charset="0"/>
              </a:rPr>
              <a:t>  sentence</a:t>
            </a:r>
            <a:r>
              <a:rPr lang="en-US" sz="2800" b="1" dirty="0" smtClean="0">
                <a:latin typeface="Arial Black" panose="020B0A04020102020204" pitchFamily="34" charset="0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n-US" sz="2800" b="1" dirty="0" smtClean="0">
                <a:latin typeface="Arial Black" panose="020B0A04020102020204" pitchFamily="34" charset="0"/>
              </a:rPr>
              <a:t> write sentence </a:t>
            </a:r>
            <a:r>
              <a:rPr lang="en-US" sz="2800" b="1" dirty="0" smtClean="0">
                <a:latin typeface="Arial Black" panose="020B0A04020102020204" pitchFamily="34" charset="0"/>
              </a:rPr>
              <a:t>using non-finite </a:t>
            </a:r>
            <a:r>
              <a:rPr lang="en-US" sz="2800" b="1" dirty="0" smtClean="0">
                <a:latin typeface="Arial Black" panose="020B0A04020102020204" pitchFamily="34" charset="0"/>
              </a:rPr>
              <a:t>verbs. </a:t>
            </a:r>
          </a:p>
          <a:p>
            <a:endParaRPr lang="en-US" sz="4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203890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3430670" y="0"/>
            <a:ext cx="3962400" cy="1927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itchFamily="34" charset="0"/>
              </a:rPr>
              <a:t>Non-finite Verb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361526" y="1575582"/>
            <a:ext cx="2053883" cy="165998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 Black" pitchFamily="34" charset="0"/>
              </a:rPr>
              <a:t>Infinitive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302867" y="1983545"/>
            <a:ext cx="2053883" cy="165998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 Black" pitchFamily="34" charset="0"/>
              </a:rPr>
              <a:t>Gerund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6281724" y="1575582"/>
            <a:ext cx="2222695" cy="165998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 Black" pitchFamily="34" charset="0"/>
              </a:rPr>
              <a:t>Participle</a:t>
            </a:r>
            <a:endParaRPr lang="en-US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434420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0" y="1"/>
            <a:ext cx="12191999" cy="92938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Infinitive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280723"/>
            <a:ext cx="12192000" cy="24472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latin typeface="Arial Black" panose="020B0A04020102020204" pitchFamily="34" charset="0"/>
              </a:rPr>
              <a:t>The verbs which </a:t>
            </a:r>
            <a:r>
              <a:rPr lang="en-US" sz="4000" dirty="0" smtClean="0">
                <a:latin typeface="Arial Black" panose="020B0A04020102020204" pitchFamily="34" charset="0"/>
              </a:rPr>
              <a:t>are not changed by number, persons or tense </a:t>
            </a:r>
            <a:r>
              <a:rPr lang="en-US" sz="4000" dirty="0" smtClean="0">
                <a:latin typeface="Arial Black" panose="020B0A04020102020204" pitchFamily="34" charset="0"/>
              </a:rPr>
              <a:t>are called </a:t>
            </a:r>
            <a:r>
              <a:rPr lang="en-US" sz="4000" dirty="0" smtClean="0">
                <a:latin typeface="Arial Black" panose="020B0A04020102020204" pitchFamily="34" charset="0"/>
              </a:rPr>
              <a:t>Infinitive. The structure of infinitive: (To + base form of verb)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051495"/>
            <a:ext cx="12191999" cy="28065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He wants </a:t>
            </a:r>
            <a:r>
              <a:rPr lang="en-US" sz="4000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to develop </a:t>
            </a:r>
            <a:r>
              <a:rPr lang="en-US" sz="4000" dirty="0" smtClean="0">
                <a:latin typeface="Arial Black" panose="020B0A04020102020204" pitchFamily="34" charset="0"/>
              </a:rPr>
              <a:t>his career.</a:t>
            </a:r>
            <a:endParaRPr lang="en-US" sz="4000" dirty="0" smtClean="0">
              <a:latin typeface="Arial Black" panose="020B0A04020102020204" pitchFamily="34" charset="0"/>
            </a:endParaRPr>
          </a:p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latin typeface="Arial Black" panose="020B0A04020102020204" pitchFamily="34" charset="0"/>
              </a:rPr>
              <a:t>They like </a:t>
            </a:r>
            <a:r>
              <a:rPr lang="en-US" sz="4000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to water </a:t>
            </a:r>
            <a:r>
              <a:rPr lang="en-US" sz="4000" dirty="0" smtClean="0">
                <a:latin typeface="Arial Black" panose="020B0A04020102020204" pitchFamily="34" charset="0"/>
              </a:rPr>
              <a:t>the garden.</a:t>
            </a:r>
            <a:endParaRPr lang="en-US" sz="4000" dirty="0" smtClean="0">
              <a:latin typeface="Arial Black" panose="020B0A04020102020204" pitchFamily="34" charset="0"/>
            </a:endParaRPr>
          </a:p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3600" dirty="0" smtClean="0">
                <a:latin typeface="Arial Black" panose="020B0A04020102020204" pitchFamily="34" charset="0"/>
              </a:rPr>
              <a:t>I prefer </a:t>
            </a:r>
            <a:r>
              <a:rPr lang="en-US" sz="3600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to have </a:t>
            </a:r>
            <a:r>
              <a:rPr lang="en-US" sz="3600" dirty="0" smtClean="0">
                <a:latin typeface="Arial Black" panose="020B0A04020102020204" pitchFamily="34" charset="0"/>
              </a:rPr>
              <a:t>a cup of tea than coffee.</a:t>
            </a:r>
            <a:endParaRPr lang="en-US" sz="4000" dirty="0" smtClean="0">
              <a:latin typeface="Arial Black" panose="020B0A04020102020204" pitchFamily="34" charset="0"/>
            </a:endParaRPr>
          </a:p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latin typeface="Arial Black" panose="020B0A04020102020204" pitchFamily="34" charset="0"/>
              </a:rPr>
              <a:t>She went to market </a:t>
            </a:r>
            <a:r>
              <a:rPr lang="en-US" sz="4000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to buy </a:t>
            </a:r>
            <a:r>
              <a:rPr lang="en-US" sz="4000" dirty="0" smtClean="0">
                <a:latin typeface="Arial Black" panose="020B0A04020102020204" pitchFamily="34" charset="0"/>
              </a:rPr>
              <a:t>some books.</a:t>
            </a:r>
            <a:endParaRPr lang="en-US" sz="4000" dirty="0" smtClean="0">
              <a:latin typeface="Arial Black" panose="020B0A04020102020204" pitchFamily="34" charset="0"/>
            </a:endParaRPr>
          </a:p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We </a:t>
            </a:r>
            <a:r>
              <a:rPr lang="en-US" sz="4000" dirty="0" smtClean="0">
                <a:latin typeface="Arial Black" panose="020B0A04020102020204" pitchFamily="34" charset="0"/>
              </a:rPr>
              <a:t>made a group </a:t>
            </a:r>
            <a:r>
              <a:rPr lang="en-US" sz="4000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to discuss </a:t>
            </a:r>
            <a:r>
              <a:rPr lang="en-US" sz="4000" dirty="0" smtClean="0">
                <a:latin typeface="Arial Black" panose="020B0A04020102020204" pitchFamily="34" charset="0"/>
              </a:rPr>
              <a:t>the fact.</a:t>
            </a:r>
            <a:endParaRPr lang="en-US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6089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346918" y="436100"/>
            <a:ext cx="2968282" cy="201748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Gerund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478554"/>
            <a:ext cx="12192000" cy="237825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Gerund is formed with verb but act as a noun. </a:t>
            </a:r>
            <a:endParaRPr lang="en-US" sz="4000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Th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 structure of Gerund: </a:t>
            </a: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(Verb + </a:t>
            </a:r>
            <a:r>
              <a:rPr lang="en-US" sz="4000" dirty="0" err="1" smtClean="0">
                <a:latin typeface="Arial Black" panose="020B0A04020102020204" pitchFamily="34" charset="0"/>
              </a:rPr>
              <a:t>ing</a:t>
            </a:r>
            <a:r>
              <a:rPr lang="en-US" sz="4000" dirty="0" smtClean="0">
                <a:latin typeface="Arial Black" panose="020B0A04020102020204" pitchFamily="34" charset="0"/>
              </a:rPr>
              <a:t>)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979963"/>
            <a:ext cx="12191999" cy="18780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ctr"/>
            <a:r>
              <a:rPr lang="en-US" sz="3600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Swimming</a:t>
            </a:r>
            <a:r>
              <a:rPr lang="en-US" sz="3600" dirty="0" smtClean="0">
                <a:latin typeface="Arial Black" panose="020B0A04020102020204" pitchFamily="34" charset="0"/>
              </a:rPr>
              <a:t> is a good exercise.</a:t>
            </a:r>
          </a:p>
          <a:p>
            <a:pPr marL="742950" indent="-742950" algn="ctr"/>
            <a:r>
              <a:rPr lang="en-US" sz="3600" dirty="0" smtClean="0">
                <a:latin typeface="Arial Black" panose="020B0A04020102020204" pitchFamily="34" charset="0"/>
              </a:rPr>
              <a:t>I like </a:t>
            </a:r>
            <a:r>
              <a:rPr lang="en-US" sz="3600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reading</a:t>
            </a:r>
            <a:r>
              <a:rPr lang="en-US" sz="3600" dirty="0" smtClean="0">
                <a:latin typeface="Arial Black" panose="020B0A04020102020204" pitchFamily="34" charset="0"/>
              </a:rPr>
              <a:t> newspaper.</a:t>
            </a:r>
            <a:endParaRPr lang="en-US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6089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009292" y="0"/>
            <a:ext cx="3235569" cy="74950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Participle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1448972"/>
            <a:ext cx="4318781" cy="540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Present Participle: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It  is formed with “</a:t>
            </a:r>
            <a:r>
              <a:rPr lang="en-US" sz="2800" dirty="0" err="1" smtClean="0">
                <a:solidFill>
                  <a:schemeClr val="bg1"/>
                </a:solidFill>
              </a:rPr>
              <a:t>verb+ing</a:t>
            </a:r>
            <a:r>
              <a:rPr lang="en-US" sz="2800" dirty="0" smtClean="0">
                <a:solidFill>
                  <a:schemeClr val="bg1"/>
                </a:solidFill>
              </a:rPr>
              <a:t>” and it act as an adjective or verb of the tenses. For example: </a:t>
            </a:r>
          </a:p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Drinking</a:t>
            </a:r>
            <a:r>
              <a:rPr lang="en-US" sz="2800" dirty="0" smtClean="0">
                <a:solidFill>
                  <a:schemeClr val="bg1"/>
                </a:solidFill>
              </a:rPr>
              <a:t> water should be safe.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389118" y="1519310"/>
            <a:ext cx="3601329" cy="53386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Past Participle: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It is formed with “past form of verb”. For example: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Do not through the </a:t>
            </a:r>
            <a:r>
              <a:rPr lang="en-US" sz="2800" dirty="0" smtClean="0">
                <a:solidFill>
                  <a:srgbClr val="7030A0"/>
                </a:solidFill>
              </a:rPr>
              <a:t>broken</a:t>
            </a:r>
            <a:r>
              <a:rPr lang="en-US" sz="2800" dirty="0" smtClean="0">
                <a:solidFill>
                  <a:schemeClr val="bg1"/>
                </a:solidFill>
              </a:rPr>
              <a:t> glass here.</a:t>
            </a:r>
          </a:p>
        </p:txBody>
      </p:sp>
      <p:sp>
        <p:nvSpPr>
          <p:cNvPr id="8" name="Oval 7"/>
          <p:cNvSpPr/>
          <p:nvPr/>
        </p:nvSpPr>
        <p:spPr>
          <a:xfrm>
            <a:off x="8074855" y="1477107"/>
            <a:ext cx="4117145" cy="5380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Perfect Participle: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It is formed with “</a:t>
            </a:r>
            <a:r>
              <a:rPr lang="en-US" sz="2800" dirty="0" err="1" smtClean="0">
                <a:solidFill>
                  <a:schemeClr val="bg1"/>
                </a:solidFill>
              </a:rPr>
              <a:t>having+past</a:t>
            </a:r>
            <a:r>
              <a:rPr lang="en-US" sz="2800" dirty="0" smtClean="0">
                <a:solidFill>
                  <a:schemeClr val="bg1"/>
                </a:solidFill>
              </a:rPr>
              <a:t> participle form of verb). Example:</a:t>
            </a:r>
          </a:p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Having done </a:t>
            </a:r>
            <a:r>
              <a:rPr lang="en-US" sz="2800" dirty="0" smtClean="0">
                <a:solidFill>
                  <a:schemeClr val="bg1"/>
                </a:solidFill>
              </a:rPr>
              <a:t>the work, he went to market.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66683" y="569626"/>
            <a:ext cx="3235569" cy="74950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Present Participle</a:t>
            </a:r>
            <a:endParaRPr lang="en-US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934342" y="674557"/>
            <a:ext cx="3235569" cy="74950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Past Participle</a:t>
            </a:r>
            <a:endParaRPr lang="en-US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606932" y="629586"/>
            <a:ext cx="3235569" cy="74950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Perfect Participle</a:t>
            </a:r>
            <a:endParaRPr lang="en-US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6089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76585" y="-118266"/>
            <a:ext cx="57677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Group</a:t>
            </a:r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work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398427"/>
            <a:ext cx="1219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rial Black" pitchFamily="34" charset="0"/>
              </a:rPr>
              <a:t>Make at least 2 sentence using non-finite verbs (Infinitive, Gerund, Participle).</a:t>
            </a:r>
            <a:endParaRPr lang="en-US" sz="5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1601</TotalTime>
  <Words>413</Words>
  <Application>Microsoft Office PowerPoint</Application>
  <PresentationFormat>Custom</PresentationFormat>
  <Paragraphs>65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GIGA-UC</dc:creator>
  <cp:lastModifiedBy>GIGA-UC</cp:lastModifiedBy>
  <cp:revision>361</cp:revision>
  <dcterms:created xsi:type="dcterms:W3CDTF">2019-07-08T08:26:53Z</dcterms:created>
  <dcterms:modified xsi:type="dcterms:W3CDTF">2019-12-12T15:06:30Z</dcterms:modified>
</cp:coreProperties>
</file>