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9" r:id="rId3"/>
    <p:sldId id="276" r:id="rId4"/>
    <p:sldId id="281" r:id="rId5"/>
    <p:sldId id="261" r:id="rId6"/>
    <p:sldId id="262" r:id="rId7"/>
    <p:sldId id="263" r:id="rId8"/>
    <p:sldId id="277" r:id="rId9"/>
    <p:sldId id="264" r:id="rId10"/>
    <p:sldId id="269" r:id="rId11"/>
    <p:sldId id="271" r:id="rId12"/>
    <p:sldId id="270" r:id="rId13"/>
    <p:sldId id="272" r:id="rId14"/>
    <p:sldId id="273" r:id="rId15"/>
    <p:sldId id="274" r:id="rId16"/>
    <p:sldId id="280" r:id="rId17"/>
    <p:sldId id="265" r:id="rId18"/>
    <p:sldId id="278" r:id="rId19"/>
    <p:sldId id="279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5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26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90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0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42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8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91441"/>
            <a:ext cx="11828710" cy="6635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979" y="860579"/>
            <a:ext cx="8188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FFFF00"/>
                </a:solidFill>
                <a:latin typeface="Nekosh Ban"/>
              </a:rPr>
              <a:t>আজকের</a:t>
            </a:r>
            <a:r>
              <a:rPr lang="en-US" sz="6000" b="1" i="1" dirty="0" smtClean="0">
                <a:solidFill>
                  <a:srgbClr val="FFFF00"/>
                </a:solidFill>
                <a:latin typeface="Nekosh Ban"/>
              </a:rPr>
              <a:t> </a:t>
            </a:r>
            <a:r>
              <a:rPr lang="en-US" sz="6000" b="1" i="1" dirty="0" err="1" smtClean="0">
                <a:solidFill>
                  <a:srgbClr val="FFFF00"/>
                </a:solidFill>
                <a:latin typeface="Nekosh Ban"/>
              </a:rPr>
              <a:t>মাল্টিমিডিয়া</a:t>
            </a:r>
            <a:r>
              <a:rPr lang="en-US" sz="6000" b="1" i="1" dirty="0" smtClean="0">
                <a:solidFill>
                  <a:srgbClr val="FFFF00"/>
                </a:solidFill>
                <a:latin typeface="Nekosh Ban"/>
              </a:rPr>
              <a:t>  </a:t>
            </a:r>
            <a:r>
              <a:rPr lang="en-US" sz="6000" b="1" i="1" dirty="0" err="1" smtClean="0">
                <a:solidFill>
                  <a:srgbClr val="FFFF00"/>
                </a:solidFill>
                <a:latin typeface="Nekosh Ban"/>
              </a:rPr>
              <a:t>ক্লাসে</a:t>
            </a:r>
            <a:r>
              <a:rPr lang="en-US" sz="6000" b="1" i="1" dirty="0" smtClean="0">
                <a:solidFill>
                  <a:srgbClr val="FFFF00"/>
                </a:solidFill>
                <a:latin typeface="Nekosh Ban"/>
              </a:rPr>
              <a:t> </a:t>
            </a:r>
            <a:r>
              <a:rPr lang="en-US" sz="6000" b="1" i="1" dirty="0" err="1" smtClean="0">
                <a:solidFill>
                  <a:srgbClr val="FFFF00"/>
                </a:solidFill>
                <a:latin typeface="Nekosh Ban"/>
              </a:rPr>
              <a:t>সবাইকে</a:t>
            </a:r>
            <a:r>
              <a:rPr lang="en-US" sz="6000" b="1" i="1" dirty="0" smtClean="0">
                <a:solidFill>
                  <a:srgbClr val="FFFF00"/>
                </a:solidFill>
                <a:latin typeface="Nekosh Ban"/>
              </a:rPr>
              <a:t> </a:t>
            </a:r>
            <a:r>
              <a:rPr lang="en-US" sz="6000" b="1" i="1" dirty="0" err="1" smtClean="0">
                <a:solidFill>
                  <a:srgbClr val="FFFF00"/>
                </a:solidFill>
                <a:latin typeface="Nekosh Ban"/>
              </a:rPr>
              <a:t>শুভেচ্ছা</a:t>
            </a:r>
            <a:endParaRPr lang="en-US" sz="6000" b="1" i="1" dirty="0">
              <a:solidFill>
                <a:srgbClr val="FFFF00"/>
              </a:solidFill>
              <a:latin typeface="Ne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08099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66" y="437361"/>
            <a:ext cx="3239589" cy="13056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অবনী</a:t>
            </a:r>
            <a:endParaRPr lang="en-US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222065" y="2627514"/>
            <a:ext cx="3239589" cy="12537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কার্যক্ষেত্র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615647" y="437361"/>
            <a:ext cx="4323804" cy="13161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পৃথিবী । ধরা</a:t>
            </a:r>
            <a:endParaRPr lang="en-US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7615646" y="2477593"/>
            <a:ext cx="4323805" cy="140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কাজের জায়গা</a:t>
            </a:r>
            <a:endParaRPr lang="en-US" sz="3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22065" y="4690834"/>
            <a:ext cx="3239589" cy="12537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বলি</a:t>
            </a:r>
            <a:endParaRPr lang="en-US" sz="3600" b="1" i="1" dirty="0"/>
          </a:p>
        </p:txBody>
      </p:sp>
      <p:sp>
        <p:nvSpPr>
          <p:cNvPr id="7" name="Rectangle 6"/>
          <p:cNvSpPr/>
          <p:nvPr/>
        </p:nvSpPr>
        <p:spPr>
          <a:xfrm>
            <a:off x="7615646" y="4690834"/>
            <a:ext cx="4323805" cy="140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উৎসর্গ</a:t>
            </a:r>
            <a:endParaRPr lang="en-US" sz="32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668" y="161719"/>
            <a:ext cx="3317965" cy="2039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668" y="4521121"/>
            <a:ext cx="3161212" cy="1905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668" y="2330453"/>
            <a:ext cx="331796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4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811" y="4271554"/>
            <a:ext cx="8595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/>
              <a:t>নাই কিরে সুখ ?  নাই কিরে সুখ ?-</a:t>
            </a:r>
          </a:p>
          <a:p>
            <a:r>
              <a:rPr lang="bn-IN" sz="3200" b="1" i="1" dirty="0" smtClean="0"/>
              <a:t>এই ধরা কি শুধু বিষাদময় ?</a:t>
            </a:r>
          </a:p>
          <a:p>
            <a:r>
              <a:rPr lang="bn-IN" sz="3200" b="1" i="1" dirty="0" smtClean="0"/>
              <a:t>যাতনে জ্বলিয়া কাঁদিয়া মরিতে</a:t>
            </a:r>
          </a:p>
          <a:p>
            <a:r>
              <a:rPr lang="bn-IN" sz="3200" b="1" i="1" dirty="0" smtClean="0"/>
              <a:t>কেবলি কি নর জনম লয়?-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35" y="258807"/>
            <a:ext cx="5187236" cy="3682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75" y="220435"/>
            <a:ext cx="5280543" cy="3682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81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692" y="4140926"/>
            <a:ext cx="6322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 smtClean="0"/>
              <a:t>বল ছিন্ন বীণে,বল উচ্চেঃস্বরে</a:t>
            </a:r>
          </a:p>
          <a:p>
            <a:pPr algn="ctr"/>
            <a:r>
              <a:rPr lang="bn-IN" sz="3200" b="1" i="1" dirty="0" smtClean="0"/>
              <a:t>না –, না –  ,না – , মানবের তরে</a:t>
            </a:r>
          </a:p>
          <a:p>
            <a:pPr algn="ctr"/>
            <a:r>
              <a:rPr lang="bn-IN" sz="3200" b="1" i="1" dirty="0" smtClean="0"/>
              <a:t>আছে উচ্চ লক্ষ্য,সুখ উচ্চতর</a:t>
            </a:r>
          </a:p>
          <a:p>
            <a:pPr algn="ctr"/>
            <a:r>
              <a:rPr lang="bn-IN" sz="3200" b="1" i="1" dirty="0" smtClean="0"/>
              <a:t>না সৃজিলা বিধি কাঁদাতে নরে।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27" t="2021" r="2853" b="-478"/>
          <a:stretch/>
        </p:blipFill>
        <p:spPr>
          <a:xfrm>
            <a:off x="509451" y="457200"/>
            <a:ext cx="4807131" cy="310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96" y="457200"/>
            <a:ext cx="515125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503" y="4023359"/>
            <a:ext cx="6466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কার্যক্ষেত্র  ঐ প্রশস্ত পড়িয়া</a:t>
            </a:r>
          </a:p>
          <a:p>
            <a:pPr algn="ctr"/>
            <a:r>
              <a:rPr lang="bn-IN" sz="32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সমর –অঙ্গন  সংসার এই,</a:t>
            </a:r>
          </a:p>
          <a:p>
            <a:pPr algn="ctr"/>
            <a:r>
              <a:rPr lang="bn-IN" sz="32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যাও বীরবেশে কর গিয়া রণ;</a:t>
            </a:r>
          </a:p>
          <a:p>
            <a:pPr algn="ctr"/>
            <a:r>
              <a:rPr lang="bn-IN" sz="32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যে জিনিবে সুখ  লভিবে সে-ই ।</a:t>
            </a:r>
            <a:endParaRPr lang="en-US" sz="3200" b="1" i="1" dirty="0">
              <a:ln w="13462">
                <a:solidFill>
                  <a:srgbClr val="C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3" y="305270"/>
            <a:ext cx="4510412" cy="3378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48" y="305271"/>
            <a:ext cx="5318044" cy="33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4545873"/>
            <a:ext cx="6217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i="1" dirty="0" smtClean="0">
                <a:ln>
                  <a:solidFill>
                    <a:srgbClr val="00B050"/>
                  </a:solidFill>
                </a:ln>
              </a:rPr>
              <a:t>পরের কারণে স্বার্থ  দিয়া বলি</a:t>
            </a:r>
          </a:p>
          <a:p>
            <a:pPr algn="ctr"/>
            <a:r>
              <a:rPr lang="bn-IN" sz="2800" b="1" i="1" dirty="0" smtClean="0">
                <a:ln>
                  <a:solidFill>
                    <a:srgbClr val="00B050"/>
                  </a:solidFill>
                </a:ln>
              </a:rPr>
              <a:t>এ জীবন মন সকলি দাও,</a:t>
            </a:r>
          </a:p>
          <a:p>
            <a:pPr algn="ctr"/>
            <a:r>
              <a:rPr lang="bn-IN" sz="2800" b="1" i="1" dirty="0">
                <a:ln>
                  <a:solidFill>
                    <a:srgbClr val="00B050"/>
                  </a:solidFill>
                </a:ln>
              </a:rPr>
              <a:t> </a:t>
            </a:r>
            <a:r>
              <a:rPr lang="bn-IN" sz="2800" b="1" i="1" dirty="0" smtClean="0">
                <a:ln>
                  <a:solidFill>
                    <a:srgbClr val="00B050"/>
                  </a:solidFill>
                </a:ln>
              </a:rPr>
              <a:t>তার মতো  সুখ  কোথাও কি আছে?</a:t>
            </a:r>
          </a:p>
          <a:p>
            <a:pPr algn="ctr"/>
            <a:r>
              <a:rPr lang="bn-IN" sz="2800" b="1" i="1" dirty="0" smtClean="0">
                <a:ln>
                  <a:solidFill>
                    <a:srgbClr val="00B050"/>
                  </a:solidFill>
                </a:ln>
              </a:rPr>
              <a:t>আপনার  কথা ভুলিয়া যাও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10" y="279762"/>
            <a:ext cx="8958943" cy="40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132" y="4153989"/>
            <a:ext cx="61787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পরের কারণে মরণেও সুখ;</a:t>
            </a:r>
          </a:p>
          <a:p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‘সুখ’ </a:t>
            </a:r>
            <a:r>
              <a:rPr lang="bn-IN" sz="32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‘সুখ</a:t>
            </a:r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’ করি কেঁদ না আর,</a:t>
            </a:r>
          </a:p>
          <a:p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যতই কাঁদিবে, যতই ভাবিবে</a:t>
            </a:r>
          </a:p>
          <a:p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ততই  বাড়িবে হৃদয় ভার।</a:t>
            </a:r>
            <a:endParaRPr lang="en-US" sz="32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4949"/>
            <a:ext cx="8869680" cy="35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8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818" y="4140926"/>
            <a:ext cx="5852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আপনারে  লয়ে বিব্রত রহিতে</a:t>
            </a:r>
          </a:p>
          <a:p>
            <a:r>
              <a:rPr lang="bn-IN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আসে নাই কেহ অবনী পরে,</a:t>
            </a:r>
          </a:p>
          <a:p>
            <a:r>
              <a:rPr lang="bn-IN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সকলের তরে সকলে  আমরা</a:t>
            </a:r>
          </a:p>
          <a:p>
            <a:r>
              <a:rPr lang="bn-IN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প্রত্যেকে মোরা পরের তরে।</a:t>
            </a:r>
            <a:endParaRPr lang="en-US" sz="32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530" t="733" r="11214" b="-1100"/>
          <a:stretch/>
        </p:blipFill>
        <p:spPr>
          <a:xfrm>
            <a:off x="1175656" y="395150"/>
            <a:ext cx="5303521" cy="3579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567" t="5247" r="16031" b="5344"/>
          <a:stretch/>
        </p:blipFill>
        <p:spPr>
          <a:xfrm>
            <a:off x="6962503" y="300446"/>
            <a:ext cx="4545874" cy="3278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378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5130" y="380604"/>
            <a:ext cx="4821382" cy="1122218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দলগত</a:t>
            </a: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40982" y="498765"/>
            <a:ext cx="2105890" cy="56803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সময়ঃ ১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0</a:t>
            </a: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মিনিট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5" y="1166948"/>
            <a:ext cx="3417162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65118" y="3936274"/>
            <a:ext cx="10695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solidFill>
                  <a:srgbClr val="7030A0"/>
                </a:solidFill>
              </a:rPr>
              <a:t>‘যারা আত্মকেন্দ্রিক, স্বার্থপর ও সমাজ থেকে বিচ্ছিন্ন – তারা প্রকৃত সুখী নয়’।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3018" y="318655"/>
            <a:ext cx="4696691" cy="573973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মূল্যায়ন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684" y="1117566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কামিনী রায় কত খ্রিষ্টাব্দে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জন্ম গ্রহণ করেন 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84" y="2755674"/>
            <a:ext cx="4038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১৮৫৪ 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2046" y="2728391"/>
            <a:ext cx="3886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১৮৬৪ 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684" y="3441474"/>
            <a:ext cx="4038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১৮৭৪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046" y="3394596"/>
            <a:ext cx="3886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১৮৮৪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07231" y="2655264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84" y="2003854"/>
            <a:ext cx="42968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সঠিক উত্তরে ক্লিক করি।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092" y="4075319"/>
            <a:ext cx="11309234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২. </a:t>
            </a:r>
            <a:r>
              <a:rPr lang="bn-IN" sz="3200" kern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কামিনী রায়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পনেরো বছর বয়সে কোন কাব্যগ্রন্থ রচনা করেন?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684" y="512594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আলো ও ছায়া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2045" y="5160893"/>
            <a:ext cx="4006537" cy="5873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দীপ ও ধূপ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1317" y="5922315"/>
            <a:ext cx="3698967" cy="5600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জীবন পথে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2046" y="5873977"/>
            <a:ext cx="4006536" cy="5600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অশোক সংগীত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1037" y="5015976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727" y="375444"/>
            <a:ext cx="9783288" cy="810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আমাদের সকলের কী হওয়া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উচিত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526" y="3584716"/>
            <a:ext cx="10742177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৪. ‘অঙ্গন’ শব্দের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অর্থ কী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? 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27" y="1574902"/>
            <a:ext cx="3485322" cy="6504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(ক)স্বার্থপর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3856" y="2684840"/>
            <a:ext cx="3641663" cy="5939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(ঘ)ভোগবাদী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727" y="2610679"/>
            <a:ext cx="3485322" cy="6042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</a:t>
            </a:r>
            <a:r>
              <a:rPr lang="bn-IN" sz="2400" b="1" i="1" dirty="0" smtClean="0">
                <a:solidFill>
                  <a:prstClr val="white"/>
                </a:solidFill>
              </a:rPr>
              <a:t>গ) আত্মকেন্দ্রিক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856" y="1695225"/>
            <a:ext cx="3611217" cy="6198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(খ)আত্মত্যাগী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7422" y="4909016"/>
            <a:ext cx="3485322" cy="530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</a:t>
            </a: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ক)  </a:t>
            </a:r>
            <a:r>
              <a:rPr lang="bn-IN" sz="2400" b="1" i="1" dirty="0" smtClean="0">
                <a:solidFill>
                  <a:prstClr val="white"/>
                </a:solidFill>
                <a:latin typeface="NikoshBan"/>
              </a:rPr>
              <a:t>আগুন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9752" y="6018954"/>
            <a:ext cx="3485322" cy="530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</a:t>
            </a:r>
            <a:r>
              <a:rPr lang="bn-IN" sz="2400" b="1" i="1" dirty="0" smtClean="0">
                <a:solidFill>
                  <a:prstClr val="white"/>
                </a:solidFill>
                <a:latin typeface="NikoshBan"/>
              </a:rPr>
              <a:t>পুকুর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7422" y="5944793"/>
            <a:ext cx="3485322" cy="530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(গ)অঙ্গার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9752" y="5029339"/>
            <a:ext cx="3485322" cy="530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 </a:t>
            </a:r>
            <a:r>
              <a:rPr lang="bn-IN" sz="2400" b="1" i="1" dirty="0" smtClean="0">
                <a:solidFill>
                  <a:prstClr val="white"/>
                </a:solidFill>
                <a:latin typeface="NikoshBan"/>
              </a:rPr>
              <a:t>উঠান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280240">
            <a:off x="6200541" y="1631961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280240">
            <a:off x="6200542" y="4913090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6675D-2017-4493-8E28-280CB6A0A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739" r="19339" b="65217"/>
          <a:stretch/>
        </p:blipFill>
        <p:spPr>
          <a:xfrm>
            <a:off x="511361" y="924208"/>
            <a:ext cx="2724825" cy="25950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84665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মাকসুদা খানম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সহকারী  শিক্ষক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হাশমত উদ্দীন উচ্চ বিদ্যালয়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কিশোরগঞ্জ</a:t>
            </a:r>
            <a:r>
              <a:rPr lang="en-US" sz="2400" b="1" dirty="0">
                <a:solidFill>
                  <a:prstClr val="black"/>
                </a:solidFill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cs typeface="NikoshBAN" panose="02000000000000000000" pitchFamily="2" charset="0"/>
              </a:rPr>
              <a:t>Email- kmaksuda76@yahoo.com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0639" y="3734147"/>
            <a:ext cx="252056" cy="2376725"/>
            <a:chOff x="6093329" y="3954802"/>
            <a:chExt cx="252056" cy="23767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59" y="4146529"/>
            <a:ext cx="5029636" cy="1828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577" y="1074500"/>
            <a:ext cx="2376687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09652" y="355214"/>
            <a:ext cx="5278581" cy="900545"/>
          </a:xfrm>
          <a:prstGeom prst="ellipse">
            <a:avLst/>
          </a:prstGeom>
          <a:noFill/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বাড়ির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 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822" y="3073272"/>
            <a:ext cx="9675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i="1" dirty="0" smtClean="0"/>
              <a:t>‘</a:t>
            </a:r>
            <a:r>
              <a:rPr lang="bn-IN" sz="4000" b="1" i="1" dirty="0" smtClean="0">
                <a:ln>
                  <a:solidFill>
                    <a:srgbClr val="FF0000"/>
                  </a:solidFill>
                </a:ln>
              </a:rPr>
              <a:t>সকলের </a:t>
            </a:r>
            <a:r>
              <a:rPr lang="bn-IN" sz="4000" b="1" i="1" dirty="0">
                <a:ln>
                  <a:solidFill>
                    <a:srgbClr val="FF0000"/>
                  </a:solidFill>
                </a:ln>
              </a:rPr>
              <a:t>তরে সকলে  আমরা</a:t>
            </a:r>
          </a:p>
          <a:p>
            <a:pPr lvl="0" algn="ctr"/>
            <a:r>
              <a:rPr lang="bn-IN" sz="4000" b="1" i="1" dirty="0">
                <a:ln>
                  <a:solidFill>
                    <a:srgbClr val="FF0000"/>
                  </a:solidFill>
                </a:ln>
              </a:rPr>
              <a:t>প্রত্যেকে মোরা পরের </a:t>
            </a:r>
            <a:r>
              <a:rPr lang="bn-IN" sz="4000" b="1" i="1" dirty="0" smtClean="0">
                <a:ln>
                  <a:solidFill>
                    <a:srgbClr val="FF0000"/>
                  </a:solidFill>
                </a:ln>
              </a:rPr>
              <a:t>তরে’- কথাটি  বিশ্লেষণ করে দশটি  </a:t>
            </a:r>
            <a:r>
              <a:rPr lang="bn-IN" sz="4000" b="1" i="1" dirty="0">
                <a:ln>
                  <a:solidFill>
                    <a:srgbClr val="FF0000"/>
                  </a:solidFill>
                </a:ln>
              </a:rPr>
              <a:t>বাক্যে লিখে আনবে।</a:t>
            </a:r>
            <a:endParaRPr lang="en-US" sz="4000" b="1" i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66" y="261257"/>
            <a:ext cx="3086287" cy="2812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00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520" y="1847177"/>
            <a:ext cx="4153196" cy="4840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085" r="21357"/>
          <a:stretch/>
        </p:blipFill>
        <p:spPr>
          <a:xfrm>
            <a:off x="1541415" y="1847178"/>
            <a:ext cx="4237513" cy="4840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270" y="130629"/>
            <a:ext cx="535884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72" y="1570916"/>
            <a:ext cx="5417100" cy="4972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55" y="1570916"/>
            <a:ext cx="5159829" cy="4972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734" y="243883"/>
            <a:ext cx="5486876" cy="1518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542" y="2248533"/>
            <a:ext cx="5930444" cy="4294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959" y="2377618"/>
            <a:ext cx="4285859" cy="152413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04335" y="3970677"/>
            <a:ext cx="5580361" cy="17395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ধরনের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সুখ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5571" y="684001"/>
            <a:ext cx="2332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i="1" dirty="0" smtClean="0"/>
              <a:t>সুখ </a:t>
            </a:r>
            <a:endParaRPr lang="en-US" sz="8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21763" y="2430997"/>
            <a:ext cx="4916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 smtClean="0"/>
              <a:t>কামিনী  রায়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165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8158" y="2550059"/>
            <a:ext cx="11560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  প্রতি শ্রদ্ধাবোধ এবং  মানুষের প্রতি  ভালোবাসার অনুভূতি  প্রকাশ করতে </a:t>
            </a:r>
            <a:r>
              <a:rPr lang="bn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680" y="1641181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i="1" dirty="0">
                <a:solidFill>
                  <a:srgbClr val="70AD47">
                    <a:lumMod val="75000"/>
                  </a:srgbClr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70AD47">
                  <a:lumMod val="75000"/>
                </a:srgbClr>
              </a:solidFill>
              <a:latin typeface="Niku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6755" y="486848"/>
            <a:ext cx="5697415" cy="89178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শিখন  ফল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 rot="21117492">
            <a:off x="7973141" y="1928318"/>
            <a:ext cx="2110708" cy="243204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1" i="1" kern="0" dirty="0" smtClean="0">
                <a:solidFill>
                  <a:prstClr val="black"/>
                </a:solidFill>
                <a:latin typeface="NikushBan"/>
              </a:rPr>
              <a:t>শিক্ষাজীবন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এন্ট্রাস ১৮৮০,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এফ</a:t>
            </a:r>
            <a:r>
              <a:rPr kumimoji="0" lang="bn-IN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এ ১৮৮৩,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বিএ অনার্স সংষ্কৃত ১৮৮৬ </a:t>
            </a: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1555215">
            <a:off x="6040591" y="354620"/>
            <a:ext cx="2704424" cy="1660612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জন্ম </a:t>
            </a:r>
            <a:endParaRPr lang="en-US" sz="2000" b="1" i="1" kern="0" dirty="0">
              <a:solidFill>
                <a:prstClr val="black"/>
              </a:solidFill>
              <a:latin typeface="NikushBan"/>
            </a:endParaRPr>
          </a:p>
          <a:p>
            <a:pPr lvl="0" algn="ctr">
              <a:defRPr/>
            </a:pP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১৮৬৪খ্রিঃ ১২ অক্টোবর</a:t>
            </a:r>
            <a:r>
              <a:rPr kumimoji="0" lang="bn-IN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  বাখরগঞ্জ</a:t>
            </a:r>
            <a:r>
              <a:rPr lang="bn-IN" sz="1600" b="1" i="1" kern="0" noProof="0" dirty="0" smtClean="0">
                <a:solidFill>
                  <a:prstClr val="black"/>
                </a:solidFill>
                <a:latin typeface="NikushBan"/>
              </a:rPr>
              <a:t>  বর্তমান বরিশাল জেলায়  বাসন্ডা গ্রামে</a:t>
            </a:r>
            <a:endParaRPr kumimoji="0" lang="bn-IN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</a:endParaRPr>
          </a:p>
        </p:txBody>
      </p:sp>
      <p:sp>
        <p:nvSpPr>
          <p:cNvPr id="17" name="Oval 16"/>
          <p:cNvSpPr/>
          <p:nvPr/>
        </p:nvSpPr>
        <p:spPr>
          <a:xfrm rot="1505290">
            <a:off x="3353776" y="4664632"/>
            <a:ext cx="3008639" cy="1900043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000" b="1" i="1" kern="0" dirty="0" smtClean="0">
                <a:solidFill>
                  <a:prstClr val="black"/>
                </a:solidFill>
                <a:latin typeface="NikushBan"/>
              </a:rPr>
              <a:t>রচনাবলী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b="1" i="1" kern="0" dirty="0" smtClean="0">
                <a:solidFill>
                  <a:prstClr val="black"/>
                </a:solidFill>
                <a:latin typeface="NikushBan"/>
              </a:rPr>
              <a:t>‘নির্মাল্য’  অশোক সংগীত’ ‘দীপ ও ধুপ” ‘জীবনপথে’ ‘আলো ও ছায়া”</a:t>
            </a:r>
          </a:p>
        </p:txBody>
      </p:sp>
      <p:sp>
        <p:nvSpPr>
          <p:cNvPr id="18" name="Oval 17"/>
          <p:cNvSpPr/>
          <p:nvPr/>
        </p:nvSpPr>
        <p:spPr>
          <a:xfrm rot="19696107">
            <a:off x="6477532" y="4429727"/>
            <a:ext cx="2528033" cy="1710476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পেশায়</a:t>
            </a: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 তিনি একজন অধ্যাপক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 rot="16200000">
            <a:off x="1840140" y="2259817"/>
            <a:ext cx="2674924" cy="2116379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পুরস্কার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‘কলকাতা</a:t>
            </a:r>
            <a:r>
              <a:rPr kumimoji="0" lang="bn-IN" sz="18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বিশ্ববিদ্যালয় থেকে  জগত্তারিণী পদক’ পান।</a:t>
            </a:r>
            <a:endParaRPr kumimoji="0" lang="bn-IN" sz="1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4252761" y="2903730"/>
            <a:ext cx="484950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8170956">
            <a:off x="6537869" y="1638531"/>
            <a:ext cx="452288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21386999">
            <a:off x="7167827" y="2915684"/>
            <a:ext cx="623401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2745518">
            <a:off x="6897030" y="4067577"/>
            <a:ext cx="375826" cy="735559"/>
          </a:xfrm>
          <a:prstGeom prst="rightArrow">
            <a:avLst>
              <a:gd name="adj1" fmla="val 39099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7243395">
            <a:off x="5277662" y="4197162"/>
            <a:ext cx="405824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 rot="14050551">
            <a:off x="4864901" y="1737547"/>
            <a:ext cx="623401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 rot="19766846">
            <a:off x="3249472" y="254536"/>
            <a:ext cx="2630247" cy="1695962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মৃত্যু</a:t>
            </a: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</a:t>
            </a:r>
          </a:p>
          <a:p>
            <a:pPr algn="ctr">
              <a:defRPr/>
            </a:pP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১৯৩৩ খ্রিষ্টাব্দে  ২৭ সেপ্টেম্বর কলকাতায়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02" t="16735" r="5017" b="3417"/>
          <a:stretch/>
        </p:blipFill>
        <p:spPr>
          <a:xfrm>
            <a:off x="4880396" y="2016986"/>
            <a:ext cx="2474839" cy="2489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Horizontal Scroll 3"/>
          <p:cNvSpPr/>
          <p:nvPr/>
        </p:nvSpPr>
        <p:spPr>
          <a:xfrm rot="18765970">
            <a:off x="-12202" y="831638"/>
            <a:ext cx="2977326" cy="107665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</a:rPr>
              <a:t>কবি পরিচিতি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22359" y="748440"/>
            <a:ext cx="4642338" cy="9988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rgbClr val="002060"/>
                </a:solidFill>
              </a:rPr>
              <a:t>একক কাজ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546" y="3306431"/>
            <a:ext cx="107895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জীবনী সম্পর্কে 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লিখ</a:t>
            </a: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09" y="942055"/>
            <a:ext cx="3317967" cy="236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98314" y="255228"/>
            <a:ext cx="4487594" cy="9706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</a:rPr>
              <a:t>আদর্শ  পাঠ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1415597"/>
            <a:ext cx="9784080" cy="4593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53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509" y="1456503"/>
            <a:ext cx="3239589" cy="1191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/>
              <a:t>বিষাদময়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50330" y="1420583"/>
            <a:ext cx="4323805" cy="1084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দুঃখময়</a:t>
            </a:r>
            <a:endParaRPr lang="en-US" sz="3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22509" y="5325088"/>
            <a:ext cx="3239589" cy="11756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বীণে</a:t>
            </a:r>
            <a:endParaRPr lang="en-US" sz="4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550330" y="5235518"/>
            <a:ext cx="4323805" cy="1084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বাদ্যযন্ত্র বিশেষের মাধ্যমে</a:t>
            </a:r>
            <a:endParaRPr lang="en-US" sz="3600" b="1" i="1" dirty="0"/>
          </a:p>
        </p:txBody>
      </p:sp>
      <p:sp>
        <p:nvSpPr>
          <p:cNvPr id="11" name="Oval 10"/>
          <p:cNvSpPr/>
          <p:nvPr/>
        </p:nvSpPr>
        <p:spPr>
          <a:xfrm>
            <a:off x="3759349" y="274184"/>
            <a:ext cx="4402187" cy="7331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শব্দ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া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র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থ 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ব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ি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</a:t>
            </a: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্লেষ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ণ</a:t>
            </a:r>
            <a:endParaRPr lang="en-US" sz="3200" b="1" kern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ushBan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759" y="3509503"/>
            <a:ext cx="3239589" cy="11756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রণ</a:t>
            </a:r>
            <a:endParaRPr lang="en-US" sz="4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7550329" y="3435379"/>
            <a:ext cx="4323805" cy="1084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যুদ্ধ । লড়াই</a:t>
            </a:r>
            <a:endParaRPr lang="en-US" sz="3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67" y="1192042"/>
            <a:ext cx="2915773" cy="1633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t="24866" r="538" b="1585"/>
          <a:stretch/>
        </p:blipFill>
        <p:spPr>
          <a:xfrm>
            <a:off x="4151229" y="2963965"/>
            <a:ext cx="2915775" cy="1648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729" y="4751035"/>
            <a:ext cx="3072850" cy="1749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06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474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Nekosh Ban</vt:lpstr>
      <vt:lpstr>NikoshBan</vt:lpstr>
      <vt:lpstr>NikoshBan</vt:lpstr>
      <vt:lpstr>NikushBan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70</cp:revision>
  <dcterms:created xsi:type="dcterms:W3CDTF">2019-11-30T01:36:15Z</dcterms:created>
  <dcterms:modified xsi:type="dcterms:W3CDTF">2019-12-12T17:05:25Z</dcterms:modified>
</cp:coreProperties>
</file>