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71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FF"/>
    <a:srgbClr val="66FF66"/>
    <a:srgbClr val="660033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>
        <p:scale>
          <a:sx n="75" d="100"/>
          <a:sy n="75" d="100"/>
        </p:scale>
        <p:origin x="-121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14401"/>
            <a:ext cx="6858000" cy="18287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slope"/>
              <a:contourClr>
                <a:srgbClr val="DDDDDD"/>
              </a:contourClr>
            </a:sp3d>
          </a:bodyPr>
          <a:lstStyle/>
          <a:p>
            <a:r>
              <a:rPr lang="bn-BD" sz="88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43200"/>
            <a:ext cx="7696200" cy="2895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200"/>
            <a:ext cx="9144000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570687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শুভেচ্ছা ও আন্তরিক অভিনন্দন</a:t>
            </a:r>
            <a:endParaRPr lang="en-US" sz="54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00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902732"/>
            <a:ext cx="3971925" cy="46598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902733"/>
            <a:ext cx="4419601" cy="46598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5037" y="5867400"/>
            <a:ext cx="4043363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মূল্যের পরিমাপক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35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958334"/>
            <a:ext cx="68580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2710934"/>
            <a:ext cx="677703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মুদ্রার কাজ কী ?</a:t>
            </a:r>
            <a:endParaRPr lang="en-US" sz="5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4337" y="698064"/>
            <a:ext cx="8729662" cy="1198868"/>
            <a:chOff x="414337" y="698064"/>
            <a:chExt cx="8729662" cy="1198868"/>
          </a:xfrm>
        </p:grpSpPr>
        <p:sp>
          <p:nvSpPr>
            <p:cNvPr id="3" name="TextBox 2"/>
            <p:cNvSpPr txBox="1"/>
            <p:nvPr/>
          </p:nvSpPr>
          <p:spPr>
            <a:xfrm>
              <a:off x="4191000" y="726638"/>
              <a:ext cx="4952999" cy="11079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37" y="698064"/>
              <a:ext cx="4005263" cy="1198868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sp>
        <p:nvSpPr>
          <p:cNvPr id="7" name="TextBox 6"/>
          <p:cNvSpPr txBox="1"/>
          <p:nvPr/>
        </p:nvSpPr>
        <p:spPr>
          <a:xfrm>
            <a:off x="4876800" y="4267200"/>
            <a:ext cx="407431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সময়ঃ০৬ 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81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400" y="457200"/>
            <a:ext cx="2133601" cy="2057400"/>
            <a:chOff x="533400" y="457200"/>
            <a:chExt cx="2133601" cy="2057400"/>
          </a:xfrm>
        </p:grpSpPr>
        <p:sp>
          <p:nvSpPr>
            <p:cNvPr id="2" name="TextBox 1"/>
            <p:cNvSpPr txBox="1"/>
            <p:nvPr/>
          </p:nvSpPr>
          <p:spPr>
            <a:xfrm>
              <a:off x="533400" y="457200"/>
              <a:ext cx="2133600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আমনতকারী</a:t>
              </a:r>
              <a:endPara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1" y="1103531"/>
              <a:ext cx="2133600" cy="1411069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3200400" y="457200"/>
            <a:ext cx="2057401" cy="2057400"/>
            <a:chOff x="3200400" y="457200"/>
            <a:chExt cx="2057401" cy="2057400"/>
          </a:xfrm>
        </p:grpSpPr>
        <p:sp>
          <p:nvSpPr>
            <p:cNvPr id="5" name="TextBox 4"/>
            <p:cNvSpPr txBox="1"/>
            <p:nvPr/>
          </p:nvSpPr>
          <p:spPr>
            <a:xfrm>
              <a:off x="3200400" y="457200"/>
              <a:ext cx="2057400" cy="5847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20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বিনিয়োগকারী</a:t>
              </a:r>
              <a:endPara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1" y="1103531"/>
              <a:ext cx="2057400" cy="1411069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5801933" y="457200"/>
            <a:ext cx="2438401" cy="2057400"/>
            <a:chOff x="5801933" y="457200"/>
            <a:chExt cx="2438401" cy="2057400"/>
          </a:xfrm>
        </p:grpSpPr>
        <p:sp>
          <p:nvSpPr>
            <p:cNvPr id="7" name="TextBox 6"/>
            <p:cNvSpPr txBox="1"/>
            <p:nvPr/>
          </p:nvSpPr>
          <p:spPr>
            <a:xfrm>
              <a:off x="5801933" y="457200"/>
              <a:ext cx="2438400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মূলধন</a:t>
              </a:r>
              <a:endPara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1934" y="1103531"/>
              <a:ext cx="2438400" cy="1411069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2" y="2527300"/>
            <a:ext cx="7734301" cy="29184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19500" y="4191000"/>
            <a:ext cx="1333500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6096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445751"/>
            <a:ext cx="9144000" cy="141224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44500"/>
                  <a:satMod val="160000"/>
                </a:schemeClr>
              </a:gs>
              <a:gs pos="1000">
                <a:srgbClr val="D5DFF2"/>
              </a:gs>
              <a:gs pos="2000">
                <a:schemeClr val="bg1">
                  <a:lumMod val="66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66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679" y="2316827"/>
            <a:ext cx="2386013" cy="11916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212" y="2413583"/>
            <a:ext cx="2262188" cy="11678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28" y="2364371"/>
            <a:ext cx="2285999" cy="11916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28" y="1600200"/>
            <a:ext cx="8610600" cy="3429000"/>
          </a:xfrm>
          <a:prstGeom prst="rect">
            <a:avLst/>
          </a:prstGeom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09999" y="767090"/>
            <a:ext cx="1219201" cy="52322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627" y="6125541"/>
            <a:ext cx="2286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ঋণ গ্রহীতা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4213" y="6128678"/>
            <a:ext cx="226218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বিনিয়োগ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2680" y="6150114"/>
            <a:ext cx="2386013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তারল্য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6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761999" y="2743200"/>
            <a:ext cx="792480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ব্যাংকের </a:t>
            </a:r>
            <a:r>
              <a:rPr lang="bn-BD" sz="40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কার্যাবলী বর্ণনা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5600" y="980816"/>
            <a:ext cx="8153400" cy="1030942"/>
            <a:chOff x="609600" y="914401"/>
            <a:chExt cx="8153400" cy="1030942"/>
          </a:xfrm>
          <a:effectLst>
            <a:outerShdw blurRad="152400" dist="88900" dir="1800000" sx="107000" sy="107000" algn="l" rotWithShape="0">
              <a:prstClr val="black">
                <a:alpha val="44000"/>
              </a:prstClr>
            </a:outerShdw>
          </a:effectLst>
        </p:grpSpPr>
        <p:sp>
          <p:nvSpPr>
            <p:cNvPr id="2" name="TextBox 1"/>
            <p:cNvSpPr txBox="1"/>
            <p:nvPr/>
          </p:nvSpPr>
          <p:spPr>
            <a:xfrm>
              <a:off x="4610100" y="929680"/>
              <a:ext cx="4152900" cy="1015663"/>
            </a:xfrm>
            <a:prstGeom prst="rect">
              <a:avLst/>
            </a:prstGeom>
            <a:gradFill>
              <a:gsLst>
                <a:gs pos="0">
                  <a:schemeClr val="accent1">
                    <a:tint val="44500"/>
                    <a:satMod val="160000"/>
                  </a:schemeClr>
                </a:gs>
                <a:gs pos="1000">
                  <a:srgbClr val="D5DFF2"/>
                </a:gs>
                <a:gs pos="2000">
                  <a:schemeClr val="bg1">
                    <a:lumMod val="66000"/>
                  </a:schemeClr>
                </a:gs>
              </a:gsLst>
              <a:path path="rect">
                <a:fillToRect l="100000" t="100000"/>
              </a:path>
            </a:gradFill>
            <a:ln>
              <a:noFill/>
            </a:ln>
            <a:effectLst>
              <a:outerShdw blurRad="584200" dist="177800" dir="7200000" sx="102000" sy="102000" algn="l" rotWithShape="0">
                <a:prstClr val="black">
                  <a:alpha val="46000"/>
                </a:prstClr>
              </a:outerShdw>
            </a:effectLst>
            <a:scene3d>
              <a:camera prst="isometricOffAxis1Left">
                <a:rot lat="391253" lon="448172" rev="26379"/>
              </a:camera>
              <a:lightRig rig="chilly" dir="t"/>
            </a:scene3d>
            <a:sp3d z="38100" extrusionH="203200" contourW="12700" prstMaterial="powder">
              <a:bevelT h="133350" prst="softRound"/>
              <a:bevelB w="825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50000"/>
                </a:schemeClr>
              </a:contour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000" dirty="0" smtClean="0">
                  <a:solidFill>
                    <a:schemeClr val="accent4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দলিয় কাজ</a:t>
              </a:r>
              <a:endParaRPr lang="en-US" sz="60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914401"/>
              <a:ext cx="3924301" cy="103094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</p:grpSp>
      <p:sp>
        <p:nvSpPr>
          <p:cNvPr id="5" name="TextBox 4"/>
          <p:cNvSpPr txBox="1"/>
          <p:nvPr/>
        </p:nvSpPr>
        <p:spPr>
          <a:xfrm>
            <a:off x="2667000" y="4648200"/>
            <a:ext cx="4953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সময়ঃ১০ 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0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14400"/>
            <a:ext cx="54102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743200"/>
            <a:ext cx="8001000" cy="3785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১) ব্যাংক কী ?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ব্যাংক শব্দের আভিধানিক অর্থ কী?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 ব্যাংক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ব্যবসার তহবিলের মূল উৎস কী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 ব্যাংক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কি ভাবে আমানত সৃষ্টি করে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74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62000"/>
            <a:ext cx="86868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662653"/>
            <a:ext cx="62484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ব্যাংক আয়ের উৎসগুলো কী কী? লিখে নিয়ে আসবে ।</a:t>
            </a:r>
            <a:endParaRPr lang="en-US" sz="4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07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88014" y="889337"/>
            <a:ext cx="6477000" cy="4965363"/>
            <a:chOff x="1081087" y="889337"/>
            <a:chExt cx="6477000" cy="4965363"/>
          </a:xfrm>
        </p:grpSpPr>
        <p:sp>
          <p:nvSpPr>
            <p:cNvPr id="2" name="TextBox 1"/>
            <p:cNvSpPr txBox="1"/>
            <p:nvPr/>
          </p:nvSpPr>
          <p:spPr>
            <a:xfrm>
              <a:off x="1081087" y="889337"/>
              <a:ext cx="6477000" cy="101566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000" b="1" dirty="0" smtClean="0">
                  <a:latin typeface="NikoshBAN" pitchFamily="2" charset="0"/>
                  <a:cs typeface="NikoshBAN" pitchFamily="2" charset="0"/>
                </a:rPr>
                <a:t>সকলকে ধন্যবাদ</a:t>
              </a:r>
              <a:endParaRPr lang="en-US" sz="6000" b="1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087" y="1905000"/>
              <a:ext cx="6477000" cy="3949700"/>
            </a:xfrm>
            <a:prstGeom prst="roundRect">
              <a:avLst>
                <a:gd name="adj" fmla="val 8594"/>
              </a:avLst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pic>
      </p:grpSp>
    </p:spTree>
    <p:extLst>
      <p:ext uri="{BB962C8B-B14F-4D97-AF65-F5344CB8AC3E}">
        <p14:creationId xmlns="" xmlns:p14="http://schemas.microsoft.com/office/powerpoint/2010/main" val="198178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2886" y="1661517"/>
            <a:ext cx="8620126" cy="3255228"/>
            <a:chOff x="242886" y="1661517"/>
            <a:chExt cx="8620126" cy="3255228"/>
          </a:xfrm>
        </p:grpSpPr>
        <p:sp>
          <p:nvSpPr>
            <p:cNvPr id="4" name="TextBox 3"/>
            <p:cNvSpPr txBox="1"/>
            <p:nvPr/>
          </p:nvSpPr>
          <p:spPr>
            <a:xfrm>
              <a:off x="252412" y="2362200"/>
              <a:ext cx="8610600" cy="2554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মোহাম্মদ</a:t>
              </a:r>
              <a:r>
                <a:rPr lang="en-US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মোরশেদ</a:t>
              </a:r>
              <a:endPara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সহকারি শিক্ষক (ব্যবসায় শিক্ষা) </a:t>
              </a:r>
              <a:endPara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কোকদন্ডী</a:t>
              </a:r>
              <a:r>
                <a:rPr lang="en-US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গুনাগরী</a:t>
              </a:r>
              <a:r>
                <a:rPr lang="en-US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বাঁশখালী,চট্টগ্রাম</a:t>
              </a:r>
              <a:r>
                <a:rPr lang="en-US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2886" y="1661517"/>
              <a:ext cx="8620125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9035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44034"/>
            <a:ext cx="6934199" cy="38779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বিষয় পরিচিতি</a:t>
            </a:r>
          </a:p>
          <a:p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শ্রেণিঃনবম</a:t>
            </a:r>
          </a:p>
          <a:p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বিষয়ঃফিন্যান্স ওব্যাংকিং</a:t>
            </a:r>
          </a:p>
          <a:p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অধ্যায়ঃঅষ্টম</a:t>
            </a:r>
          </a:p>
          <a:p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মিনিট </a:t>
            </a:r>
          </a:p>
          <a:p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২০১৯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ইংরেজী</a:t>
            </a:r>
            <a:endParaRPr lang="bn-BD" sz="36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699" y="489466"/>
            <a:ext cx="74676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24200"/>
            <a:ext cx="9144000" cy="3733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cision 6"/>
          <p:cNvSpPr/>
          <p:nvPr/>
        </p:nvSpPr>
        <p:spPr>
          <a:xfrm>
            <a:off x="5715000" y="1447800"/>
            <a:ext cx="3733800" cy="3352800"/>
          </a:xfrm>
          <a:prstGeom prst="flowChartDecision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6600000" sx="104000" sy="104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000" y="5105400"/>
            <a:ext cx="27432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মূদ্রা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4699" y="5166955"/>
            <a:ext cx="256222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0761" y="5166955"/>
            <a:ext cx="258603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-76200" y="1524000"/>
            <a:ext cx="3839570" cy="3124200"/>
          </a:xfrm>
          <a:prstGeom prst="flowChartDecision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6000000" sx="104000" sy="104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590800" y="1447800"/>
            <a:ext cx="3888580" cy="3276600"/>
          </a:xfrm>
          <a:prstGeom prst="flowChartDecision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400000" sx="105000" sy="105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62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25535"/>
            <a:ext cx="87630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i="1" u="sng" dirty="0" smtClean="0">
                <a:gradFill flip="none" rotWithShape="1">
                  <a:gsLst>
                    <a:gs pos="0">
                      <a:srgbClr val="000099">
                        <a:shade val="30000"/>
                        <a:satMod val="115000"/>
                      </a:srgbClr>
                    </a:gs>
                    <a:gs pos="50000">
                      <a:srgbClr val="000099">
                        <a:shade val="67500"/>
                        <a:satMod val="115000"/>
                      </a:srgbClr>
                    </a:gs>
                    <a:gs pos="100000">
                      <a:srgbClr val="000099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মুদ্রা,ব্যাংক ও ব্যাংকিং</a:t>
            </a:r>
            <a:endParaRPr lang="en-US" sz="6600" b="1" i="1" u="sng" dirty="0">
              <a:gradFill flip="none" rotWithShape="1">
                <a:gsLst>
                  <a:gs pos="0">
                    <a:srgbClr val="000099">
                      <a:shade val="30000"/>
                      <a:satMod val="115000"/>
                    </a:srgbClr>
                  </a:gs>
                  <a:gs pos="50000">
                    <a:srgbClr val="000099">
                      <a:shade val="67500"/>
                      <a:satMod val="115000"/>
                    </a:srgbClr>
                  </a:gs>
                  <a:gs pos="100000">
                    <a:srgbClr val="000099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3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6477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667000"/>
            <a:ext cx="754380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শেষে শিক্ষার্ক্ষীরা....</a:t>
            </a:r>
          </a:p>
          <a:p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১)মুদ্রা কী বলতে পারবে ।</a:t>
            </a:r>
          </a:p>
          <a:p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২)মুদ্রার কাজ </a:t>
            </a:r>
            <a:r>
              <a:rPr lang="bn-BD" sz="3600" b="1" i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 ব্যাখ্যা করতে পরবে ।</a:t>
            </a:r>
          </a:p>
          <a:p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৩)মুদ্রা ও ব্যাংকের সম্পর্ক বনর্না করতে পরবে ।</a:t>
            </a:r>
          </a:p>
          <a:p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৪)মূ</a:t>
            </a:r>
            <a:r>
              <a:rPr lang="en-US" sz="3600" b="1" i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দ্রা</a:t>
            </a:r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ব্যাংকের কার্যাবলী </a:t>
            </a:r>
            <a:r>
              <a:rPr lang="bn-BD" sz="3600" b="1" i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তুলনা করতে পরবে । </a:t>
            </a:r>
            <a:endParaRPr lang="en-US" sz="3600" b="1" i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63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81074"/>
            <a:ext cx="3886200" cy="4733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714999"/>
            <a:ext cx="3886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endParaRPr lang="en-US" sz="36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981074"/>
            <a:ext cx="3581400" cy="4733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57749" y="5714999"/>
            <a:ext cx="362902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সঞ্চয়</a:t>
            </a:r>
            <a:endParaRPr lang="en-US" sz="36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88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200400"/>
            <a:ext cx="62484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১/  মুদ্রা কী 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3855" y="990260"/>
            <a:ext cx="9005455" cy="1371940"/>
            <a:chOff x="-13855" y="990260"/>
            <a:chExt cx="9005455" cy="1371940"/>
          </a:xfrm>
        </p:grpSpPr>
        <p:sp>
          <p:nvSpPr>
            <p:cNvPr id="2" name="TextBox 1"/>
            <p:cNvSpPr txBox="1"/>
            <p:nvPr/>
          </p:nvSpPr>
          <p:spPr>
            <a:xfrm>
              <a:off x="4267200" y="990260"/>
              <a:ext cx="4724400" cy="13234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8000" dirty="0" smtClean="0">
                  <a:ln w="9525">
                    <a:solidFill>
                      <a:srgbClr val="6600FF"/>
                    </a:solidFill>
                  </a:ln>
                  <a:solidFill>
                    <a:srgbClr val="000099"/>
                  </a:solidFill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bn-BD" sz="8000" dirty="0" smtClean="0">
                  <a:solidFill>
                    <a:srgbClr val="000099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8000" b="1" dirty="0" smtClean="0">
                  <a:solidFill>
                    <a:srgbClr val="000099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80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855" y="990260"/>
              <a:ext cx="4572000" cy="1371940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sp>
        <p:nvSpPr>
          <p:cNvPr id="6" name="TextBox 5"/>
          <p:cNvSpPr txBox="1"/>
          <p:nvPr/>
        </p:nvSpPr>
        <p:spPr>
          <a:xfrm>
            <a:off x="6324600" y="5486400"/>
            <a:ext cx="251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সময়ঃ০৩ 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951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1019631"/>
            <a:ext cx="4065773" cy="42905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165" y="1019631"/>
            <a:ext cx="4536436" cy="42905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75" y="5486400"/>
            <a:ext cx="406577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বিনিময় মাধ্যম</a:t>
            </a:r>
            <a:endParaRPr lang="en-US" sz="36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486400"/>
            <a:ext cx="441960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i="1" dirty="0" smtClean="0">
                <a:latin typeface="NikoshBAN" pitchFamily="2" charset="0"/>
                <a:cs typeface="NikoshBAN" pitchFamily="2" charset="0"/>
              </a:rPr>
              <a:t>সঞ্চয়ের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ভান্ডার</a:t>
            </a:r>
            <a:endParaRPr lang="en-US" sz="36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38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166</Words>
  <Application>Microsoft Office PowerPoint</Application>
  <PresentationFormat>On-screen Show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MORSHED</cp:lastModifiedBy>
  <cp:revision>89</cp:revision>
  <dcterms:created xsi:type="dcterms:W3CDTF">2006-08-16T00:00:00Z</dcterms:created>
  <dcterms:modified xsi:type="dcterms:W3CDTF">2019-12-12T04:36:56Z</dcterms:modified>
</cp:coreProperties>
</file>