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19"/>
  </p:notesMasterIdLst>
  <p:sldIdLst>
    <p:sldId id="258" r:id="rId2"/>
    <p:sldId id="259" r:id="rId3"/>
    <p:sldId id="257" r:id="rId4"/>
    <p:sldId id="261" r:id="rId5"/>
    <p:sldId id="271" r:id="rId6"/>
    <p:sldId id="262" r:id="rId7"/>
    <p:sldId id="268" r:id="rId8"/>
    <p:sldId id="274" r:id="rId9"/>
    <p:sldId id="267" r:id="rId10"/>
    <p:sldId id="265" r:id="rId11"/>
    <p:sldId id="266" r:id="rId12"/>
    <p:sldId id="269" r:id="rId13"/>
    <p:sldId id="264" r:id="rId14"/>
    <p:sldId id="275" r:id="rId15"/>
    <p:sldId id="263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5ED"/>
    <a:srgbClr val="B4E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765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9-10-28T23:55:38.2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10517 4564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9-10-28T23:55:58.8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9302 4316,'0'99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9-10-29T05:33:10.9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2679 17338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9-10-29T05:33:24.0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16222 11336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B7F49-022A-47FE-9EBE-5C528DDBAC1A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C8F5B-24F0-4284-9915-2EA4D88C82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8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C8F5B-24F0-4284-9915-2EA4D88C827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1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BA67-56B3-4910-BE75-C951299B5D45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0517-1D6A-4376-9B7D-A1656BEB8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4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BA67-56B3-4910-BE75-C951299B5D45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0517-1D6A-4376-9B7D-A1656BEB8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2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BA67-56B3-4910-BE75-C951299B5D45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0517-1D6A-4376-9B7D-A1656BEB8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0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BA67-56B3-4910-BE75-C951299B5D45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0517-1D6A-4376-9B7D-A1656BEB8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5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BA67-56B3-4910-BE75-C951299B5D45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0517-1D6A-4376-9B7D-A1656BEB8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8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BA67-56B3-4910-BE75-C951299B5D45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0517-1D6A-4376-9B7D-A1656BEB8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6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BA67-56B3-4910-BE75-C951299B5D45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0517-1D6A-4376-9B7D-A1656BEB8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8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BA67-56B3-4910-BE75-C951299B5D45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0517-1D6A-4376-9B7D-A1656BEB8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8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BA67-56B3-4910-BE75-C951299B5D45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0517-1D6A-4376-9B7D-A1656BEB8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8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BA67-56B3-4910-BE75-C951299B5D45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0517-1D6A-4376-9B7D-A1656BEB8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9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BA67-56B3-4910-BE75-C951299B5D45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0517-1D6A-4376-9B7D-A1656BEB8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1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ABA67-56B3-4910-BE75-C951299B5D45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50517-1D6A-4376-9B7D-A1656BEB8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2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customXml" Target="../ink/ink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3464" y="167221"/>
            <a:ext cx="696485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kern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7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b="1" kern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kern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kern="0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04358" y="1210528"/>
            <a:ext cx="4599709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n-BD" sz="13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r>
              <a:rPr lang="bn-BD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909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lowchart: Process 33"/>
          <p:cNvSpPr/>
          <p:nvPr/>
        </p:nvSpPr>
        <p:spPr>
          <a:xfrm>
            <a:off x="17505980" y="4828895"/>
            <a:ext cx="407964" cy="604910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Content Placeholder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9189" flipH="1">
            <a:off x="17600749" y="4967237"/>
            <a:ext cx="206236" cy="4444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45" name="Flowchart: Process 44"/>
          <p:cNvSpPr/>
          <p:nvPr/>
        </p:nvSpPr>
        <p:spPr>
          <a:xfrm>
            <a:off x="17982565" y="7120386"/>
            <a:ext cx="407964" cy="604910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Content Placeholder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9189" flipH="1">
            <a:off x="18077334" y="7258728"/>
            <a:ext cx="206236" cy="4444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57" name="Flowchart: Process 56"/>
          <p:cNvSpPr/>
          <p:nvPr/>
        </p:nvSpPr>
        <p:spPr>
          <a:xfrm>
            <a:off x="17970375" y="7120386"/>
            <a:ext cx="407964" cy="604910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Content Placeholder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9189" flipH="1">
            <a:off x="18065144" y="7258728"/>
            <a:ext cx="206236" cy="4444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59" name="Flowchart: Process 58"/>
          <p:cNvSpPr/>
          <p:nvPr/>
        </p:nvSpPr>
        <p:spPr>
          <a:xfrm>
            <a:off x="-2167872" y="501446"/>
            <a:ext cx="589936" cy="737418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lowchart: Process 105"/>
          <p:cNvSpPr/>
          <p:nvPr/>
        </p:nvSpPr>
        <p:spPr>
          <a:xfrm>
            <a:off x="-893963" y="501446"/>
            <a:ext cx="589936" cy="737418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lowchart: Process 106"/>
          <p:cNvSpPr/>
          <p:nvPr/>
        </p:nvSpPr>
        <p:spPr>
          <a:xfrm>
            <a:off x="-2771368" y="510360"/>
            <a:ext cx="588325" cy="737418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lowchart: Process 107"/>
          <p:cNvSpPr/>
          <p:nvPr/>
        </p:nvSpPr>
        <p:spPr>
          <a:xfrm>
            <a:off x="-2129797" y="1270856"/>
            <a:ext cx="589936" cy="737418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lowchart: Process 108"/>
          <p:cNvSpPr/>
          <p:nvPr/>
        </p:nvSpPr>
        <p:spPr>
          <a:xfrm>
            <a:off x="-837540" y="1227187"/>
            <a:ext cx="589936" cy="737418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lowchart: Process 110"/>
          <p:cNvSpPr/>
          <p:nvPr/>
        </p:nvSpPr>
        <p:spPr>
          <a:xfrm>
            <a:off x="-1531778" y="501446"/>
            <a:ext cx="596572" cy="737418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lowchart: Process 111"/>
          <p:cNvSpPr/>
          <p:nvPr/>
        </p:nvSpPr>
        <p:spPr>
          <a:xfrm>
            <a:off x="3000388" y="2056880"/>
            <a:ext cx="589936" cy="737418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lowchart: Process 112"/>
          <p:cNvSpPr/>
          <p:nvPr/>
        </p:nvSpPr>
        <p:spPr>
          <a:xfrm>
            <a:off x="3628050" y="2064780"/>
            <a:ext cx="589936" cy="737418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lowchart: Process 113"/>
          <p:cNvSpPr/>
          <p:nvPr/>
        </p:nvSpPr>
        <p:spPr>
          <a:xfrm>
            <a:off x="-1502149" y="1238864"/>
            <a:ext cx="680555" cy="737418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lowchart: Process 114"/>
          <p:cNvSpPr/>
          <p:nvPr/>
        </p:nvSpPr>
        <p:spPr>
          <a:xfrm>
            <a:off x="2393105" y="2056880"/>
            <a:ext cx="589936" cy="737418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lowchart: Process 151"/>
          <p:cNvSpPr/>
          <p:nvPr/>
        </p:nvSpPr>
        <p:spPr>
          <a:xfrm>
            <a:off x="-2755359" y="1317590"/>
            <a:ext cx="589227" cy="752928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Flowchart: Process 275"/>
          <p:cNvSpPr/>
          <p:nvPr/>
        </p:nvSpPr>
        <p:spPr>
          <a:xfrm>
            <a:off x="4241578" y="2066565"/>
            <a:ext cx="589936" cy="737418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7" name="Ink 276"/>
              <p14:cNvContentPartPr/>
              <p14:nvPr/>
            </p14:nvContentPartPr>
            <p14:xfrm>
              <a:off x="3786120" y="1643040"/>
              <a:ext cx="360" cy="360"/>
            </p14:xfrm>
          </p:contentPart>
        </mc:Choice>
        <mc:Fallback xmlns="">
          <p:pic>
            <p:nvPicPr>
              <p:cNvPr id="277" name="Ink 27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0280" y="157968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8" name="Ink 277"/>
              <p14:cNvContentPartPr/>
              <p14:nvPr/>
            </p14:nvContentPartPr>
            <p14:xfrm>
              <a:off x="3348720" y="1553760"/>
              <a:ext cx="360" cy="36000"/>
            </p14:xfrm>
          </p:contentPart>
        </mc:Choice>
        <mc:Fallback xmlns="">
          <p:pic>
            <p:nvPicPr>
              <p:cNvPr id="278" name="Ink 27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32880" y="1490400"/>
                <a:ext cx="32040" cy="163080"/>
              </a:xfrm>
              <a:prstGeom prst="rect">
                <a:avLst/>
              </a:prstGeom>
            </p:spPr>
          </p:pic>
        </mc:Fallback>
      </mc:AlternateContent>
      <p:sp>
        <p:nvSpPr>
          <p:cNvPr id="280" name="TextBox 279"/>
          <p:cNvSpPr txBox="1"/>
          <p:nvPr/>
        </p:nvSpPr>
        <p:spPr>
          <a:xfrm>
            <a:off x="36471" y="3382345"/>
            <a:ext cx="59278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 একটি একটি করে টাইলস দিয়ে বর্গক্ষেত্র বানাতে পারি।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63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3 -0.0081 L 0.42435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5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5 0.00324 L 0.42422 0.002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0.00185 L 0.42239 0.0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4207 0.003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5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12 0.00139 L 0.52266 0.004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7" y="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61 0.00579 L 0.26627 0.011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2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38 0.05116 L 0.41914 0.00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26" y="-215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972 L 0.47239 -0.0083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06" grpId="0" animBg="1"/>
      <p:bldP spid="107" grpId="0" animBg="1"/>
      <p:bldP spid="108" grpId="0" animBg="1"/>
      <p:bldP spid="109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52" grpId="0" animBg="1"/>
      <p:bldP spid="276" grpId="0" animBg="1"/>
      <p:bldP spid="2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6036282" y="2033510"/>
            <a:ext cx="589936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ocess 19"/>
          <p:cNvSpPr/>
          <p:nvPr/>
        </p:nvSpPr>
        <p:spPr>
          <a:xfrm>
            <a:off x="5896527" y="2726666"/>
            <a:ext cx="589936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ocess 20"/>
          <p:cNvSpPr/>
          <p:nvPr/>
        </p:nvSpPr>
        <p:spPr>
          <a:xfrm>
            <a:off x="5907823" y="1992622"/>
            <a:ext cx="589936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5938195" y="1216271"/>
            <a:ext cx="625269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Process 22"/>
          <p:cNvSpPr/>
          <p:nvPr/>
        </p:nvSpPr>
        <p:spPr>
          <a:xfrm>
            <a:off x="5929903" y="446526"/>
            <a:ext cx="589936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Process 23"/>
          <p:cNvSpPr/>
          <p:nvPr/>
        </p:nvSpPr>
        <p:spPr>
          <a:xfrm>
            <a:off x="6519839" y="444039"/>
            <a:ext cx="589936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Process 24"/>
          <p:cNvSpPr/>
          <p:nvPr/>
        </p:nvSpPr>
        <p:spPr>
          <a:xfrm>
            <a:off x="6527215" y="1211519"/>
            <a:ext cx="589936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Process 25"/>
          <p:cNvSpPr/>
          <p:nvPr/>
        </p:nvSpPr>
        <p:spPr>
          <a:xfrm>
            <a:off x="5932492" y="3477637"/>
            <a:ext cx="589936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Process 26"/>
          <p:cNvSpPr/>
          <p:nvPr/>
        </p:nvSpPr>
        <p:spPr>
          <a:xfrm>
            <a:off x="6526530" y="1967426"/>
            <a:ext cx="589936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6529631" y="3467458"/>
            <a:ext cx="589936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Process 28"/>
          <p:cNvSpPr/>
          <p:nvPr/>
        </p:nvSpPr>
        <p:spPr>
          <a:xfrm>
            <a:off x="6485740" y="2709325"/>
            <a:ext cx="589936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Process 32"/>
          <p:cNvSpPr/>
          <p:nvPr/>
        </p:nvSpPr>
        <p:spPr>
          <a:xfrm>
            <a:off x="7109775" y="3414482"/>
            <a:ext cx="589936" cy="78765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Process 33"/>
          <p:cNvSpPr/>
          <p:nvPr/>
        </p:nvSpPr>
        <p:spPr>
          <a:xfrm>
            <a:off x="7082879" y="2754722"/>
            <a:ext cx="627418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Process 34"/>
          <p:cNvSpPr/>
          <p:nvPr/>
        </p:nvSpPr>
        <p:spPr>
          <a:xfrm>
            <a:off x="7132740" y="1982850"/>
            <a:ext cx="589936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Process 35"/>
          <p:cNvSpPr/>
          <p:nvPr/>
        </p:nvSpPr>
        <p:spPr>
          <a:xfrm>
            <a:off x="7112505" y="1212611"/>
            <a:ext cx="589936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Process 36"/>
          <p:cNvSpPr/>
          <p:nvPr/>
        </p:nvSpPr>
        <p:spPr>
          <a:xfrm>
            <a:off x="7140117" y="450044"/>
            <a:ext cx="589303" cy="751815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Process 44"/>
          <p:cNvSpPr/>
          <p:nvPr/>
        </p:nvSpPr>
        <p:spPr>
          <a:xfrm>
            <a:off x="5339967" y="444839"/>
            <a:ext cx="589936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Process 45"/>
          <p:cNvSpPr/>
          <p:nvPr/>
        </p:nvSpPr>
        <p:spPr>
          <a:xfrm>
            <a:off x="4714555" y="429288"/>
            <a:ext cx="589936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Process 46"/>
          <p:cNvSpPr/>
          <p:nvPr/>
        </p:nvSpPr>
        <p:spPr>
          <a:xfrm>
            <a:off x="4099500" y="429288"/>
            <a:ext cx="589936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Process 47"/>
          <p:cNvSpPr/>
          <p:nvPr/>
        </p:nvSpPr>
        <p:spPr>
          <a:xfrm>
            <a:off x="3484445" y="429288"/>
            <a:ext cx="589936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Process 50"/>
          <p:cNvSpPr/>
          <p:nvPr/>
        </p:nvSpPr>
        <p:spPr>
          <a:xfrm>
            <a:off x="5304634" y="1193458"/>
            <a:ext cx="625269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Process 51"/>
          <p:cNvSpPr/>
          <p:nvPr/>
        </p:nvSpPr>
        <p:spPr>
          <a:xfrm>
            <a:off x="4675080" y="1201859"/>
            <a:ext cx="625269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Process 52"/>
          <p:cNvSpPr/>
          <p:nvPr/>
        </p:nvSpPr>
        <p:spPr>
          <a:xfrm>
            <a:off x="4109419" y="1198788"/>
            <a:ext cx="625269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Process 53"/>
          <p:cNvSpPr/>
          <p:nvPr/>
        </p:nvSpPr>
        <p:spPr>
          <a:xfrm>
            <a:off x="3482563" y="1201859"/>
            <a:ext cx="625269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Process 56"/>
          <p:cNvSpPr/>
          <p:nvPr/>
        </p:nvSpPr>
        <p:spPr>
          <a:xfrm>
            <a:off x="5311036" y="1959988"/>
            <a:ext cx="620223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Process 57"/>
          <p:cNvSpPr/>
          <p:nvPr/>
        </p:nvSpPr>
        <p:spPr>
          <a:xfrm>
            <a:off x="4712406" y="1967064"/>
            <a:ext cx="589936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Process 58"/>
          <p:cNvSpPr/>
          <p:nvPr/>
        </p:nvSpPr>
        <p:spPr>
          <a:xfrm>
            <a:off x="4082151" y="1944675"/>
            <a:ext cx="589936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Process 59"/>
          <p:cNvSpPr/>
          <p:nvPr/>
        </p:nvSpPr>
        <p:spPr>
          <a:xfrm>
            <a:off x="3476859" y="1941888"/>
            <a:ext cx="589936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Process 60"/>
          <p:cNvSpPr/>
          <p:nvPr/>
        </p:nvSpPr>
        <p:spPr>
          <a:xfrm>
            <a:off x="3483565" y="2722270"/>
            <a:ext cx="589936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Process 61"/>
          <p:cNvSpPr/>
          <p:nvPr/>
        </p:nvSpPr>
        <p:spPr>
          <a:xfrm>
            <a:off x="4098172" y="2720648"/>
            <a:ext cx="589936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Process 62"/>
          <p:cNvSpPr/>
          <p:nvPr/>
        </p:nvSpPr>
        <p:spPr>
          <a:xfrm>
            <a:off x="4715861" y="2747713"/>
            <a:ext cx="589936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Process 63"/>
          <p:cNvSpPr/>
          <p:nvPr/>
        </p:nvSpPr>
        <p:spPr>
          <a:xfrm>
            <a:off x="5348965" y="2718523"/>
            <a:ext cx="589936" cy="764301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Process 64"/>
          <p:cNvSpPr/>
          <p:nvPr/>
        </p:nvSpPr>
        <p:spPr>
          <a:xfrm>
            <a:off x="5315107" y="3425234"/>
            <a:ext cx="589936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Process 67"/>
          <p:cNvSpPr/>
          <p:nvPr/>
        </p:nvSpPr>
        <p:spPr>
          <a:xfrm>
            <a:off x="5308953" y="3467142"/>
            <a:ext cx="589936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Process 69"/>
          <p:cNvSpPr/>
          <p:nvPr/>
        </p:nvSpPr>
        <p:spPr>
          <a:xfrm>
            <a:off x="4714632" y="3481186"/>
            <a:ext cx="589936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Process 72"/>
          <p:cNvSpPr/>
          <p:nvPr/>
        </p:nvSpPr>
        <p:spPr>
          <a:xfrm>
            <a:off x="4073501" y="3483824"/>
            <a:ext cx="589936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Process 73"/>
          <p:cNvSpPr/>
          <p:nvPr/>
        </p:nvSpPr>
        <p:spPr>
          <a:xfrm>
            <a:off x="3518989" y="3481186"/>
            <a:ext cx="589936" cy="7374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559315" y="5264013"/>
            <a:ext cx="8354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 সবচেয়ে ছোট বর্গক্ষেত্রটি তৈরি হবে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1249" y="5744296"/>
            <a:ext cx="8617907" cy="89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573959" y="4908851"/>
            <a:ext cx="8139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ও সাজালে দ্বিতীয় বর্গক্ষেত্রটি পাব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73690" y="4574790"/>
            <a:ext cx="8079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সাজালে তৃতীয় বর্গক্ষেত্রটি পাওয়া যাবে।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9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9" grpId="0" animBg="1"/>
      <p:bldP spid="29" grpId="1" animBg="1"/>
      <p:bldP spid="33" grpId="0" animBg="1"/>
      <p:bldP spid="34" grpId="0" animBg="1"/>
      <p:bldP spid="35" grpId="0" animBg="1"/>
      <p:bldP spid="36" grpId="0" animBg="1"/>
      <p:bldP spid="37" grpId="0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8" grpId="0" animBg="1"/>
      <p:bldP spid="70" grpId="0" animBg="1"/>
      <p:bldP spid="73" grpId="0" animBg="1"/>
      <p:bldP spid="74" grpId="0" animBg="1"/>
      <p:bldP spid="49" grpId="0"/>
      <p:bldP spid="49" grpId="1"/>
      <p:bldP spid="55" grpId="0"/>
      <p:bldP spid="55" grpId="1"/>
      <p:bldP spid="56" grpId="0"/>
      <p:bldP spid="5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51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964440" y="624168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8600" y="617832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839920" y="4080960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24080" y="4017240"/>
                <a:ext cx="32040" cy="1274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/>
          <p:cNvSpPr txBox="1"/>
          <p:nvPr/>
        </p:nvSpPr>
        <p:spPr>
          <a:xfrm>
            <a:off x="3146474" y="5755133"/>
            <a:ext cx="9045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টাইলস এর সংখ্যা বাড়ার সাথে সাথে দৈর্ঘ্য বাড়ছে।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2314" y="6312004"/>
            <a:ext cx="7056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টাইলস এর দৈর্ঘ্য গুণিতক হারে বাড়ছে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7081" y="5136707"/>
            <a:ext cx="7380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টাইলস এর প্রস্থ গুণিতক হারে বাড়ছে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080" y="104503"/>
            <a:ext cx="9117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যখন বসাই তখন কিভাবে টাইলসের সংখ্যার সাথে দৈর্ঘ্য ও প্রস্থ পরিবর্তন হচ্ছে তা পর্যবেক্ষণ করি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214173"/>
              </p:ext>
            </p:extLst>
          </p:nvPr>
        </p:nvGraphicFramePr>
        <p:xfrm>
          <a:off x="1" y="1227908"/>
          <a:ext cx="11887200" cy="430938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90638"/>
                <a:gridCol w="1171219"/>
                <a:gridCol w="1117370"/>
                <a:gridCol w="834662"/>
                <a:gridCol w="875049"/>
                <a:gridCol w="1023133"/>
                <a:gridCol w="901973"/>
                <a:gridCol w="1373156"/>
              </a:tblGrid>
              <a:tr h="1200423"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টাইলসের</a:t>
                      </a:r>
                      <a:r>
                        <a:rPr lang="bn-IN" sz="48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</a:t>
                      </a:r>
                      <a:endParaRPr lang="en-US" sz="48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chemeClr val="bg1"/>
                          </a:solidFill>
                        </a:rPr>
                        <a:t>১</a:t>
                      </a: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chemeClr val="bg1"/>
                          </a:solidFill>
                        </a:rPr>
                        <a:t>২</a:t>
                      </a: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chemeClr val="bg1"/>
                          </a:solidFill>
                        </a:rPr>
                        <a:t>৩</a:t>
                      </a: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chemeClr val="bg1"/>
                          </a:solidFill>
                        </a:rPr>
                        <a:t>৪</a:t>
                      </a: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chemeClr val="bg1"/>
                          </a:solidFill>
                        </a:rPr>
                        <a:t>৫</a:t>
                      </a: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chemeClr val="bg1"/>
                          </a:solidFill>
                        </a:rPr>
                        <a:t>৬</a:t>
                      </a: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chemeClr val="bg1"/>
                          </a:solidFill>
                        </a:rPr>
                        <a:t>৭</a:t>
                      </a: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200423"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টাইলসের</a:t>
                      </a:r>
                      <a:r>
                        <a:rPr lang="bn-IN" sz="4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দৈর্ঘ্য</a:t>
                      </a:r>
                      <a:endParaRPr lang="en-US" sz="4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002060"/>
                          </a:solidFill>
                        </a:rPr>
                        <a:t>৮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002060"/>
                          </a:solidFill>
                        </a:rPr>
                        <a:t>১৬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002060"/>
                          </a:solidFill>
                        </a:rPr>
                        <a:t>২৪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002060"/>
                          </a:solidFill>
                        </a:rPr>
                        <a:t>৩২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002060"/>
                          </a:solidFill>
                        </a:rPr>
                        <a:t>৪০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002060"/>
                          </a:solidFill>
                        </a:rPr>
                        <a:t>৪৮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002060"/>
                          </a:solidFill>
                        </a:rPr>
                        <a:t>৫৬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118057"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FF0000"/>
                          </a:solidFill>
                        </a:rPr>
                        <a:t>টাইলসের প্রস্থ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FF0000"/>
                          </a:solidFill>
                        </a:rPr>
                        <a:t>৬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FF0000"/>
                          </a:solidFill>
                        </a:rPr>
                        <a:t>১২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FF0000"/>
                          </a:solidFill>
                        </a:rPr>
                        <a:t>১৮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FF0000"/>
                          </a:solidFill>
                        </a:rPr>
                        <a:t>২৪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FF0000"/>
                          </a:solidFill>
                        </a:rPr>
                        <a:t>৩০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FF0000"/>
                          </a:solidFill>
                        </a:rPr>
                        <a:t>৩৬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FF0000"/>
                          </a:solidFill>
                        </a:rPr>
                        <a:t>৪২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317724" y="4840147"/>
            <a:ext cx="5823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টাইলসের সংখ্যা বাড়ছে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8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5" grpId="0"/>
      <p:bldP spid="15" grpId="1"/>
      <p:bldP spid="16" grpId="0"/>
      <p:bldP spid="16" grpId="1"/>
      <p:bldP spid="22" grpId="0"/>
      <p:bldP spid="24" grpId="0"/>
      <p:bldP spid="2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750680"/>
              </p:ext>
            </p:extLst>
          </p:nvPr>
        </p:nvGraphicFramePr>
        <p:xfrm>
          <a:off x="304800" y="413359"/>
          <a:ext cx="11056307" cy="4663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25242"/>
                <a:gridCol w="547572"/>
                <a:gridCol w="1001941"/>
                <a:gridCol w="990292"/>
                <a:gridCol w="827184"/>
                <a:gridCol w="792233"/>
                <a:gridCol w="1666018"/>
                <a:gridCol w="2205825"/>
              </a:tblGrid>
              <a:tr h="1304365"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টাইলসের</a:t>
                      </a:r>
                      <a:r>
                        <a:rPr lang="bn-IN" sz="48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</a:t>
                      </a:r>
                      <a:endParaRPr lang="en-US" sz="48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chemeClr val="bg1"/>
                          </a:solidFill>
                        </a:rPr>
                        <a:t>১</a:t>
                      </a: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chemeClr val="bg1"/>
                          </a:solidFill>
                        </a:rPr>
                        <a:t>২</a:t>
                      </a: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chemeClr val="bg1"/>
                          </a:solidFill>
                        </a:rPr>
                        <a:t>৩</a:t>
                      </a: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chemeClr val="bg1"/>
                          </a:solidFill>
                        </a:rPr>
                        <a:t>৪</a:t>
                      </a: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chemeClr val="bg1"/>
                          </a:solidFill>
                        </a:rPr>
                        <a:t>৫</a:t>
                      </a: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chemeClr val="bg1"/>
                          </a:solidFill>
                        </a:rPr>
                        <a:t>৬</a:t>
                      </a: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chemeClr val="bg1"/>
                          </a:solidFill>
                        </a:rPr>
                        <a:t>৭</a:t>
                      </a: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200423"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টাইলসের</a:t>
                      </a:r>
                      <a:r>
                        <a:rPr lang="bn-IN" sz="4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দৈর্ঘ্য</a:t>
                      </a:r>
                      <a:endParaRPr lang="en-US" sz="4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002060"/>
                          </a:solidFill>
                        </a:rPr>
                        <a:t>৮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002060"/>
                          </a:solidFill>
                        </a:rPr>
                        <a:t>১৬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002060"/>
                          </a:solidFill>
                        </a:rPr>
                        <a:t>২৪</a:t>
                      </a:r>
                      <a:r>
                        <a:rPr lang="bn-IN" sz="4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002060"/>
                          </a:solidFill>
                        </a:rPr>
                        <a:t>৩২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002060"/>
                          </a:solidFill>
                        </a:rPr>
                        <a:t>৪০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002060"/>
                          </a:solidFill>
                        </a:rPr>
                        <a:t>৪৮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002060"/>
                          </a:solidFill>
                        </a:rPr>
                        <a:t>৫৬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118057"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টাইলসের প্রস্থ</a:t>
                      </a:r>
                      <a:endParaRPr lang="en-US" sz="4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FF0000"/>
                          </a:solidFill>
                        </a:rPr>
                        <a:t>৬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FF0000"/>
                          </a:solidFill>
                        </a:rPr>
                        <a:t>১২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FF0000"/>
                          </a:solidFill>
                        </a:rPr>
                        <a:t>১৮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FF0000"/>
                          </a:solidFill>
                        </a:rPr>
                        <a:t>২৪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FF0000"/>
                          </a:solidFill>
                        </a:rPr>
                        <a:t>৩০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FF0000"/>
                          </a:solidFill>
                        </a:rPr>
                        <a:t>৩৬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FF0000"/>
                          </a:solidFill>
                        </a:rPr>
                        <a:t>৪২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6485" y="4498502"/>
            <a:ext cx="9265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করি  সবচেয়ে ছোট সাধারণ গুণনীয়ক ২৪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2284" y="1866378"/>
            <a:ext cx="816954" cy="10156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FF0000"/>
                </a:solidFill>
              </a:rPr>
              <a:t>২৪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2838" y="3205583"/>
            <a:ext cx="699247" cy="7694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</a:rPr>
              <a:t>২৪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8073" y="5083277"/>
            <a:ext cx="630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বর্গক্ষেত্রের প্রত্যেক বাহুর দৈর্ঘ্য সমান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8104" y="5591485"/>
            <a:ext cx="6149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 ছোট  বর্গক্ষেত্রের এক বাহুর ২৪ সেমি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92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 animBg="1"/>
      <p:bldP spid="12" grpId="0" animBg="1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1770" y="676405"/>
            <a:ext cx="6087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488" y="676405"/>
            <a:ext cx="6477904" cy="54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74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1">
                <a:lumMod val="5000"/>
                <a:lumOff val="95000"/>
              </a:schemeClr>
            </a:gs>
            <a:gs pos="44000">
              <a:schemeClr val="accent1">
                <a:lumMod val="45000"/>
                <a:lumOff val="5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2603" y="513567"/>
            <a:ext cx="6100175" cy="769441"/>
          </a:xfrm>
          <a:prstGeom prst="rect">
            <a:avLst/>
          </a:prstGeom>
          <a:gradFill>
            <a:gsLst>
              <a:gs pos="24000">
                <a:schemeClr val="accent1">
                  <a:lumMod val="5000"/>
                  <a:lumOff val="95000"/>
                </a:schemeClr>
              </a:gs>
              <a:gs pos="44000">
                <a:schemeClr val="accent1">
                  <a:lumMod val="45000"/>
                  <a:lumOff val="55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63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1182" y="1955409"/>
            <a:ext cx="106492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১২ সেমি দৈর্ঘ্য ও ৮ সেমি প্রস্থ বিশিষ্ট একটি রঙিন কাগজ দিয়ে তৈরি সবচেয়ে ছোট বর্গক্ষেত্রের একবাহুর দৈর্ঘ্য নির্ণয় কর। 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6917"/>
            <a:ext cx="12192000" cy="251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4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1">
                <a:lumMod val="5000"/>
                <a:lumOff val="95000"/>
              </a:schemeClr>
            </a:gs>
            <a:gs pos="5000">
              <a:srgbClr val="7030A0"/>
            </a:gs>
            <a:gs pos="64000">
              <a:schemeClr val="accent1">
                <a:lumMod val="45000"/>
                <a:lumOff val="55000"/>
              </a:schemeClr>
            </a:gs>
            <a:gs pos="90000">
              <a:srgbClr val="00B050"/>
            </a:gs>
            <a:gs pos="93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1514" y="703384"/>
            <a:ext cx="6639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C00000"/>
                </a:solidFill>
              </a:rPr>
              <a:t>বাড়ির কাজঃ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4228" y="2053883"/>
            <a:ext cx="97629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0070C0"/>
                </a:solidFill>
              </a:rPr>
              <a:t>অনুরূপ সমস্যা বানিয়ে সমাধান করবে</a:t>
            </a:r>
            <a:endParaRPr lang="en-US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4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193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275" y="112542"/>
            <a:ext cx="12250790" cy="6745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039" y="3087397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386916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822" y="543339"/>
            <a:ext cx="1164442" cy="606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013" y="1349557"/>
            <a:ext cx="4269701" cy="3385542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5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b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i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মোছাঃ আয়েশা আকতার </a:t>
            </a:r>
            <a:r>
              <a:rPr lang="en-US" sz="4000" i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i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4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endParaRPr lang="bn-IN" sz="400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মাটিকাটা</a:t>
            </a:r>
            <a:r>
              <a:rPr lang="en-US" sz="4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সর: প্রাথ: </a:t>
            </a:r>
            <a:r>
              <a:rPr lang="en-US" sz="40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sz="4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মোহনপুর</a:t>
            </a:r>
            <a:r>
              <a:rPr lang="en-US" sz="4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40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2944" y="1349557"/>
            <a:ext cx="4498157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3600" i="1" dirty="0" err="1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i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i="1" dirty="0" err="1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i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3600" b="1" i="1" dirty="0" smtClean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600" b="1" i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i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b="1" i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3600" b="1" i="1" dirty="0" smtClean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IN" sz="3600" b="1" i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৫ </a:t>
            </a:r>
            <a:endParaRPr lang="en-US" sz="3600" b="1" i="1" dirty="0" smtClean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IN" sz="3600" b="1" i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গুণিতক ও গুণনীয়ক</a:t>
            </a:r>
            <a:r>
              <a:rPr lang="as-IN" sz="3600" b="1" i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i="1" dirty="0" smtClean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0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38354"/>
              </p:ext>
            </p:extLst>
          </p:nvPr>
        </p:nvGraphicFramePr>
        <p:xfrm>
          <a:off x="3235569" y="1206477"/>
          <a:ext cx="6440659" cy="543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569" y="1206477"/>
                        <a:ext cx="6440659" cy="5434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97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9189">
            <a:off x="693544" y="1150603"/>
            <a:ext cx="1164442" cy="606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27006" y="250723"/>
            <a:ext cx="5235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9676" y="1820383"/>
            <a:ext cx="92423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১৭.২-লসাগু ব্যবহার করে বাস্তব                 সমস্যার সমাধান করতে পারবে ।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3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rgbClr val="B4E3EE"/>
            </a:gs>
            <a:gs pos="100000">
              <a:srgbClr val="F2282A"/>
            </a:gs>
            <a:gs pos="1000">
              <a:schemeClr val="accent1">
                <a:lumMod val="77000"/>
              </a:schemeClr>
            </a:gs>
            <a:gs pos="0">
              <a:srgbClr val="C1C9DE"/>
            </a:gs>
            <a:gs pos="0">
              <a:schemeClr val="tx2">
                <a:lumMod val="20000"/>
                <a:lumOff val="80000"/>
              </a:schemeClr>
            </a:gs>
            <a:gs pos="30075">
              <a:schemeClr val="accent1">
                <a:lumMod val="40000"/>
                <a:lumOff val="60000"/>
              </a:schemeClr>
            </a:gs>
            <a:gs pos="32000">
              <a:schemeClr val="accent1">
                <a:lumMod val="40000"/>
                <a:lumOff val="60000"/>
              </a:schemeClr>
            </a:gs>
            <a:gs pos="1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7658" y="1273086"/>
            <a:ext cx="39068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arenR"/>
            </a:pPr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গুনিতক কি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3661" y="2050350"/>
            <a:ext cx="7765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এর গুনিতকঃ ৩,৬,৯,১২,১৫,১৮,২১ ইত্যাদি</a:t>
            </a:r>
            <a:endParaRPr lang="en-US" sz="5400" b="1" i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9631"/>
            <a:ext cx="11793393" cy="17443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233" y="253926"/>
            <a:ext cx="5880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06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76" y="1830877"/>
            <a:ext cx="10649245" cy="340528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bevelB prst="relaxedInset"/>
            <a:extrusionClr>
              <a:srgbClr val="FFC000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1994"/>
            <a:ext cx="12192000" cy="1456006"/>
          </a:xfrm>
          <a:prstGeom prst="rect">
            <a:avLst/>
          </a:prstGeom>
          <a:gradFill>
            <a:gsLst>
              <a:gs pos="94000">
                <a:srgbClr val="FF0000"/>
              </a:gs>
              <a:gs pos="65000">
                <a:srgbClr val="B4E3EE"/>
              </a:gs>
              <a:gs pos="74000">
                <a:srgbClr val="F2282A"/>
              </a:gs>
              <a:gs pos="87000">
                <a:schemeClr val="accent1">
                  <a:lumMod val="77000"/>
                </a:schemeClr>
              </a:gs>
              <a:gs pos="100000">
                <a:srgbClr val="C1C9DE"/>
              </a:gs>
              <a:gs pos="100000">
                <a:schemeClr val="tx2">
                  <a:lumMod val="20000"/>
                  <a:lumOff val="80000"/>
                </a:schemeClr>
              </a:gs>
              <a:gs pos="30075">
                <a:schemeClr val="accent1">
                  <a:lumMod val="40000"/>
                  <a:lumOff val="60000"/>
                </a:schemeClr>
              </a:gs>
              <a:gs pos="3000">
                <a:schemeClr val="accent1">
                  <a:lumMod val="40000"/>
                  <a:lumOff val="60000"/>
                </a:schemeClr>
              </a:gs>
              <a:gs pos="80000">
                <a:srgbClr val="FFFF00"/>
              </a:gs>
            </a:gsLst>
            <a:lin ang="5400000" scaled="1"/>
          </a:gradFill>
        </p:spPr>
      </p:pic>
      <p:sp>
        <p:nvSpPr>
          <p:cNvPr id="4" name="TextBox 3"/>
          <p:cNvSpPr txBox="1"/>
          <p:nvPr/>
        </p:nvSpPr>
        <p:spPr>
          <a:xfrm>
            <a:off x="2142978" y="1067235"/>
            <a:ext cx="7906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লসাগু কি?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1376" y="1892433"/>
            <a:ext cx="2883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লসাগুঃ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4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799" y="681389"/>
            <a:ext cx="423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3371" y="-57275"/>
            <a:ext cx="39188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000" y="866055"/>
            <a:ext cx="79538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 শিখব</a:t>
            </a:r>
            <a:endParaRPr lang="en-US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bn-IN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38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496">
              <a:srgbClr val="639ACD"/>
            </a:gs>
            <a:gs pos="0">
              <a:srgbClr val="FF0000"/>
            </a:gs>
            <a:gs pos="100000">
              <a:srgbClr val="B4E3EE"/>
            </a:gs>
            <a:gs pos="100000">
              <a:srgbClr val="F2282A"/>
            </a:gs>
            <a:gs pos="1000">
              <a:schemeClr val="accent1">
                <a:lumMod val="77000"/>
              </a:schemeClr>
            </a:gs>
            <a:gs pos="0">
              <a:srgbClr val="C1C9DE"/>
            </a:gs>
            <a:gs pos="0">
              <a:schemeClr val="tx2">
                <a:lumMod val="20000"/>
                <a:lumOff val="80000"/>
              </a:schemeClr>
            </a:gs>
            <a:gs pos="13000">
              <a:schemeClr val="accent1">
                <a:lumMod val="40000"/>
                <a:lumOff val="60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335" y="1682637"/>
            <a:ext cx="1491176" cy="2053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2800">
            <a:off x="1533378" y="1918436"/>
            <a:ext cx="1164442" cy="177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15599" y="1955409"/>
            <a:ext cx="45719" cy="154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62579" y="1682855"/>
            <a:ext cx="1308295" cy="1955409"/>
          </a:xfrm>
          <a:prstGeom prst="rect">
            <a:avLst/>
          </a:prstGeom>
          <a:gradFill flip="none" rotWithShape="1">
            <a:gsLst>
              <a:gs pos="11496">
                <a:srgbClr val="639ACD"/>
              </a:gs>
              <a:gs pos="0">
                <a:srgbClr val="FF0000"/>
              </a:gs>
              <a:gs pos="100000">
                <a:srgbClr val="B4E3EE"/>
              </a:gs>
              <a:gs pos="59000">
                <a:srgbClr val="F2282A"/>
              </a:gs>
              <a:gs pos="1000">
                <a:schemeClr val="accent1">
                  <a:lumMod val="77000"/>
                </a:schemeClr>
              </a:gs>
              <a:gs pos="0">
                <a:srgbClr val="C1C9DE"/>
              </a:gs>
              <a:gs pos="0">
                <a:schemeClr val="tx2">
                  <a:lumMod val="20000"/>
                  <a:lumOff val="80000"/>
                </a:schemeClr>
              </a:gs>
              <a:gs pos="13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  <a:gs pos="1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31987" y="1726864"/>
            <a:ext cx="4318782" cy="203075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97280" y="3995225"/>
            <a:ext cx="3404382" cy="250404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22498" y="4009292"/>
            <a:ext cx="4290647" cy="212422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47125" y="15589"/>
            <a:ext cx="5350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C00000"/>
                </a:solidFill>
              </a:rPr>
              <a:t>উপকরণ </a:t>
            </a:r>
          </a:p>
          <a:p>
            <a:r>
              <a:rPr lang="bn-IN" sz="4800" dirty="0" smtClean="0">
                <a:solidFill>
                  <a:srgbClr val="C00000"/>
                </a:solidFill>
              </a:rPr>
              <a:t>বিভিন্ন রকমের টাইলস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532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 rot="5400000">
            <a:off x="8071676" y="4438973"/>
            <a:ext cx="1514027" cy="234753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6200000">
            <a:off x="6495431" y="5210263"/>
            <a:ext cx="1734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</a:rPr>
              <a:t>৬ সেমি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56180" y="4209395"/>
            <a:ext cx="220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</a:rPr>
              <a:t>৮ সেমি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6" y="1679537"/>
            <a:ext cx="11183007" cy="263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5441" y="363255"/>
            <a:ext cx="40960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0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256</Words>
  <Application>Microsoft Office PowerPoint</Application>
  <PresentationFormat>Widescreen</PresentationFormat>
  <Paragraphs>96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Matikata School</dc:creator>
  <cp:lastModifiedBy>USER</cp:lastModifiedBy>
  <cp:revision>75</cp:revision>
  <dcterms:created xsi:type="dcterms:W3CDTF">2019-10-27T09:15:26Z</dcterms:created>
  <dcterms:modified xsi:type="dcterms:W3CDTF">2019-12-12T14:22:37Z</dcterms:modified>
</cp:coreProperties>
</file>