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62" r:id="rId2"/>
    <p:sldId id="256" r:id="rId3"/>
    <p:sldId id="267" r:id="rId4"/>
    <p:sldId id="258" r:id="rId5"/>
    <p:sldId id="257" r:id="rId6"/>
    <p:sldId id="271" r:id="rId7"/>
    <p:sldId id="272" r:id="rId8"/>
    <p:sldId id="274" r:id="rId9"/>
    <p:sldId id="259" r:id="rId10"/>
    <p:sldId id="273" r:id="rId11"/>
    <p:sldId id="263" r:id="rId12"/>
    <p:sldId id="261" r:id="rId13"/>
    <p:sldId id="265" r:id="rId14"/>
    <p:sldId id="268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bdas" initials="D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EEEDDC"/>
    <a:srgbClr val="4D8CA3"/>
    <a:srgbClr val="4983A7"/>
    <a:srgbClr val="487DA8"/>
    <a:srgbClr val="3E94B2"/>
    <a:srgbClr val="328FBE"/>
    <a:srgbClr val="208DD0"/>
    <a:srgbClr val="3089C0"/>
    <a:srgbClr val="3B87B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C8D3E-4AE6-4047-A73C-FCB7C2C9373C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9A44D-2A43-4937-A4EF-595DB2BA18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9355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জানিয়ে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ঠের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প্রতি শিক্ষার্থীদের মনোযোগ আকর্ষণ করা যেতে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9A44D-2A43-4937-A4EF-595DB2BA180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08333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sz="1200" dirty="0" smtClean="0">
                <a:latin typeface="NikoshBAN" pitchFamily="2" charset="0"/>
                <a:cs typeface="NikoshBAN" pitchFamily="2" charset="0"/>
              </a:rPr>
              <a:t>স্বতঃসিদ্ধের ব্যবহার দেখিয়ে</a:t>
            </a:r>
            <a:r>
              <a:rPr lang="bn-IN" sz="1200" baseline="0" dirty="0" smtClean="0">
                <a:latin typeface="NikoshBAN" pitchFamily="2" charset="0"/>
                <a:cs typeface="NikoshBAN" pitchFamily="2" charset="0"/>
              </a:rPr>
              <a:t> সমীকরনে তা প্রয়োগ করার দক্ষতা অর্জনে সহায়তা করা যেতে পারে।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9A44D-2A43-4937-A4EF-595DB2BA180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62570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শিক্ষার্থী</a:t>
            </a:r>
            <a:r>
              <a:rPr lang="bn-IN" baseline="0" dirty="0" smtClean="0"/>
              <a:t> বোর্ডে সমীকরণটির সমাধান যে্ন করতে পারে তার প্রয়োজনীয় সহায়তা শিক্ষক করতে পারেন।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9A44D-2A43-4937-A4EF-595DB2BA180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18129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সময়---৫ মিনিট।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/>
              <a:t>শিক্ষক</a:t>
            </a:r>
            <a:r>
              <a:rPr lang="bn-IN" baseline="0" dirty="0" smtClean="0"/>
              <a:t> </a:t>
            </a:r>
            <a:r>
              <a:rPr lang="en-US" baseline="0" dirty="0" err="1" smtClean="0"/>
              <a:t>সমীকরণটি</a:t>
            </a:r>
            <a:r>
              <a:rPr lang="bn-IN" baseline="0" dirty="0" smtClean="0"/>
              <a:t> শিক্ষার্থীদের দ্বারা বোর্ডে </a:t>
            </a:r>
            <a:r>
              <a:rPr lang="en-US" baseline="0" dirty="0" err="1" smtClean="0"/>
              <a:t>সমাধানের</a:t>
            </a:r>
            <a:r>
              <a:rPr lang="bn-IN" baseline="0" dirty="0" smtClean="0"/>
              <a:t> সহায়তা করতে পারেন এবং প্রয়োজনে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প্রশ্নত্তোরের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মাধ্যমে</a:t>
            </a:r>
            <a:r>
              <a:rPr lang="bn-IN" baseline="0" dirty="0" smtClean="0"/>
              <a:t> ব্যাখ্যা দিতে পারেন।</a:t>
            </a:r>
            <a:r>
              <a:rPr lang="en-US" baseline="0" dirty="0" smtClean="0"/>
              <a:t>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9A44D-2A43-4937-A4EF-595DB2BA180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6185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সময়-----৫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মিনিট। সঠিক উত্তরগুলো</a:t>
            </a:r>
            <a:r>
              <a:rPr lang="bn-IN" baseline="0" dirty="0" smtClean="0"/>
              <a:t> শিক্ষার্থীদের দ্বারা বোর্ডে অংকনের সহায়তা করতে পারেন এবং প্রয়োজনে ব্যাখ্যা দিতে পারেন।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9A44D-2A43-4937-A4EF-595DB2BA180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04589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dirty="0" smtClean="0"/>
              <a:t>প্রশ্নের</a:t>
            </a:r>
            <a:r>
              <a:rPr lang="bn-IN" baseline="0" dirty="0" smtClean="0"/>
              <a:t> উত্তর দেওয়ার প্রাথমিক ধারনা শিক্ষার্থীদের বুঝিয়ে দেওয়া যেতে </a:t>
            </a:r>
            <a:r>
              <a:rPr lang="en-US" baseline="0" dirty="0" err="1" smtClean="0"/>
              <a:t>পারে</a:t>
            </a:r>
            <a:r>
              <a:rPr lang="bn-IN" baseline="0" dirty="0" smtClean="0"/>
              <a:t>।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9A44D-2A43-4937-A4EF-595DB2BA180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92422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ধন্যবাদ</a:t>
            </a:r>
            <a:r>
              <a:rPr lang="bn-IN" baseline="0" dirty="0" smtClean="0"/>
              <a:t> জানিয়ে শ্রেণির কাজ সমাপ্ত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ঘো</a:t>
            </a:r>
            <a:r>
              <a:rPr lang="bn-IN" baseline="0" smtClean="0"/>
              <a:t>ষণা করা যেতে পারে।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9A44D-2A43-4937-A4EF-595DB2BA180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8640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স্লা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ই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ডটি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হাইড করে রাখা যেতে পারে।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9A44D-2A43-4937-A4EF-595DB2BA180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1341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sz="1800" dirty="0" smtClean="0">
                <a:latin typeface="NikoshBAN" pitchFamily="2" charset="0"/>
                <a:cs typeface="NikoshBAN" pitchFamily="2" charset="0"/>
              </a:rPr>
              <a:t>দুপাশের পাল্লা ওঠানামা</a:t>
            </a:r>
            <a:r>
              <a:rPr lang="bn-BD" sz="1800" baseline="0" dirty="0" smtClean="0">
                <a:latin typeface="NikoshBAN" pitchFamily="2" charset="0"/>
                <a:cs typeface="NikoshBAN" pitchFamily="2" charset="0"/>
              </a:rPr>
              <a:t> করছে</a:t>
            </a:r>
            <a:r>
              <a:rPr lang="bn-IN" sz="1800" baseline="0" dirty="0" smtClean="0">
                <a:latin typeface="NikoshBAN" pitchFamily="2" charset="0"/>
                <a:cs typeface="NikoshBAN" pitchFamily="2" charset="0"/>
              </a:rPr>
              <a:t>। স্লাইডটি দেখিয়ে পাঠের অনুকুল পরিবেশ সৃস্টির সহায়তা করা যেতে পারে। </a:t>
            </a:r>
            <a:endParaRPr lang="en-US" sz="1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9A44D-2A43-4937-A4EF-595DB2BA180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3994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আপেলকে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কি ধরা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হয়েছে?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কমলাকে 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কি ধ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রা হয়ে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ছে? ১ম সমীকরণের চলক কী? ২য় সমীকরণের চলক কী কী? প্রশ্ন করে  পাঠ ঘোষণা করা যেতে পারে।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9A44D-2A43-4937-A4EF-595DB2BA180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344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স্লাইডটি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হাইড করে রাখা যেতে পারে অথবা দেখানো যেতে পারে।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9A44D-2A43-4937-A4EF-595DB2BA180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3827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সমীকরণের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চিহ্নিত 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অংশের নাম কী? সরল সমীকরণ কাকে বলে? প্রশ্ন করে শিক্ষার্থীদের নিকট থেকে উত্তর জানার চেষ্টা করা যেতে পারে।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9A44D-2A43-4937-A4EF-595DB2BA180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41855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শিক্ষার্থীদের</a:t>
            </a:r>
            <a:r>
              <a:rPr lang="bn-IN" baseline="0" dirty="0" smtClean="0"/>
              <a:t> নিকট থেকে প্রদত্ত প্রশ্নের উত্তর জানার সহায়তা করা যেতে পারে।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9A44D-2A43-4937-A4EF-595DB2BA180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8340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সময়---২ মিনিট। 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প্রয়জনে শিক্ষক প্রশ্নত্তোরের মা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ধ্য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মে সঠিক উত্তরটি নির্ণয়ে  সহায়তা করতে পারেন।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9A44D-2A43-4937-A4EF-595DB2BA180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14088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যোগ/বিয়োগ/গুন/ভাগ করে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কী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দেখানো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হয়েছে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?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প্রশ্ন করে স্বতঃসিদ্ধের ধারনা শিক্ষার্থীদের জানানো যেতে পারে।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9A44D-2A43-4937-A4EF-595DB2BA180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724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33400" y="533400"/>
            <a:ext cx="8001000" cy="571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002060"/>
                </a:solidFill>
              </a:rPr>
              <a:t>সবাইকে স্বাগতম</a:t>
            </a:r>
          </a:p>
          <a:p>
            <a:pPr algn="ctr"/>
            <a:endParaRPr lang="bn-IN" sz="5400" dirty="0">
              <a:solidFill>
                <a:srgbClr val="002060"/>
              </a:solidFill>
            </a:endParaRPr>
          </a:p>
          <a:p>
            <a:pPr algn="ctr"/>
            <a:endParaRPr lang="bn-IN" sz="5400" dirty="0" smtClean="0">
              <a:solidFill>
                <a:srgbClr val="002060"/>
              </a:solidFill>
            </a:endParaRPr>
          </a:p>
          <a:p>
            <a:pPr algn="ctr"/>
            <a:endParaRPr lang="bn-IN" sz="5400" dirty="0">
              <a:solidFill>
                <a:srgbClr val="002060"/>
              </a:solidFill>
            </a:endParaRPr>
          </a:p>
          <a:p>
            <a:pPr algn="ctr"/>
            <a:endParaRPr lang="bn-IN" sz="5400" dirty="0" smtClean="0">
              <a:solidFill>
                <a:srgbClr val="002060"/>
              </a:solidFill>
            </a:endParaRPr>
          </a:p>
          <a:p>
            <a:pPr algn="ctr"/>
            <a:r>
              <a:rPr lang="bn-IN" sz="5400" dirty="0" smtClean="0">
                <a:solidFill>
                  <a:srgbClr val="002060"/>
                </a:solidFill>
              </a:rPr>
              <a:t> </a:t>
            </a:r>
            <a:endParaRPr lang="en-US" sz="5400" dirty="0">
              <a:solidFill>
                <a:srgbClr val="00206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67000" y="1905000"/>
            <a:ext cx="35052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83681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710625"/>
            <a:ext cx="7924800" cy="584775"/>
          </a:xfrm>
          <a:prstGeom prst="rect">
            <a:avLst/>
          </a:prstGeom>
          <a:solidFill>
            <a:srgbClr val="ECE7F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স্বতঃসিদ্ধের ব্যবহার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4360" y="1676400"/>
            <a:ext cx="7924800" cy="584775"/>
          </a:xfrm>
          <a:prstGeom prst="rect">
            <a:avLst/>
          </a:prstGeom>
          <a:solidFill>
            <a:srgbClr val="F0F9E7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3x =12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সমীকরণে উল্লেখিত স্বতঃসিদ্ধ চারটির ব্যবহার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539425"/>
            <a:ext cx="7924800" cy="584775"/>
          </a:xfrm>
          <a:prstGeom prst="rect">
            <a:avLst/>
          </a:prstGeom>
          <a:solidFill>
            <a:srgbClr val="F8E4E6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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3x </a:t>
            </a:r>
            <a:r>
              <a:rPr lang="bn-BD" sz="3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5=12 + 5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 3x + 5 = 17.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  <a:sym typeface="Symbol"/>
              </a:rPr>
              <a:t>( যোগ )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3429000"/>
            <a:ext cx="7924800" cy="584775"/>
          </a:xfrm>
          <a:prstGeom prst="rect">
            <a:avLst/>
          </a:prstGeom>
          <a:solidFill>
            <a:srgbClr val="F0F9E7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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3x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bn-BD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5=12 </a:t>
            </a:r>
            <a:r>
              <a:rPr lang="en-US" sz="3200" dirty="0" smtClean="0">
                <a:latin typeface="Times New Roman"/>
                <a:cs typeface="Times New Roman"/>
              </a:rPr>
              <a:t>–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5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 3x </a:t>
            </a:r>
            <a:r>
              <a:rPr lang="en-US" sz="3200" dirty="0" smtClean="0">
                <a:latin typeface="Times New Roman"/>
                <a:cs typeface="Times New Roman"/>
                <a:sym typeface="Symbol"/>
              </a:rPr>
              <a:t>–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 5 =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/>
              </a:rPr>
              <a:t>7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. </a:t>
            </a:r>
            <a:r>
              <a:rPr lang="bn-BD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  <a:sym typeface="Symbol"/>
              </a:rPr>
              <a:t>( বিয়োগ )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360" y="4389780"/>
            <a:ext cx="7924800" cy="584775"/>
          </a:xfrm>
          <a:prstGeom prst="rect">
            <a:avLst/>
          </a:prstGeom>
          <a:solidFill>
            <a:srgbClr val="E7F9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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3x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bn-BD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5=12 </a:t>
            </a:r>
            <a:r>
              <a:rPr lang="en-US" sz="3200" b="1" dirty="0">
                <a:latin typeface="Times New Roman"/>
                <a:cs typeface="Times New Roman"/>
              </a:rPr>
              <a:t>×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5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 15x  = 60. </a:t>
            </a:r>
            <a:r>
              <a:rPr lang="bn-BD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  </a:t>
            </a:r>
            <a:r>
              <a:rPr lang="bn-BD" sz="3200" dirty="0" smtClean="0">
                <a:latin typeface="NikoshBAN" pitchFamily="2" charset="0"/>
                <a:cs typeface="NikoshBAN" pitchFamily="2" charset="0"/>
                <a:sym typeface="Symbol"/>
              </a:rPr>
              <a:t>( গুন )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/>
              <p:cNvSpPr txBox="1"/>
              <p:nvPr/>
            </p:nvSpPr>
            <p:spPr>
              <a:xfrm>
                <a:off x="621030" y="5304180"/>
                <a:ext cx="7924800" cy="791820"/>
              </a:xfrm>
              <a:prstGeom prst="rect">
                <a:avLst/>
              </a:prstGeom>
              <a:solidFill>
                <a:srgbClr val="ECE7F1"/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  <a:sym typeface="Wingdings"/>
                  </a:rPr>
                  <a:t>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3x </a:t>
                </a:r>
                <a:r>
                  <a:rPr lang="en-US" sz="3200" b="1" dirty="0">
                    <a:latin typeface="Times New Roman" pitchFamily="18" charset="0"/>
                    <a:cs typeface="Times New Roman" pitchFamily="18" charset="0"/>
                  </a:rPr>
                  <a:t>÷</a:t>
                </a:r>
                <a:r>
                  <a:rPr lang="bn-BD" sz="32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5=12 </a:t>
                </a:r>
                <a:r>
                  <a:rPr lang="en-US" sz="3200" b="1" dirty="0" smtClean="0">
                    <a:latin typeface="Times New Roman"/>
                    <a:cs typeface="Times New Roman"/>
                  </a:rPr>
                  <a:t>÷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5 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 </a:t>
                </a:r>
                <a:r>
                  <a:rPr lang="bn-BD" sz="32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320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  <a:sym typeface="Symbol"/>
                          </a:rPr>
                          <m:t>3</m:t>
                        </m:r>
                        <m:r>
                          <a:rPr lang="en-US" sz="3200" b="0" i="1" smtClean="0">
                            <a:latin typeface="Cambria Math"/>
                            <a:sym typeface="Symbol"/>
                          </a:rPr>
                          <m:t>𝑥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  <a:sym typeface="Symbol"/>
                          </a:rPr>
                          <m:t>5</m:t>
                        </m:r>
                      </m:den>
                    </m:f>
                    <m:r>
                      <a:rPr lang="en-US" sz="3200" b="0" i="1" smtClean="0">
                        <a:latin typeface="Cambria Math"/>
                        <a:sym typeface="Symbol"/>
                      </a:rPr>
                      <m:t>= 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  <a:sym typeface="Symbol"/>
                          </a:rPr>
                          <m:t>12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  <a:sym typeface="Symbol"/>
                          </a:rPr>
                          <m:t>5</m:t>
                        </m:r>
                      </m:den>
                    </m:f>
                  </m:oMath>
                </a14:m>
                <a:r>
                  <a:rPr lang="bn-BD" sz="32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/>
                </a:r>
                <a:r>
                  <a:rPr lang="bn-BD" sz="3200" dirty="0" smtClean="0">
                    <a:latin typeface="NikoshBAN" pitchFamily="2" charset="0"/>
                    <a:cs typeface="NikoshBAN" pitchFamily="2" charset="0"/>
                    <a:sym typeface="Symbol"/>
                  </a:rPr>
                  <a:t>( ভাগ )</a:t>
                </a:r>
                <a:endParaRPr lang="en-US" sz="32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030" y="5304180"/>
                <a:ext cx="7924800" cy="791820"/>
              </a:xfrm>
              <a:prstGeom prst="rect">
                <a:avLst/>
              </a:prstGeom>
              <a:blipFill rotWithShape="1">
                <a:blip r:embed="rId3"/>
                <a:stretch>
                  <a:fillRect l="-1919" b="-12782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832658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1075" y="634425"/>
            <a:ext cx="7181850" cy="584775"/>
          </a:xfrm>
          <a:prstGeom prst="rect">
            <a:avLst/>
          </a:prstGeom>
          <a:solidFill>
            <a:srgbClr val="E5FF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সমীকরণটির সমাধান করতে চেস্টা করি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1075" y="1333500"/>
            <a:ext cx="7181850" cy="499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lowchart: Process 4"/>
          <p:cNvSpPr/>
          <p:nvPr/>
        </p:nvSpPr>
        <p:spPr>
          <a:xfrm>
            <a:off x="1905000" y="2590800"/>
            <a:ext cx="5105400" cy="612648"/>
          </a:xfrm>
          <a:prstGeom prst="flowChartProcess">
            <a:avLst/>
          </a:prstGeom>
          <a:solidFill>
            <a:srgbClr val="4D8CA3"/>
          </a:solidFill>
          <a:ln>
            <a:solidFill>
              <a:srgbClr val="4D8C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5x </a:t>
            </a:r>
            <a:r>
              <a:rPr lang="en-US" sz="40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– 7 = x + 13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7090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2057400"/>
            <a:ext cx="7772400" cy="1077218"/>
          </a:xfrm>
          <a:prstGeom prst="rect">
            <a:avLst/>
          </a:prstGeom>
          <a:solidFill>
            <a:srgbClr val="E7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নিচের সমীকরণটির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শুদ্ধি পরীক্ষাসহ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সমাধান কর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ঃ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2x </a:t>
            </a:r>
            <a:r>
              <a:rPr lang="en-US" sz="3200" b="1" dirty="0" smtClean="0">
                <a:latin typeface="Times New Roman"/>
                <a:cs typeface="Times New Roman"/>
              </a:rPr>
              <a:t>–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3200" b="1" dirty="0">
                <a:latin typeface="Times New Roman"/>
                <a:cs typeface="Times New Roman"/>
              </a:rPr>
              <a:t>– </a:t>
            </a:r>
            <a:r>
              <a:rPr lang="en-US" sz="3200" b="1" dirty="0" smtClean="0">
                <a:latin typeface="Times New Roman"/>
                <a:cs typeface="Times New Roman"/>
              </a:rPr>
              <a:t>3x</a:t>
            </a:r>
            <a:r>
              <a:rPr lang="en-US" sz="3200" dirty="0" smtClean="0">
                <a:latin typeface="Times New Roman"/>
                <a:cs typeface="Times New Roman"/>
              </a:rPr>
              <a:t>.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6600" y="838200"/>
            <a:ext cx="7772400" cy="646331"/>
          </a:xfrm>
          <a:prstGeom prst="rect">
            <a:avLst/>
          </a:prstGeom>
          <a:solidFill>
            <a:srgbClr val="FEE2FA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4400" y="3962400"/>
            <a:ext cx="7620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4x </a:t>
            </a:r>
            <a:r>
              <a:rPr lang="en-US" sz="4400" b="1" dirty="0">
                <a:solidFill>
                  <a:srgbClr val="002060"/>
                </a:solidFill>
                <a:latin typeface="Times New Roman"/>
                <a:cs typeface="Times New Roman"/>
              </a:rPr>
              <a:t>– 8</a:t>
            </a:r>
            <a:r>
              <a:rPr lang="en-US" sz="4400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= </a:t>
            </a:r>
            <a:r>
              <a:rPr lang="en-US" sz="4400" b="1" dirty="0">
                <a:solidFill>
                  <a:srgbClr val="002060"/>
                </a:solidFill>
                <a:latin typeface="Times New Roman"/>
                <a:cs typeface="Times New Roman"/>
              </a:rPr>
              <a:t>x </a:t>
            </a:r>
            <a:r>
              <a:rPr lang="en-US" sz="4400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+7 </a:t>
            </a:r>
            <a:endParaRPr lang="en-US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84039356"/>
              </p:ext>
            </p:extLst>
          </p:nvPr>
        </p:nvGraphicFramePr>
        <p:xfrm>
          <a:off x="4508500" y="3346450"/>
          <a:ext cx="127000" cy="165100"/>
        </p:xfrm>
        <a:graphic>
          <a:graphicData uri="http://schemas.openxmlformats.org/presentationml/2006/ole">
            <p:oleObj spid="_x0000_s1038" name="Equation" r:id="rId4" imgW="126720" imgH="16488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309791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3353812"/>
            <a:ext cx="7543800" cy="3046988"/>
          </a:xfrm>
          <a:prstGeom prst="rect">
            <a:avLst/>
          </a:prstGeom>
          <a:solidFill>
            <a:srgbClr val="F0F9E7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১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 একটি সমীকরণের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কয়টি পক্ষ থাকে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3x = 12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হলে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= কত?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৩। সমীকরণ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সমাধানের জন্য কয়টি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স্বতঃসিদ্ধ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ব্যবহৃত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হয়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৪। চলকের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মানকে কী বলা হয়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৫।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ধ্রুবরাশি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কাকে বলে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৬। চলকের মান যাচাইয়ের জন্য কী করা হয়?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457200"/>
            <a:ext cx="7543800" cy="707886"/>
          </a:xfrm>
          <a:prstGeom prst="rect">
            <a:avLst/>
          </a:prstGeom>
          <a:solidFill>
            <a:srgbClr val="FEF0E2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45193" t="5960" r="-45193" b="13848"/>
          <a:stretch/>
        </p:blipFill>
        <p:spPr>
          <a:xfrm>
            <a:off x="762000" y="1295400"/>
            <a:ext cx="7543800" cy="1981200"/>
          </a:xfrm>
          <a:prstGeom prst="rect">
            <a:avLst/>
          </a:prstGeom>
          <a:solidFill>
            <a:srgbClr val="EEEDDC"/>
          </a:solidFill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3274083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762000"/>
            <a:ext cx="8077200" cy="646331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438400"/>
            <a:ext cx="8077200" cy="2554545"/>
          </a:xfrm>
          <a:prstGeom prst="rect">
            <a:avLst/>
          </a:prstGeom>
          <a:solidFill>
            <a:srgbClr val="ECE7F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5y </a:t>
            </a:r>
            <a:r>
              <a:rPr lang="en-US" sz="3200" dirty="0" smtClean="0">
                <a:latin typeface="Times New Roman"/>
                <a:cs typeface="Times New Roman"/>
              </a:rPr>
              <a:t>– 2 = 3y + 8.</a:t>
            </a:r>
            <a:endParaRPr lang="bn-BD" sz="3200" dirty="0" smtClean="0">
              <a:latin typeface="Times New Roman"/>
              <a:cs typeface="Times New Roman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ক. সমীকরণটির বামপক্ষ থেকে ডানপক্ষ বিয়োগ কর।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খ. সমীকরণটি সমাধান কর এবং সমাধানের শুদ্ধি পরীক্ষা কর।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গ. সমীকরণটির বামপক্ষে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যোগ এবং ডানপক্ষ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হতে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বিয়োগ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করে সমীকরণটি সমাধান কর 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সমাধানের শুদ্ধি পরীক্ষা কর।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1409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7200"/>
            <a:ext cx="7620000" cy="5638801"/>
          </a:xfrm>
          <a:prstGeom prst="rect">
            <a:avLst/>
          </a:prstGeom>
          <a:ln w="190500" cap="sq">
            <a:solidFill>
              <a:srgbClr val="7030A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92394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31800" y="3352800"/>
            <a:ext cx="4114800" cy="32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n-IN" sz="3600" dirty="0" smtClean="0">
              <a:blipFill>
                <a:blip r:embed="rId3"/>
                <a:tile tx="0" ty="0" sx="100000" sy="100000" flip="none" algn="tl"/>
              </a:blipFill>
            </a:endParaRP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রাজিব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মিয়া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গজারিয়া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বাতেনিয়া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মাদ্রাসা</a:t>
            </a: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গজারিয়া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মুন্সীগঞ্জ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মোবাঃ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01842-529926</a:t>
            </a:r>
            <a:r>
              <a:rPr lang="bn-BD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endParaRPr lang="en-US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550" y="533400"/>
            <a:ext cx="2796099" cy="28194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Rectangle 7"/>
          <p:cNvSpPr/>
          <p:nvPr/>
        </p:nvSpPr>
        <p:spPr>
          <a:xfrm>
            <a:off x="4546600" y="228600"/>
            <a:ext cx="4368800" cy="335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n-IN" dirty="0" smtClean="0"/>
          </a:p>
          <a:p>
            <a:pPr algn="ctr"/>
            <a:endParaRPr lang="bn-IN" dirty="0"/>
          </a:p>
          <a:p>
            <a:pPr algn="ctr"/>
            <a:endParaRPr lang="bn-IN" dirty="0" smtClean="0"/>
          </a:p>
          <a:p>
            <a:pPr algn="ctr"/>
            <a:endParaRPr lang="bn-IN" dirty="0"/>
          </a:p>
          <a:p>
            <a:pPr algn="ctr"/>
            <a:endParaRPr lang="bn-IN" dirty="0" smtClean="0"/>
          </a:p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-পাঠ পরিচিতি- </a:t>
            </a:r>
          </a:p>
          <a:p>
            <a:pPr algn="ctr"/>
            <a:r>
              <a:rPr lang="bn-IN" sz="2400" dirty="0" smtClean="0">
                <a:solidFill>
                  <a:schemeClr val="accent2"/>
                </a:solidFill>
              </a:rPr>
              <a:t>বিষয়-গণিত</a:t>
            </a:r>
          </a:p>
          <a:p>
            <a:pPr algn="ctr"/>
            <a:r>
              <a:rPr lang="bn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৬ষ্ট- 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শ্রেণি</a:t>
            </a:r>
            <a:r>
              <a:rPr lang="bn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3200" dirty="0" smtClean="0">
              <a:solidFill>
                <a:srgbClr val="7030A0"/>
              </a:solidFill>
            </a:endParaRPr>
          </a:p>
          <a:p>
            <a:pPr algn="ctr"/>
            <a:r>
              <a:rPr lang="bn-IN" sz="2800" dirty="0" smtClean="0">
                <a:solidFill>
                  <a:srgbClr val="002060"/>
                </a:solidFill>
              </a:rPr>
              <a:t>আজকের পাঠ- </a:t>
            </a:r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সরল </a:t>
            </a:r>
            <a:r>
              <a:rPr lang="bn-IN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সমীকরণ</a:t>
            </a:r>
          </a:p>
          <a:p>
            <a:pPr algn="ctr"/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পঞ্চম-অধ্যয়</a:t>
            </a:r>
          </a:p>
          <a:p>
            <a:pPr algn="ctr"/>
            <a:endParaRPr lang="bn-IN" sz="2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dirty="0" smtClean="0"/>
              <a:t> 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46600" y="3581400"/>
            <a:ext cx="43688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19251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" y="609600"/>
            <a:ext cx="3657600" cy="32004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grpSp>
        <p:nvGrpSpPr>
          <p:cNvPr id="7" name="Group 6"/>
          <p:cNvGrpSpPr/>
          <p:nvPr/>
        </p:nvGrpSpPr>
        <p:grpSpPr>
          <a:xfrm>
            <a:off x="4475200" y="609600"/>
            <a:ext cx="4135400" cy="3200400"/>
            <a:chOff x="304800" y="762000"/>
            <a:chExt cx="8334375" cy="3943350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04800" y="762000"/>
              <a:ext cx="8334375" cy="394335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</p:pic>
        <p:cxnSp>
          <p:nvCxnSpPr>
            <p:cNvPr id="9" name="Straight Connector 8"/>
            <p:cNvCxnSpPr/>
            <p:nvPr/>
          </p:nvCxnSpPr>
          <p:spPr>
            <a:xfrm rot="5400000">
              <a:off x="381000" y="1676400"/>
              <a:ext cx="1981200" cy="12192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Isosceles Triangle 9"/>
            <p:cNvSpPr/>
            <p:nvPr/>
          </p:nvSpPr>
          <p:spPr>
            <a:xfrm>
              <a:off x="1981202" y="2467987"/>
              <a:ext cx="1148537" cy="808614"/>
            </a:xfrm>
            <a:prstGeom prst="triangle">
              <a:avLst>
                <a:gd name="adj" fmla="val 39195"/>
              </a:avLst>
            </a:prstGeom>
            <a:solidFill>
              <a:srgbClr val="69D8FF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endPara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5"/>
            <a:srcRect l="7339" t="18824" r="11927"/>
            <a:stretch>
              <a:fillRect/>
            </a:stretch>
          </p:blipFill>
          <p:spPr bwMode="auto">
            <a:xfrm>
              <a:off x="6629400" y="1981200"/>
              <a:ext cx="838200" cy="65722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</p:pic>
        <p:sp>
          <p:nvSpPr>
            <p:cNvPr id="12" name="Isosceles Triangle 11"/>
            <p:cNvSpPr/>
            <p:nvPr/>
          </p:nvSpPr>
          <p:spPr>
            <a:xfrm>
              <a:off x="956417" y="2467987"/>
              <a:ext cx="896974" cy="808611"/>
            </a:xfrm>
            <a:prstGeom prst="triangle">
              <a:avLst>
                <a:gd name="adj" fmla="val 54310"/>
              </a:avLst>
            </a:prstGeom>
            <a:solidFill>
              <a:srgbClr val="DA8FFF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Isosceles Triangle 12"/>
          <p:cNvSpPr/>
          <p:nvPr/>
        </p:nvSpPr>
        <p:spPr>
          <a:xfrm>
            <a:off x="5264296" y="1865796"/>
            <a:ext cx="679304" cy="820254"/>
          </a:xfrm>
          <a:prstGeom prst="triangle">
            <a:avLst>
              <a:gd name="adj" fmla="val 3537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Isosceles Triangle 13"/>
          <p:cNvSpPr/>
          <p:nvPr/>
        </p:nvSpPr>
        <p:spPr>
          <a:xfrm>
            <a:off x="7379266" y="1466850"/>
            <a:ext cx="926534" cy="982869"/>
          </a:xfrm>
          <a:prstGeom prst="triangle">
            <a:avLst>
              <a:gd name="adj" fmla="val 4595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4763497" y="1865798"/>
            <a:ext cx="552681" cy="820250"/>
          </a:xfrm>
          <a:prstGeom prst="triangle">
            <a:avLst>
              <a:gd name="adj" fmla="val 5438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Flowchart: Process 15"/>
          <p:cNvSpPr/>
          <p:nvPr/>
        </p:nvSpPr>
        <p:spPr>
          <a:xfrm>
            <a:off x="7361868" y="2430251"/>
            <a:ext cx="945234" cy="209693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08806" y="4572000"/>
            <a:ext cx="36583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19200" y="3886200"/>
            <a:ext cx="3646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89496" y="4520625"/>
            <a:ext cx="1524001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X = 4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10400" y="5715000"/>
            <a:ext cx="1524001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 6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75201" y="4419600"/>
            <a:ext cx="4135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495800" y="5029200"/>
            <a:ext cx="4135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8806" y="609600"/>
            <a:ext cx="3646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দুপাশ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?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7200" y="3886200"/>
            <a:ext cx="373380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bn-IN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13497" y="5206425"/>
            <a:ext cx="1524001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bn-IN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3882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 animBg="1"/>
      <p:bldP spid="16" grpId="0" animBg="1"/>
      <p:bldP spid="19" grpId="0"/>
      <p:bldP spid="24" grpId="0"/>
      <p:bldP spid="4" grpId="0" animBg="1"/>
      <p:bldP spid="26" grpId="0" animBg="1"/>
      <p:bldP spid="27" grpId="0"/>
      <p:bldP spid="28" grpId="0"/>
      <p:bldP spid="22" grpId="0"/>
      <p:bldP spid="23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5605" y="1295016"/>
            <a:ext cx="657472" cy="679981"/>
          </a:xfrm>
          <a:prstGeom prst="rect">
            <a:avLst/>
          </a:prstGeom>
          <a:ln>
            <a:noFill/>
          </a:ln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57128" y="1295016"/>
            <a:ext cx="657472" cy="696990"/>
          </a:xfrm>
          <a:prstGeom prst="rect">
            <a:avLst/>
          </a:prstGeom>
          <a:ln>
            <a:noFill/>
          </a:ln>
        </p:spPr>
      </p:pic>
      <p:sp>
        <p:nvSpPr>
          <p:cNvPr id="34" name="TextBox 33"/>
          <p:cNvSpPr txBox="1"/>
          <p:nvPr/>
        </p:nvSpPr>
        <p:spPr>
          <a:xfrm>
            <a:off x="2571588" y="1285971"/>
            <a:ext cx="476412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735122" y="1295017"/>
            <a:ext cx="476281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467319" y="1310546"/>
            <a:ext cx="476281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24233" y="1341106"/>
            <a:ext cx="657472" cy="696990"/>
          </a:xfrm>
          <a:prstGeom prst="rect">
            <a:avLst/>
          </a:prstGeom>
          <a:ln>
            <a:noFill/>
          </a:ln>
        </p:spPr>
      </p:pic>
      <p:sp>
        <p:nvSpPr>
          <p:cNvPr id="48" name="TextBox 47"/>
          <p:cNvSpPr txBox="1"/>
          <p:nvPr/>
        </p:nvSpPr>
        <p:spPr>
          <a:xfrm>
            <a:off x="638005" y="429202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819950" y="429202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115350" y="436822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563150" y="436822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010950" y="436822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382550" y="391102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41653" y="1752600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972350" y="1752600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531355" y="1752600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400800" y="1396425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191550" y="1371600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33399" y="2438400"/>
            <a:ext cx="8044303" cy="584775"/>
          </a:xfrm>
          <a:prstGeom prst="rect">
            <a:avLst/>
          </a:prstGeom>
          <a:solidFill>
            <a:srgbClr val="EAFFD5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2x + 1 = x + 3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33398" y="5029200"/>
            <a:ext cx="8077202" cy="584775"/>
          </a:xfrm>
          <a:prstGeom prst="rect">
            <a:avLst/>
          </a:prstGeom>
          <a:solidFill>
            <a:srgbClr val="ECE7F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2x  +  y  =  2y  –  3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31307" y="3124200"/>
            <a:ext cx="8079293" cy="584775"/>
          </a:xfrm>
          <a:prstGeom prst="rect">
            <a:avLst/>
          </a:prstGeom>
          <a:solidFill>
            <a:srgbClr val="F8E4E6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একঘাতবিশিষ্ট অজ্ঞাত চলকের সমীকরণ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35606" y="5739825"/>
            <a:ext cx="8074994" cy="584775"/>
          </a:xfrm>
          <a:prstGeom prst="rect">
            <a:avLst/>
          </a:prstGeom>
          <a:solidFill>
            <a:srgbClr val="E1F2CE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একঘাতবিশিষ্ট অজ্ঞাত দুটি চলকের সমীকরণ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02708" y="511314"/>
            <a:ext cx="8074994" cy="707886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সরল সমীকরণ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724" t="8909" r="23512" b="9278"/>
          <a:stretch/>
        </p:blipFill>
        <p:spPr>
          <a:xfrm>
            <a:off x="2964565" y="3836825"/>
            <a:ext cx="792076" cy="7351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" y="3827877"/>
            <a:ext cx="657654" cy="679981"/>
          </a:xfrm>
          <a:prstGeom prst="rect">
            <a:avLst/>
          </a:prstGeom>
          <a:ln>
            <a:noFill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72281" y="3827877"/>
            <a:ext cx="657654" cy="696990"/>
          </a:xfrm>
          <a:prstGeom prst="rect">
            <a:avLst/>
          </a:prstGeom>
          <a:ln>
            <a:noFill/>
          </a:ln>
        </p:spPr>
      </p:pic>
      <p:sp>
        <p:nvSpPr>
          <p:cNvPr id="23" name="TextBox 22"/>
          <p:cNvSpPr txBox="1"/>
          <p:nvPr/>
        </p:nvSpPr>
        <p:spPr>
          <a:xfrm>
            <a:off x="2436613" y="3818832"/>
            <a:ext cx="476412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10000" y="3827878"/>
            <a:ext cx="476412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89004" y="3843407"/>
            <a:ext cx="441146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</a:t>
            </a: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724" t="8909" r="23512" b="9278"/>
          <a:stretch/>
        </p:blipFill>
        <p:spPr>
          <a:xfrm>
            <a:off x="4333024" y="3853965"/>
            <a:ext cx="792076" cy="735175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724" t="8909" r="23512" b="9278"/>
          <a:stretch/>
        </p:blipFill>
        <p:spPr>
          <a:xfrm>
            <a:off x="5761124" y="3853965"/>
            <a:ext cx="792076" cy="735175"/>
          </a:xfrm>
          <a:prstGeom prst="rect">
            <a:avLst/>
          </a:prstGeom>
        </p:spPr>
      </p:pic>
      <p:sp>
        <p:nvSpPr>
          <p:cNvPr id="62" name="TextBox 61"/>
          <p:cNvSpPr txBox="1"/>
          <p:nvPr/>
        </p:nvSpPr>
        <p:spPr>
          <a:xfrm>
            <a:off x="1276319" y="1320225"/>
            <a:ext cx="476281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24499" y="3881254"/>
            <a:ext cx="476412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199988" y="3787914"/>
            <a:ext cx="476412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4616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000"/>
                            </p:stCondLst>
                            <p:childTnLst>
                              <p:par>
                                <p:cTn id="10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4000"/>
                            </p:stCondLst>
                            <p:childTnLst>
                              <p:par>
                                <p:cTn id="1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7000"/>
                            </p:stCondLst>
                            <p:childTnLst>
                              <p:par>
                                <p:cTn id="1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8000"/>
                            </p:stCondLst>
                            <p:childTnLst>
                              <p:par>
                                <p:cTn id="1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9000"/>
                            </p:stCondLst>
                            <p:childTnLst>
                              <p:par>
                                <p:cTn id="1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00"/>
                            </p:stCondLst>
                            <p:childTnLst>
                              <p:par>
                                <p:cTn id="15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000"/>
                            </p:stCondLst>
                            <p:childTnLst>
                              <p:par>
                                <p:cTn id="16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3000"/>
                            </p:stCondLst>
                            <p:childTnLst>
                              <p:par>
                                <p:cTn id="16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4000"/>
                            </p:stCondLst>
                            <p:childTnLst>
                              <p:par>
                                <p:cTn id="17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48" grpId="0"/>
      <p:bldP spid="49" grpId="0"/>
      <p:bldP spid="51" grpId="0"/>
      <p:bldP spid="52" grpId="0"/>
      <p:bldP spid="53" grpId="0"/>
      <p:bldP spid="55" grpId="0"/>
      <p:bldP spid="45" grpId="0"/>
      <p:bldP spid="46" grpId="0"/>
      <p:bldP spid="47" grpId="0"/>
      <p:bldP spid="58" grpId="0"/>
      <p:bldP spid="60" grpId="0"/>
      <p:bldP spid="64" grpId="0" animBg="1"/>
      <p:bldP spid="65" grpId="0" animBg="1"/>
      <p:bldP spid="66" grpId="0" animBg="1"/>
      <p:bldP spid="67" grpId="0" animBg="1"/>
      <p:bldP spid="68" grpId="0" animBg="1"/>
      <p:bldP spid="23" grpId="0"/>
      <p:bldP spid="24" grpId="0"/>
      <p:bldP spid="25" grpId="0"/>
      <p:bldP spid="62" grpId="0"/>
      <p:bldP spid="63" grpId="0"/>
      <p:bldP spid="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3249" y="990600"/>
            <a:ext cx="7191392" cy="4832092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bn-BD" sz="48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bn-IN" sz="48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  <a:sym typeface="Symbol"/>
              </a:rPr>
              <a:t>১। </a:t>
            </a:r>
            <a:r>
              <a:rPr lang="bn-BD" sz="3200" dirty="0" smtClean="0">
                <a:latin typeface="NikoshBAN" pitchFamily="2" charset="0"/>
                <a:cs typeface="NikoshBAN" pitchFamily="2" charset="0"/>
                <a:sym typeface="Symbol"/>
              </a:rPr>
              <a:t>সরল সমীকরণ কী তা ব্যাখ্যা করতে পারবে</a:t>
            </a:r>
            <a:r>
              <a:rPr lang="bn-IN" sz="3200" dirty="0" smtClean="0">
                <a:latin typeface="NikoshBAN" pitchFamily="2" charset="0"/>
                <a:cs typeface="NikoshBAN" pitchFamily="2" charset="0"/>
                <a:sym typeface="Symbol"/>
              </a:rPr>
              <a:t>;</a:t>
            </a:r>
            <a:endParaRPr lang="bn-BD" sz="3200" dirty="0" smtClean="0">
              <a:latin typeface="NikoshBAN" pitchFamily="2" charset="0"/>
              <a:cs typeface="NikoshBAN" pitchFamily="2" charset="0"/>
              <a:sym typeface="Symbol"/>
            </a:endParaRPr>
          </a:p>
          <a:p>
            <a:endParaRPr lang="bn-BD" sz="1200" dirty="0" smtClean="0">
              <a:latin typeface="NikoshBAN" pitchFamily="2" charset="0"/>
              <a:cs typeface="NikoshBAN" pitchFamily="2" charset="0"/>
              <a:sym typeface="Symbol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  <a:sym typeface="Symbol"/>
              </a:rPr>
              <a:t>২। </a:t>
            </a:r>
            <a:r>
              <a:rPr lang="bn-BD" sz="3200" dirty="0" smtClean="0">
                <a:latin typeface="NikoshBAN" pitchFamily="2" charset="0"/>
                <a:cs typeface="NikoshBAN" pitchFamily="2" charset="0"/>
                <a:sym typeface="Symbol"/>
              </a:rPr>
              <a:t>সরল সমীকরণের স্বতঃসিদ্ধগুলো বর্ণনা করতে পারবে</a:t>
            </a:r>
            <a:r>
              <a:rPr lang="bn-IN" sz="3200" dirty="0" smtClean="0">
                <a:latin typeface="NikoshBAN" pitchFamily="2" charset="0"/>
                <a:cs typeface="NikoshBAN" pitchFamily="2" charset="0"/>
                <a:sym typeface="Symbol"/>
              </a:rPr>
              <a:t>;</a:t>
            </a:r>
            <a:endParaRPr lang="bn-BD" sz="3200" dirty="0" smtClean="0">
              <a:latin typeface="NikoshBAN" pitchFamily="2" charset="0"/>
              <a:cs typeface="NikoshBAN" pitchFamily="2" charset="0"/>
              <a:sym typeface="Symbol"/>
            </a:endParaRPr>
          </a:p>
          <a:p>
            <a:endParaRPr lang="bn-BD" sz="1200" dirty="0" smtClean="0">
              <a:latin typeface="NikoshBAN" pitchFamily="2" charset="0"/>
              <a:cs typeface="NikoshBAN" pitchFamily="2" charset="0"/>
              <a:sym typeface="Symbol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  <a:sym typeface="Symbol"/>
              </a:rPr>
              <a:t>৩। </a:t>
            </a:r>
            <a:r>
              <a:rPr lang="bn-BD" sz="3200" dirty="0" smtClean="0">
                <a:latin typeface="NikoshBAN" pitchFamily="2" charset="0"/>
                <a:cs typeface="NikoshBAN" pitchFamily="2" charset="0"/>
                <a:sym typeface="Symbol"/>
              </a:rPr>
              <a:t>সরল সমীকরণ সমাধান করতে পারবে</a:t>
            </a:r>
            <a:r>
              <a:rPr lang="bn-IN" sz="3200" dirty="0" smtClean="0">
                <a:latin typeface="NikoshBAN" pitchFamily="2" charset="0"/>
                <a:cs typeface="NikoshBAN" pitchFamily="2" charset="0"/>
                <a:sym typeface="Symbol"/>
              </a:rPr>
              <a:t>;</a:t>
            </a:r>
            <a:endParaRPr lang="bn-BD" sz="3200" dirty="0" smtClean="0">
              <a:latin typeface="NikoshBAN" pitchFamily="2" charset="0"/>
              <a:cs typeface="NikoshBAN" pitchFamily="2" charset="0"/>
              <a:sym typeface="Symbol"/>
            </a:endParaRPr>
          </a:p>
          <a:p>
            <a:endParaRPr lang="bn-BD" sz="1200" dirty="0" smtClean="0">
              <a:latin typeface="NikoshBAN" pitchFamily="2" charset="0"/>
              <a:cs typeface="NikoshBAN" pitchFamily="2" charset="0"/>
              <a:sym typeface="Symbol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  <a:sym typeface="Symbol"/>
              </a:rPr>
              <a:t>৪। </a:t>
            </a:r>
            <a:r>
              <a:rPr lang="bn-BD" sz="3200" dirty="0" smtClean="0">
                <a:latin typeface="NikoshBAN" pitchFamily="2" charset="0"/>
                <a:cs typeface="NikoshBAN" pitchFamily="2" charset="0"/>
                <a:sym typeface="Symbol"/>
              </a:rPr>
              <a:t>সমীকরণ সমাধানের শুদ্ধি পরীক্ষা করতে পারবে।</a:t>
            </a:r>
          </a:p>
          <a:p>
            <a:endParaRPr lang="bn-BD" sz="3200" dirty="0">
              <a:latin typeface="NikoshBAN" pitchFamily="2" charset="0"/>
              <a:cs typeface="NikoshBAN" pitchFamily="2" charset="0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4230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8"/>
          <p:cNvSpPr txBox="1">
            <a:spLocks noChangeArrowheads="1"/>
          </p:cNvSpPr>
          <p:nvPr/>
        </p:nvSpPr>
        <p:spPr bwMode="auto">
          <a:xfrm>
            <a:off x="563880" y="767093"/>
            <a:ext cx="1654707" cy="584775"/>
          </a:xfrm>
          <a:prstGeom prst="rect">
            <a:avLst/>
          </a:prstGeom>
          <a:solidFill>
            <a:srgbClr val="F8E4E6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চলক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200400" y="4376557"/>
            <a:ext cx="2819400" cy="584775"/>
          </a:xfrm>
          <a:prstGeom prst="rect">
            <a:avLst/>
          </a:prstGeom>
          <a:solidFill>
            <a:srgbClr val="D9F5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3200" dirty="0" err="1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চিহ্ন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1"/>
          <p:cNvSpPr txBox="1">
            <a:spLocks noChangeArrowheads="1"/>
          </p:cNvSpPr>
          <p:nvPr/>
        </p:nvSpPr>
        <p:spPr bwMode="auto">
          <a:xfrm>
            <a:off x="6621466" y="762000"/>
            <a:ext cx="1928596" cy="584775"/>
          </a:xfrm>
          <a:prstGeom prst="rect">
            <a:avLst/>
          </a:prstGeom>
          <a:solidFill>
            <a:srgbClr val="F8E4E6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3200" dirty="0" err="1">
                <a:latin typeface="NikoshBAN" pitchFamily="2" charset="0"/>
                <a:cs typeface="NikoshBAN" pitchFamily="2" charset="0"/>
              </a:rPr>
              <a:t>ধ্রুবক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TextBox 32"/>
          <p:cNvSpPr txBox="1">
            <a:spLocks noChangeArrowheads="1"/>
          </p:cNvSpPr>
          <p:nvPr/>
        </p:nvSpPr>
        <p:spPr bwMode="auto">
          <a:xfrm>
            <a:off x="4414310" y="762001"/>
            <a:ext cx="2207156" cy="584775"/>
          </a:xfrm>
          <a:prstGeom prst="rect">
            <a:avLst/>
          </a:prstGeom>
          <a:solidFill>
            <a:srgbClr val="F8E4E6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3200" dirty="0" err="1"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40" name="TextBox 33"/>
          <p:cNvSpPr txBox="1">
            <a:spLocks noChangeArrowheads="1"/>
          </p:cNvSpPr>
          <p:nvPr/>
        </p:nvSpPr>
        <p:spPr bwMode="auto">
          <a:xfrm>
            <a:off x="2207155" y="767092"/>
            <a:ext cx="2207155" cy="584775"/>
          </a:xfrm>
          <a:prstGeom prst="rect">
            <a:avLst/>
          </a:prstGeom>
          <a:solidFill>
            <a:srgbClr val="F8E4E6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3200" dirty="0" err="1">
                <a:latin typeface="NikoshBAN" pitchFamily="2" charset="0"/>
                <a:cs typeface="NikoshBAN" pitchFamily="2" charset="0"/>
              </a:rPr>
              <a:t>চলকের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ঘাত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362200" y="2320407"/>
            <a:ext cx="4879600" cy="1446550"/>
          </a:xfrm>
          <a:prstGeom prst="rect">
            <a:avLst/>
          </a:prstGeom>
          <a:solidFill>
            <a:srgbClr val="ECE7F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2x</a:t>
            </a:r>
            <a:r>
              <a:rPr lang="en-US" sz="4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+ </a:t>
            </a:r>
            <a:r>
              <a:rPr lang="en-US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=   </a:t>
            </a:r>
            <a:r>
              <a:rPr lang="en-US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3x + 2</a:t>
            </a:r>
          </a:p>
          <a:p>
            <a:pPr>
              <a:defRPr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2511955" y="2630396"/>
            <a:ext cx="1856950" cy="827245"/>
          </a:xfrm>
          <a:prstGeom prst="roundRect">
            <a:avLst/>
          </a:prstGeom>
          <a:noFill/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5407555" y="2630059"/>
            <a:ext cx="1752600" cy="827245"/>
          </a:xfrm>
          <a:prstGeom prst="round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4493155" y="2630059"/>
            <a:ext cx="771884" cy="827245"/>
          </a:xfrm>
          <a:prstGeom prst="round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6621466" y="4353580"/>
            <a:ext cx="1989134" cy="584775"/>
          </a:xfrm>
          <a:prstGeom prst="rect">
            <a:avLst/>
          </a:prstGeom>
          <a:solidFill>
            <a:srgbClr val="D9F5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ডান পক্ষ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533399" y="4376557"/>
            <a:ext cx="1685187" cy="584775"/>
          </a:xfrm>
          <a:prstGeom prst="rect">
            <a:avLst/>
          </a:prstGeom>
          <a:solidFill>
            <a:srgbClr val="D9F5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বাম পক্ষ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021290" y="3457304"/>
            <a:ext cx="827310" cy="91925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1790699" y="3447254"/>
            <a:ext cx="802745" cy="92930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4876800" y="3457304"/>
            <a:ext cx="2297" cy="91925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7003526" y="1313765"/>
            <a:ext cx="692674" cy="153879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 flipV="1">
            <a:off x="1295400" y="1313765"/>
            <a:ext cx="1752600" cy="161499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3370531" y="1313765"/>
            <a:ext cx="705879" cy="1473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 flipV="1">
            <a:off x="5562600" y="1308672"/>
            <a:ext cx="914401" cy="151297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28"/>
          <p:cNvSpPr txBox="1">
            <a:spLocks noChangeArrowheads="1"/>
          </p:cNvSpPr>
          <p:nvPr/>
        </p:nvSpPr>
        <p:spPr bwMode="auto">
          <a:xfrm>
            <a:off x="563880" y="2689626"/>
            <a:ext cx="1417320" cy="584775"/>
          </a:xfrm>
          <a:prstGeom prst="rect">
            <a:avLst/>
          </a:prstGeom>
          <a:solidFill>
            <a:srgbClr val="ECE7F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সহগ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7" name="Straight Arrow Connector 76"/>
          <p:cNvCxnSpPr/>
          <p:nvPr/>
        </p:nvCxnSpPr>
        <p:spPr>
          <a:xfrm flipH="1">
            <a:off x="1981200" y="2984035"/>
            <a:ext cx="894222" cy="3429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3400" y="5344180"/>
            <a:ext cx="8077199" cy="523220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অজ্ঞাত রাশির বা চলকের একঘাতবিশিষ্ট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সমীকরণকে সরল সমীকরণ বলে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8805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1" grpId="0" animBg="1"/>
      <p:bldP spid="34" grpId="0" animBg="1"/>
      <p:bldP spid="37" grpId="0" animBg="1"/>
      <p:bldP spid="40" grpId="0" animBg="1"/>
      <p:bldP spid="44" grpId="0" animBg="1"/>
      <p:bldP spid="46" grpId="0" animBg="1"/>
      <p:bldP spid="47" grpId="0" animBg="1"/>
      <p:bldP spid="49" grpId="0" animBg="1"/>
      <p:bldP spid="50" grpId="0" animBg="1"/>
      <p:bldP spid="51" grpId="0" animBg="1"/>
      <p:bldP spid="76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599" y="5181600"/>
            <a:ext cx="79248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সরল সমীকরণ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সমাধানের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প্রয়োজনীয় বিভিন্ন তথ্য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649069"/>
            <a:ext cx="7924800" cy="646331"/>
          </a:xfrm>
          <a:prstGeom prst="rect">
            <a:avLst/>
          </a:prstGeom>
          <a:solidFill>
            <a:srgbClr val="F0F9E7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7x </a:t>
            </a:r>
            <a:r>
              <a:rPr lang="en-US" sz="3600" dirty="0" smtClean="0">
                <a:latin typeface="Times New Roman"/>
                <a:cs typeface="Times New Roman"/>
              </a:rPr>
              <a:t>– 2 = x + 16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3468" y="1622286"/>
            <a:ext cx="4979134" cy="584775"/>
          </a:xfrm>
          <a:prstGeom prst="rect">
            <a:avLst/>
          </a:prstGeom>
          <a:solidFill>
            <a:srgbClr val="F8E4E6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1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সমীকরণের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বামপক্ষ কত? 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5562599" y="1622286"/>
            <a:ext cx="2971800" cy="584775"/>
          </a:xfrm>
          <a:prstGeom prst="rect">
            <a:avLst/>
          </a:prstGeom>
          <a:solidFill>
            <a:srgbClr val="F8E4E6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Symbol"/>
              </a:rPr>
              <a:t>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→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en-US" sz="3200" dirty="0">
                <a:latin typeface="Times New Roman" pitchFamily="18" charset="0"/>
                <a:cs typeface="Times New Roman"/>
              </a:rPr>
              <a:t>7x </a:t>
            </a:r>
            <a:r>
              <a:rPr lang="en-US" sz="3200" dirty="0">
                <a:latin typeface="Times New Roman"/>
                <a:cs typeface="Times New Roman"/>
              </a:rPr>
              <a:t>– </a:t>
            </a:r>
            <a:r>
              <a:rPr lang="en-US" sz="3200" dirty="0" smtClean="0">
                <a:latin typeface="Times New Roman"/>
                <a:cs typeface="Times New Roman"/>
              </a:rPr>
              <a:t> 2</a:t>
            </a:r>
            <a:r>
              <a:rPr lang="en-US" sz="3200" dirty="0">
                <a:latin typeface="Times New Roman"/>
                <a:cs typeface="Times New Roman"/>
              </a:rPr>
              <a:t>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3468" y="2199620"/>
            <a:ext cx="4979134" cy="646331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 সমীকরণের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ডানপক্ষ কত?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/>
          </a:p>
        </p:txBody>
      </p:sp>
      <p:sp>
        <p:nvSpPr>
          <p:cNvPr id="11" name="Rectangle 10"/>
          <p:cNvSpPr/>
          <p:nvPr/>
        </p:nvSpPr>
        <p:spPr>
          <a:xfrm>
            <a:off x="5562599" y="2195155"/>
            <a:ext cx="2971800" cy="646331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Symbol"/>
              </a:rPr>
              <a:t>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→</a:t>
            </a:r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en-US" sz="3600" dirty="0">
                <a:latin typeface="Times New Roman" pitchFamily="18" charset="0"/>
                <a:cs typeface="Times New Roman"/>
              </a:rPr>
              <a:t>x </a:t>
            </a:r>
            <a:r>
              <a:rPr lang="bn-BD" sz="3600" dirty="0">
                <a:latin typeface="Times New Roman"/>
                <a:cs typeface="Times New Roman"/>
              </a:rPr>
              <a:t>+</a:t>
            </a:r>
            <a:r>
              <a:rPr lang="en-US" sz="3600" dirty="0">
                <a:latin typeface="Times New Roman"/>
                <a:cs typeface="Times New Roman"/>
              </a:rPr>
              <a:t> 16.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3468" y="2841486"/>
            <a:ext cx="4979134" cy="646331"/>
          </a:xfrm>
          <a:prstGeom prst="rect">
            <a:avLst/>
          </a:prstGeom>
          <a:solidFill>
            <a:srgbClr val="EAF4FA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প্রক্রিয়া চিহ্ন কয়টি ও কী কী? </a:t>
            </a:r>
            <a:endParaRPr lang="en-US" sz="3600" dirty="0"/>
          </a:p>
        </p:txBody>
      </p:sp>
      <p:sp>
        <p:nvSpPr>
          <p:cNvPr id="13" name="Rectangle 12"/>
          <p:cNvSpPr/>
          <p:nvPr/>
        </p:nvSpPr>
        <p:spPr>
          <a:xfrm>
            <a:off x="5562599" y="2841486"/>
            <a:ext cx="2971800" cy="646331"/>
          </a:xfrm>
          <a:prstGeom prst="rect">
            <a:avLst/>
          </a:prstGeom>
          <a:solidFill>
            <a:srgbClr val="EAF4FA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Symbol"/>
              </a:rPr>
              <a:t>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→</a:t>
            </a:r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দুইটি ,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–</a:t>
            </a:r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ও</a:t>
            </a:r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+</a:t>
            </a:r>
            <a:r>
              <a:rPr lang="en-US" sz="3600" dirty="0" smtClean="0">
                <a:latin typeface="Times New Roman"/>
                <a:cs typeface="Times New Roman"/>
              </a:rPr>
              <a:t>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3468" y="3490555"/>
            <a:ext cx="4979134" cy="646331"/>
          </a:xfrm>
          <a:prstGeom prst="rect">
            <a:avLst/>
          </a:prstGeom>
          <a:solidFill>
            <a:srgbClr val="FEF0E2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৪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 সমীকরণের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অজ্ঞাত রাশিটি কী? </a:t>
            </a:r>
            <a:endParaRPr lang="en-US" sz="3600" dirty="0"/>
          </a:p>
        </p:txBody>
      </p:sp>
      <p:sp>
        <p:nvSpPr>
          <p:cNvPr id="15" name="Rectangle 14"/>
          <p:cNvSpPr/>
          <p:nvPr/>
        </p:nvSpPr>
        <p:spPr>
          <a:xfrm>
            <a:off x="5562600" y="3493352"/>
            <a:ext cx="2971800" cy="646331"/>
          </a:xfrm>
          <a:prstGeom prst="rect">
            <a:avLst/>
          </a:prstGeom>
          <a:solidFill>
            <a:srgbClr val="FEF0E2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Symbol"/>
              </a:rPr>
              <a:t>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→</a:t>
            </a:r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en-US" sz="3600" b="1" dirty="0">
                <a:latin typeface="Times New Roman"/>
                <a:cs typeface="Times New Roman"/>
              </a:rPr>
              <a:t>x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83468" y="4136886"/>
            <a:ext cx="4979131" cy="646331"/>
          </a:xfrm>
          <a:prstGeom prst="rect">
            <a:avLst/>
          </a:prstGeom>
          <a:solidFill>
            <a:srgbClr val="ECE7F1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৪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 পক্ষদুটি কী চিহ্ন দ্বারা যুক্ত? </a:t>
            </a:r>
            <a:endParaRPr lang="en-US" sz="3600" dirty="0"/>
          </a:p>
        </p:txBody>
      </p:sp>
      <p:sp>
        <p:nvSpPr>
          <p:cNvPr id="17" name="Rectangle 16"/>
          <p:cNvSpPr/>
          <p:nvPr/>
        </p:nvSpPr>
        <p:spPr>
          <a:xfrm>
            <a:off x="5562600" y="4139683"/>
            <a:ext cx="2971800" cy="646331"/>
          </a:xfrm>
          <a:prstGeom prst="rect">
            <a:avLst/>
          </a:prstGeom>
          <a:solidFill>
            <a:srgbClr val="ECE7F1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Symbol"/>
              </a:rPr>
              <a:t>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→</a:t>
            </a:r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 =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চিহ্ন দ্বারা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3807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9574" y="533400"/>
            <a:ext cx="6772826" cy="646331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একক কাজ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9574" y="1752600"/>
            <a:ext cx="6772827" cy="584775"/>
          </a:xfrm>
          <a:prstGeom prst="rect">
            <a:avLst/>
          </a:prstGeom>
          <a:solidFill>
            <a:srgbClr val="EEEDDC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সমীকরণটির মূল নির্ণয় করঃ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x–3 =7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24974" y="2910244"/>
            <a:ext cx="6781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একটি </a:t>
            </a:r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সমীকরণের কয়টি পক্ষ থাকে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1908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11314"/>
            <a:ext cx="7848600" cy="584775"/>
          </a:xfrm>
          <a:prstGeom prst="rect">
            <a:avLst/>
          </a:prstGeom>
          <a:solidFill>
            <a:srgbClr val="F0F9E7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সমীকরণ সমাধানের জন্য ব্যবহৃত স্বতঃসিদ্ধ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1219200"/>
            <a:ext cx="7848600" cy="4419600"/>
          </a:xfrm>
          <a:prstGeom prst="rect">
            <a:avLst/>
          </a:prstGeom>
          <a:solidFill>
            <a:srgbClr val="FEF0E2"/>
          </a:solidFill>
          <a:ln w="19050">
            <a:solidFill>
              <a:schemeClr val="tx1"/>
            </a:solidFill>
          </a:ln>
        </p:spPr>
        <p:txBody>
          <a:bodyPr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en-US" sz="3300" b="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  <a:p>
            <a:r>
              <a:rPr lang="bn-BD" sz="3300" b="0" dirty="0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b="0" dirty="0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33168" y="1683157"/>
            <a:ext cx="415499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44043" y="1683157"/>
            <a:ext cx="415499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latin typeface="Times New Roman"/>
                <a:cs typeface="Times New Roman"/>
              </a:rPr>
              <a:t>–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44976" y="1683157"/>
            <a:ext cx="415499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latin typeface="Times New Roman"/>
                <a:cs typeface="Times New Roman"/>
              </a:rPr>
              <a:t>5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24373" y="1683157"/>
            <a:ext cx="447558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latin typeface="Times New Roman"/>
                <a:cs typeface="Times New Roman"/>
              </a:rPr>
              <a:t>+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62573" y="1672827"/>
            <a:ext cx="447558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latin typeface="Times New Roman"/>
                <a:cs typeface="Times New Roman"/>
              </a:rPr>
              <a:t>=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27438" y="1672824"/>
            <a:ext cx="415499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latin typeface="Times New Roman"/>
                <a:cs typeface="Times New Roman"/>
              </a:rPr>
              <a:t>7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64148" y="1672825"/>
            <a:ext cx="447558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latin typeface="Times New Roman"/>
                <a:cs typeface="Times New Roman"/>
              </a:rPr>
              <a:t>+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14101" y="1672826"/>
            <a:ext cx="415499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33CC"/>
                </a:solidFill>
                <a:latin typeface="Times New Roman"/>
                <a:cs typeface="Times New Roman"/>
              </a:rPr>
              <a:t>5</a:t>
            </a:r>
            <a:endParaRPr lang="en-US" sz="36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66725" y="1683156"/>
            <a:ext cx="415499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33CC"/>
                </a:solidFill>
                <a:latin typeface="Times New Roman"/>
                <a:cs typeface="Times New Roman"/>
              </a:rPr>
              <a:t>5</a:t>
            </a:r>
            <a:endParaRPr lang="en-US" sz="36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352800" y="1981200"/>
            <a:ext cx="9906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61644" y="1672823"/>
            <a:ext cx="25911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3600" b="1" dirty="0" smtClean="0">
                <a:latin typeface="Times New Roman"/>
                <a:cs typeface="Times New Roman"/>
              </a:rPr>
              <a:t>–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bn-BD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bn-BD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600" b="1" dirty="0">
                <a:cs typeface="NikoshBAN" pitchFamily="2" charset="0"/>
              </a:rPr>
              <a:t>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 </a:t>
            </a:r>
            <a:endParaRPr lang="bn-BD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21738" y="2524934"/>
            <a:ext cx="415499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16583" y="2524934"/>
            <a:ext cx="447559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latin typeface="Times New Roman"/>
                <a:cs typeface="Times New Roman"/>
              </a:rPr>
              <a:t>+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33546" y="2524934"/>
            <a:ext cx="415499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latin typeface="Times New Roman"/>
                <a:cs typeface="Times New Roman"/>
              </a:rPr>
              <a:t>5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28973" y="2524934"/>
            <a:ext cx="415499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latin typeface="Times New Roman"/>
                <a:cs typeface="Times New Roman"/>
              </a:rPr>
              <a:t>–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51143" y="2514604"/>
            <a:ext cx="447558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latin typeface="Times New Roman"/>
                <a:cs typeface="Times New Roman"/>
              </a:rPr>
              <a:t>=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16008" y="2514601"/>
            <a:ext cx="415499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latin typeface="Times New Roman"/>
                <a:cs typeface="Times New Roman"/>
              </a:rPr>
              <a:t>7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368748" y="2514602"/>
            <a:ext cx="415499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latin typeface="Times New Roman"/>
                <a:cs typeface="Times New Roman"/>
              </a:rPr>
              <a:t>–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802671" y="2514603"/>
            <a:ext cx="415499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33CC"/>
                </a:solidFill>
                <a:latin typeface="Times New Roman"/>
                <a:cs typeface="Times New Roman"/>
              </a:rPr>
              <a:t>5</a:t>
            </a:r>
            <a:endParaRPr lang="en-US" sz="36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55295" y="2524933"/>
            <a:ext cx="415499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33CC"/>
                </a:solidFill>
                <a:latin typeface="Times New Roman"/>
                <a:cs typeface="Times New Roman"/>
              </a:rPr>
              <a:t>5</a:t>
            </a:r>
            <a:endParaRPr lang="en-US" sz="36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341370" y="2822977"/>
            <a:ext cx="9906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750214" y="2514600"/>
            <a:ext cx="25911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3600" b="1" dirty="0">
                <a:latin typeface="Times New Roman"/>
                <a:cs typeface="Times New Roman"/>
              </a:rPr>
              <a:t>+</a:t>
            </a:r>
            <a:r>
              <a:rPr lang="en-US" sz="3600" b="1" dirty="0" smtClean="0">
                <a:latin typeface="Times New Roman"/>
                <a:cs typeface="Times New Roman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bn-BD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bn-BD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600" b="1" dirty="0">
                <a:cs typeface="NikoshBAN" pitchFamily="2" charset="0"/>
              </a:rPr>
              <a:t>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 </a:t>
            </a:r>
            <a:endParaRPr lang="bn-BD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403740" y="3439334"/>
            <a:ext cx="64633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2x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14001" y="3439334"/>
            <a:ext cx="447559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latin typeface="Times New Roman"/>
                <a:cs typeface="Times New Roman"/>
              </a:rPr>
              <a:t>×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30964" y="3439334"/>
            <a:ext cx="415499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33CC"/>
                </a:solidFill>
                <a:latin typeface="Times New Roman"/>
                <a:cs typeface="Times New Roman"/>
              </a:rPr>
              <a:t>5</a:t>
            </a:r>
            <a:endParaRPr lang="en-US" sz="36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766342" y="3429004"/>
            <a:ext cx="447558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latin typeface="Times New Roman"/>
                <a:cs typeface="Times New Roman"/>
              </a:rPr>
              <a:t>=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223542" y="3429001"/>
            <a:ext cx="415499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latin typeface="Times New Roman"/>
                <a:cs typeface="Times New Roman"/>
              </a:rPr>
              <a:t>7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604542" y="3429002"/>
            <a:ext cx="447559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latin typeface="Times New Roman"/>
                <a:cs typeface="Times New Roman"/>
              </a:rPr>
              <a:t>×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052101" y="3429003"/>
            <a:ext cx="415499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33CC"/>
                </a:solidFill>
                <a:latin typeface="Times New Roman"/>
                <a:cs typeface="Times New Roman"/>
              </a:rPr>
              <a:t>5</a:t>
            </a:r>
            <a:endParaRPr lang="en-US" sz="36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3311246" y="3737377"/>
            <a:ext cx="9906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720090" y="3429000"/>
            <a:ext cx="25911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smtClean="0">
                <a:latin typeface="Times New Roman" pitchFamily="18" charset="0"/>
                <a:cs typeface="NikoshBAN" pitchFamily="2" charset="0"/>
              </a:rPr>
              <a:t>2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bn-BD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bn-BD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600" b="1" dirty="0">
                <a:cs typeface="NikoshBAN" pitchFamily="2" charset="0"/>
              </a:rPr>
              <a:t>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 </a:t>
            </a:r>
            <a:endParaRPr lang="bn-BD" sz="36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2" name="TextBox 41"/>
              <p:cNvSpPr txBox="1"/>
              <p:nvPr/>
            </p:nvSpPr>
            <p:spPr>
              <a:xfrm>
                <a:off x="4440326" y="4108614"/>
                <a:ext cx="1975028" cy="10540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/>
                          </a:rPr>
                          <m:t>2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4400" b="0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4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sz="4400" b="0" i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400" dirty="0" smtClean="0"/>
                  <a:t/>
                </a:r>
                <a:endParaRPr lang="en-US" sz="4400" dirty="0"/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0326" y="4108614"/>
                <a:ext cx="1975028" cy="1054006"/>
              </a:xfrm>
              <a:prstGeom prst="rect">
                <a:avLst/>
              </a:prstGeom>
              <a:blipFill rotWithShape="1">
                <a:blip r:embed="rId3"/>
                <a:stretch>
                  <a:fillRect t="-1156" b="-10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Arrow Connector 42"/>
          <p:cNvCxnSpPr/>
          <p:nvPr/>
        </p:nvCxnSpPr>
        <p:spPr>
          <a:xfrm>
            <a:off x="3311246" y="4548222"/>
            <a:ext cx="9906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773074" y="4267200"/>
            <a:ext cx="2538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৪।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smtClean="0">
                <a:latin typeface="Times New Roman" pitchFamily="18" charset="0"/>
                <a:cs typeface="NikoshBAN" pitchFamily="2" charset="0"/>
              </a:rPr>
              <a:t>2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bn-BD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bn-BD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600" b="1" dirty="0">
                <a:cs typeface="NikoshBAN" pitchFamily="2" charset="0"/>
              </a:rPr>
              <a:t>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 </a:t>
            </a:r>
            <a:endParaRPr lang="bn-BD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17913" y="5791200"/>
            <a:ext cx="7848600" cy="584775"/>
          </a:xfrm>
          <a:prstGeom prst="rect">
            <a:avLst/>
          </a:prstGeom>
          <a:solidFill>
            <a:srgbClr val="FEE2FA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উক্ত চারটি ক্ষেত্রে উভয় পক্ষ সমান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0105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5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0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5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0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5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0"/>
                            </p:stCondLst>
                            <p:childTnLst>
                              <p:par>
                                <p:cTn id="1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5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500"/>
                            </p:stCondLst>
                            <p:childTnLst>
                              <p:par>
                                <p:cTn id="1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000"/>
                            </p:stCondLst>
                            <p:childTnLst>
                              <p:par>
                                <p:cTn id="1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3500"/>
                            </p:stCondLst>
                            <p:childTnLst>
                              <p:par>
                                <p:cTn id="1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000"/>
                            </p:stCondLst>
                            <p:childTnLst>
                              <p:par>
                                <p:cTn id="1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000"/>
                            </p:stCondLst>
                            <p:childTnLst>
                              <p:par>
                                <p:cTn id="1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2" grpId="0"/>
      <p:bldP spid="19" grpId="0"/>
      <p:bldP spid="20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0" grpId="0"/>
      <p:bldP spid="31" grpId="0"/>
      <p:bldP spid="32" grpId="0"/>
      <p:bldP spid="33" grpId="0"/>
      <p:bldP spid="35" grpId="0"/>
      <p:bldP spid="36" grpId="0"/>
      <p:bldP spid="37" grpId="0"/>
      <p:bldP spid="38" grpId="0"/>
      <p:bldP spid="41" grpId="0"/>
      <p:bldP spid="42" grpId="0" animBg="1"/>
      <p:bldP spid="44" grpId="0"/>
      <p:bldP spid="4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1469</TotalTime>
  <Words>775</Words>
  <Application>Microsoft Office PowerPoint</Application>
  <PresentationFormat>On-screen Show (4:3)</PresentationFormat>
  <Paragraphs>187</Paragraphs>
  <Slides>15</Slides>
  <Notes>15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Aspect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Debdas</dc:creator>
  <cp:lastModifiedBy>Windows User</cp:lastModifiedBy>
  <cp:revision>206</cp:revision>
  <dcterms:created xsi:type="dcterms:W3CDTF">2006-08-16T00:00:00Z</dcterms:created>
  <dcterms:modified xsi:type="dcterms:W3CDTF">2019-12-12T05:30:03Z</dcterms:modified>
</cp:coreProperties>
</file>