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56" r:id="rId2"/>
    <p:sldId id="258" r:id="rId3"/>
    <p:sldId id="265" r:id="rId4"/>
    <p:sldId id="260" r:id="rId5"/>
    <p:sldId id="261" r:id="rId6"/>
    <p:sldId id="262" r:id="rId7"/>
    <p:sldId id="273" r:id="rId8"/>
    <p:sldId id="263" r:id="rId9"/>
    <p:sldId id="266" r:id="rId10"/>
    <p:sldId id="267" r:id="rId11"/>
    <p:sldId id="270" r:id="rId12"/>
    <p:sldId id="272" r:id="rId13"/>
    <p:sldId id="264" r:id="rId14"/>
    <p:sldId id="268" r:id="rId15"/>
    <p:sldId id="269"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33CC33"/>
    <a:srgbClr val="FF00FF"/>
    <a:srgbClr val="00FFFF"/>
    <a:srgbClr val="E4FCD4"/>
    <a:srgbClr val="7CF4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6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FAE0B-101E-44C4-B1BA-3DA9F0CC76BB}" type="datetimeFigureOut">
              <a:rPr lang="en-US" smtClean="0"/>
              <a:pPr/>
              <a:t>12/12/2019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3B3337-F534-4CCA-BF2F-65947A97D1A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a:t>
            </a:r>
            <a:r>
              <a:rPr lang="bn-BD" baseline="0" dirty="0" smtClean="0"/>
              <a:t> কক্ষে সকলকে স্বাগত জানিয়ে কুশল বিনিময় করব। শ্রেণিবিন্যাস করব।</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a:t>
            </a:fld>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প্রশ্নোত্তরের</a:t>
            </a:r>
            <a:r>
              <a:rPr lang="bn-BD" baseline="0" dirty="0" smtClean="0"/>
              <a:t> মাধ্যমে এককভাবে মূল্যায়ন করব। উত্তর মিলিয়ে দিব। </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13</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প্রশ্নোত্তরের</a:t>
            </a:r>
            <a:r>
              <a:rPr lang="bn-BD" baseline="0" dirty="0" smtClean="0"/>
              <a:t> মাধ্যমে এককভাবে মূল্যায়ন করব। উত্তর মিলিয়ে দিব। </a:t>
            </a:r>
            <a:endParaRPr lang="en-IN" dirty="0" smtClean="0"/>
          </a:p>
          <a:p>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14</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a:t>
            </a:r>
            <a:r>
              <a:rPr lang="bn-BD" baseline="0" dirty="0" smtClean="0"/>
              <a:t> কাজ খাতায় লিখে নিতে বলব। </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15</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সকলকে</a:t>
            </a:r>
            <a:r>
              <a:rPr lang="bn-BD" baseline="0" dirty="0" smtClean="0"/>
              <a:t> ধন্যবাদ জানিয়ে শ্রেণিকক্ষ ত্যাগ করব। </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NikoshBAN" pitchFamily="2" charset="0"/>
                <a:cs typeface="NikoshBAN" pitchFamily="2" charset="0"/>
              </a:rPr>
              <a:t>ছবিটি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শিশুদের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পূর্বজ্ঞান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যাচাই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বাংলাদেশের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পাখি</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সম্পর্কে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বক্তব্য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a:t>
            </a:r>
            <a:r>
              <a:rPr lang="en-US" baseline="0" dirty="0" smtClean="0">
                <a:latin typeface="NikoshBAN" pitchFamily="2" charset="0"/>
                <a:cs typeface="NikoshBAN" pitchFamily="2" charset="0"/>
              </a:rPr>
              <a:t>।</a:t>
            </a:r>
            <a:endParaRPr lang="en-IN"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E3B3337-F534-4CCA-BF2F-65947A97D1A3}" type="slidenum">
              <a:rPr lang="en-IN" smtClean="0"/>
              <a:pPr/>
              <a:t>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শিশুরা</a:t>
            </a:r>
            <a:r>
              <a:rPr lang="bn-BD" baseline="0" dirty="0" smtClean="0"/>
              <a:t> তাদের নিজ নিজ খাতায় লিখে নিবে।</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শিক্ষকের</a:t>
            </a:r>
            <a:r>
              <a:rPr lang="bn-BD" baseline="0" dirty="0" smtClean="0"/>
              <a:t> আদর্শ পাঠের পর সমস্বরে ও নিরব পাঠের জন্য সময় বলে দেব। </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100" dirty="0" smtClean="0"/>
              <a:t>প্রতিটি</a:t>
            </a:r>
            <a:r>
              <a:rPr lang="bn-BD" sz="1100" baseline="0" dirty="0" smtClean="0"/>
              <a:t> দল পাঁচ মিনিট পড়ার পর পর্যায়ক্রমে </a:t>
            </a:r>
            <a:r>
              <a:rPr lang="bn-BD" sz="1100" dirty="0" smtClean="0">
                <a:solidFill>
                  <a:srgbClr val="002060"/>
                </a:solidFill>
                <a:latin typeface="NikoshBAN" pitchFamily="2" charset="0"/>
                <a:cs typeface="NikoshBAN" pitchFamily="2" charset="0"/>
              </a:rPr>
              <a:t>যুক্তব্যঞ্জন</a:t>
            </a:r>
            <a:r>
              <a:rPr lang="bn-BD" sz="1100" baseline="0" dirty="0" smtClean="0">
                <a:solidFill>
                  <a:srgbClr val="002060"/>
                </a:solidFill>
                <a:latin typeface="NikoshBAN" pitchFamily="2" charset="0"/>
                <a:cs typeface="NikoshBAN" pitchFamily="2" charset="0"/>
              </a:rPr>
              <a:t> বর্</a:t>
            </a:r>
            <a:r>
              <a:rPr lang="en-US" sz="1100" baseline="0" dirty="0" err="1" smtClean="0">
                <a:solidFill>
                  <a:srgbClr val="002060"/>
                </a:solidFill>
                <a:latin typeface="NikoshBAN" pitchFamily="2" charset="0"/>
                <a:cs typeface="NikoshBAN" pitchFamily="2" charset="0"/>
              </a:rPr>
              <a:t>ণে</a:t>
            </a:r>
            <a:r>
              <a:rPr lang="bn-BD" sz="1100" baseline="0" dirty="0" smtClean="0">
                <a:solidFill>
                  <a:srgbClr val="002060"/>
                </a:solidFill>
                <a:latin typeface="NikoshBAN" pitchFamily="2" charset="0"/>
                <a:cs typeface="NikoshBAN" pitchFamily="2" charset="0"/>
              </a:rPr>
              <a:t>র</a:t>
            </a:r>
            <a:r>
              <a:rPr lang="bn-BD" sz="1100" dirty="0" smtClean="0">
                <a:solidFill>
                  <a:srgbClr val="002060"/>
                </a:solidFill>
                <a:latin typeface="NikoshBAN" pitchFamily="2" charset="0"/>
                <a:cs typeface="NikoshBAN" pitchFamily="2" charset="0"/>
              </a:rPr>
              <a:t> সঠিক শব্দ, বাক্য স্পষ্ট ও শুদ্ধভাবে শুনে বলা</a:t>
            </a:r>
            <a:r>
              <a:rPr lang="bn-IN" sz="1100" baseline="0" dirty="0" smtClean="0">
                <a:solidFill>
                  <a:srgbClr val="002060"/>
                </a:solidFill>
                <a:latin typeface="NikoshBAN" pitchFamily="2" charset="0"/>
                <a:cs typeface="NikoshBAN" pitchFamily="2" charset="0"/>
              </a:rPr>
              <a:t> অনুশীলন করাব। </a:t>
            </a:r>
            <a:endParaRPr lang="en-IN" sz="1100"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9</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প্রতিটি</a:t>
            </a:r>
            <a:r>
              <a:rPr lang="bn-BD" sz="1200" baseline="0" dirty="0" smtClean="0"/>
              <a:t> দলকে</a:t>
            </a:r>
            <a:r>
              <a:rPr lang="bn-BD" sz="1200" baseline="0" dirty="0" smtClean="0">
                <a:solidFill>
                  <a:srgbClr val="002060"/>
                </a:solidFill>
                <a:latin typeface="NikoshBAN" pitchFamily="2" charset="0"/>
                <a:cs typeface="NikoshBAN" pitchFamily="2" charset="0"/>
              </a:rPr>
              <a:t> অনুশীলন করাব। </a:t>
            </a:r>
            <a:endParaRPr lang="en-IN" sz="1200" dirty="0" smtClean="0"/>
          </a:p>
          <a:p>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10</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এভাবে</a:t>
            </a:r>
            <a:r>
              <a:rPr lang="bn-BD" baseline="0" dirty="0" smtClean="0"/>
              <a:t> কয়েকটি শব্দের </a:t>
            </a:r>
            <a:r>
              <a:rPr lang="bn-BD" sz="1200" baseline="0" dirty="0" smtClean="0">
                <a:solidFill>
                  <a:srgbClr val="002060"/>
                </a:solidFill>
                <a:latin typeface="NikoshBAN" pitchFamily="2" charset="0"/>
                <a:cs typeface="NikoshBAN" pitchFamily="2" charset="0"/>
              </a:rPr>
              <a:t>অনুশীলন করাব।  </a:t>
            </a:r>
            <a:endParaRPr lang="en-IN"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11</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solidFill>
                  <a:srgbClr val="002060"/>
                </a:solidFill>
                <a:latin typeface="NikoshBAN" pitchFamily="2" charset="0"/>
                <a:cs typeface="NikoshBAN" pitchFamily="2" charset="0"/>
              </a:rPr>
              <a:t>বাক্য লিখার উপর</a:t>
            </a:r>
            <a:r>
              <a:rPr lang="bn-BD" sz="1200" baseline="0" dirty="0" smtClean="0">
                <a:solidFill>
                  <a:srgbClr val="002060"/>
                </a:solidFill>
                <a:latin typeface="NikoshBAN" pitchFamily="2" charset="0"/>
                <a:cs typeface="NikoshBAN" pitchFamily="2" charset="0"/>
              </a:rPr>
              <a:t> অনুশীলন করা</a:t>
            </a:r>
            <a:r>
              <a:rPr lang="bn-IN" sz="1200" baseline="0" dirty="0" smtClean="0">
                <a:solidFill>
                  <a:srgbClr val="002060"/>
                </a:solidFill>
                <a:latin typeface="NikoshBAN" pitchFamily="2" charset="0"/>
                <a:cs typeface="NikoshBAN" pitchFamily="2" charset="0"/>
              </a:rPr>
              <a:t>ব।  ঘুরে ঘুরে কাজ দেখব। </a:t>
            </a:r>
            <a:endParaRPr lang="en-US" dirty="0"/>
          </a:p>
        </p:txBody>
      </p:sp>
      <p:sp>
        <p:nvSpPr>
          <p:cNvPr id="4" name="Slide Number Placeholder 3"/>
          <p:cNvSpPr>
            <a:spLocks noGrp="1"/>
          </p:cNvSpPr>
          <p:nvPr>
            <p:ph type="sldNum" sz="quarter" idx="10"/>
          </p:nvPr>
        </p:nvSpPr>
        <p:spPr/>
        <p:txBody>
          <a:bodyPr/>
          <a:lstStyle/>
          <a:p>
            <a:fld id="{2E3B3337-F534-4CCA-BF2F-65947A97D1A3}" type="slidenum">
              <a:rPr lang="en-IN" smtClean="0"/>
              <a:pPr/>
              <a:t>12</a:t>
            </a:fld>
            <a:endParaRPr lang="en-IN"/>
          </a:p>
        </p:txBody>
      </p:sp>
    </p:spTree>
    <p:extLst>
      <p:ext uri="{BB962C8B-B14F-4D97-AF65-F5344CB8AC3E}">
        <p14:creationId xmlns:p14="http://schemas.microsoft.com/office/powerpoint/2010/main" xmlns="" val="277445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dparashmamud@gmail.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0549.jpg"/>
          <p:cNvPicPr>
            <a:picLocks noChangeAspect="1"/>
          </p:cNvPicPr>
          <p:nvPr/>
        </p:nvPicPr>
        <p:blipFill>
          <a:blip r:embed="rId3" cstate="print"/>
          <a:stretch>
            <a:fillRect/>
          </a:stretch>
        </p:blipFill>
        <p:spPr>
          <a:xfrm>
            <a:off x="76200" y="0"/>
            <a:ext cx="8839200" cy="66294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371600" y="3962400"/>
            <a:ext cx="5791200" cy="2646878"/>
          </a:xfrm>
          <a:prstGeom prst="rect">
            <a:avLst/>
          </a:prstGeom>
          <a:noFill/>
        </p:spPr>
        <p:txBody>
          <a:bodyPr wrap="square" rtlCol="0">
            <a:spAutoFit/>
          </a:bodyPr>
          <a:lstStyle/>
          <a:p>
            <a:pPr algn="ctr"/>
            <a:r>
              <a:rPr lang="bn-BD" sz="16600" b="1"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NikoshBAN" pitchFamily="2" charset="0"/>
                <a:cs typeface="NikoshBAN" pitchFamily="2" charset="0"/>
              </a:rPr>
              <a:t>স্বাগতম</a:t>
            </a:r>
            <a:endParaRPr lang="en-IN" sz="20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568952"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যুক্তবর্ণ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খুঁজে</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এবং</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নতুন</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গঠন</a:t>
            </a:r>
            <a:r>
              <a:rPr lang="en-US"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a:t>
            </a:r>
            <a:r>
              <a:rPr lang="bn-BD" sz="36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381000" y="1828800"/>
            <a:ext cx="12192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b="1" dirty="0" smtClean="0">
                <a:latin typeface="NikoshBAN" pitchFamily="2" charset="0"/>
                <a:cs typeface="NikoshBAN" pitchFamily="2" charset="0"/>
              </a:rPr>
              <a:t>আনন্দ</a:t>
            </a:r>
            <a:r>
              <a:rPr lang="bn-BD" b="1" dirty="0" smtClean="0"/>
              <a:t> </a:t>
            </a:r>
            <a:endParaRPr lang="en-IN" b="1" dirty="0"/>
          </a:p>
        </p:txBody>
      </p:sp>
      <p:sp>
        <p:nvSpPr>
          <p:cNvPr id="5" name="TextBox 4"/>
          <p:cNvSpPr txBox="1"/>
          <p:nvPr/>
        </p:nvSpPr>
        <p:spPr>
          <a:xfrm>
            <a:off x="381000" y="3429000"/>
            <a:ext cx="1066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b="1" dirty="0" smtClean="0">
                <a:latin typeface="NikoshBAN" pitchFamily="2" charset="0"/>
                <a:cs typeface="NikoshBAN" pitchFamily="2" charset="0"/>
              </a:rPr>
              <a:t>উল্টা</a:t>
            </a:r>
            <a:r>
              <a:rPr lang="bn-BD" b="1" dirty="0" smtClean="0"/>
              <a:t> </a:t>
            </a:r>
            <a:endParaRPr lang="en-IN" b="1" dirty="0"/>
          </a:p>
        </p:txBody>
      </p:sp>
      <p:sp>
        <p:nvSpPr>
          <p:cNvPr id="6" name="TextBox 5"/>
          <p:cNvSpPr txBox="1"/>
          <p:nvPr/>
        </p:nvSpPr>
        <p:spPr>
          <a:xfrm>
            <a:off x="304800" y="4953000"/>
            <a:ext cx="1371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b="1" dirty="0" smtClean="0">
                <a:latin typeface="NikoshBAN" pitchFamily="2" charset="0"/>
                <a:cs typeface="NikoshBAN" pitchFamily="2" charset="0"/>
              </a:rPr>
              <a:t>জিজ্ঞেস</a:t>
            </a:r>
            <a:r>
              <a:rPr lang="bn-BD" b="1" dirty="0" smtClean="0"/>
              <a:t>  </a:t>
            </a:r>
            <a:endParaRPr lang="en-IN" b="1" dirty="0"/>
          </a:p>
        </p:txBody>
      </p:sp>
      <p:sp>
        <p:nvSpPr>
          <p:cNvPr id="7" name="TextBox 6"/>
          <p:cNvSpPr txBox="1"/>
          <p:nvPr/>
        </p:nvSpPr>
        <p:spPr>
          <a:xfrm>
            <a:off x="2024742" y="1803402"/>
            <a:ext cx="6858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b="1" dirty="0" smtClean="0">
                <a:latin typeface="NikoshBAN" pitchFamily="2" charset="0"/>
                <a:cs typeface="NikoshBAN" pitchFamily="2" charset="0"/>
              </a:rPr>
              <a:t>ন্দ</a:t>
            </a:r>
            <a:r>
              <a:rPr lang="bn-BD" b="1" dirty="0" smtClean="0"/>
              <a:t> </a:t>
            </a:r>
            <a:endParaRPr lang="en-IN" b="1" dirty="0"/>
          </a:p>
        </p:txBody>
      </p:sp>
      <p:sp>
        <p:nvSpPr>
          <p:cNvPr id="8" name="TextBox 7"/>
          <p:cNvSpPr txBox="1"/>
          <p:nvPr/>
        </p:nvSpPr>
        <p:spPr>
          <a:xfrm>
            <a:off x="3247566" y="1814286"/>
            <a:ext cx="533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b="1" dirty="0" smtClean="0">
                <a:latin typeface="NikoshBAN" pitchFamily="2" charset="0"/>
                <a:cs typeface="NikoshBAN" pitchFamily="2" charset="0"/>
              </a:rPr>
              <a:t>ন</a:t>
            </a:r>
            <a:r>
              <a:rPr lang="bn-BD" b="1" dirty="0" smtClean="0"/>
              <a:t> </a:t>
            </a:r>
            <a:endParaRPr lang="en-IN" b="1" dirty="0"/>
          </a:p>
        </p:txBody>
      </p:sp>
      <p:sp>
        <p:nvSpPr>
          <p:cNvPr id="9" name="TextBox 8"/>
          <p:cNvSpPr txBox="1"/>
          <p:nvPr/>
        </p:nvSpPr>
        <p:spPr>
          <a:xfrm>
            <a:off x="3835398" y="1752600"/>
            <a:ext cx="533400" cy="646331"/>
          </a:xfrm>
          <a:prstGeom prst="rect">
            <a:avLst/>
          </a:prstGeom>
          <a:solidFill>
            <a:schemeClr val="bg1"/>
          </a:solidFill>
        </p:spPr>
        <p:txBody>
          <a:bodyPr wrap="square" rtlCol="0">
            <a:spAutoFit/>
          </a:bodyPr>
          <a:lstStyle/>
          <a:p>
            <a:r>
              <a:rPr lang="bn-BD" sz="3600" dirty="0" smtClean="0">
                <a:ln w="28575">
                  <a:solidFill>
                    <a:schemeClr val="tx1"/>
                  </a:solidFill>
                </a:ln>
                <a:latin typeface="NikoshBAN" pitchFamily="2" charset="0"/>
                <a:cs typeface="NikoshBAN" pitchFamily="2" charset="0"/>
              </a:rPr>
              <a:t>+</a:t>
            </a:r>
            <a:endParaRPr lang="en-IN" sz="3600" dirty="0">
              <a:ln w="28575">
                <a:solidFill>
                  <a:schemeClr val="tx1"/>
                </a:solidFill>
              </a:ln>
              <a:latin typeface="NikoshBAN" pitchFamily="2" charset="0"/>
              <a:cs typeface="NikoshBAN" pitchFamily="2" charset="0"/>
            </a:endParaRPr>
          </a:p>
        </p:txBody>
      </p:sp>
      <p:sp>
        <p:nvSpPr>
          <p:cNvPr id="10" name="TextBox 9"/>
          <p:cNvSpPr txBox="1"/>
          <p:nvPr/>
        </p:nvSpPr>
        <p:spPr>
          <a:xfrm>
            <a:off x="4365174" y="1799772"/>
            <a:ext cx="533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b="1" dirty="0" smtClean="0">
                <a:latin typeface="NikoshBAN" pitchFamily="2" charset="0"/>
                <a:cs typeface="NikoshBAN" pitchFamily="2" charset="0"/>
              </a:rPr>
              <a:t>দ</a:t>
            </a:r>
            <a:endParaRPr lang="en-IN" sz="3600" b="1" dirty="0">
              <a:latin typeface="NikoshBAN" pitchFamily="2" charset="0"/>
              <a:cs typeface="NikoshBAN" pitchFamily="2" charset="0"/>
            </a:endParaRPr>
          </a:p>
        </p:txBody>
      </p:sp>
      <p:sp>
        <p:nvSpPr>
          <p:cNvPr id="11" name="TextBox 10"/>
          <p:cNvSpPr txBox="1"/>
          <p:nvPr/>
        </p:nvSpPr>
        <p:spPr>
          <a:xfrm>
            <a:off x="6756402" y="1785258"/>
            <a:ext cx="1930398" cy="646331"/>
          </a:xfrm>
          <a:prstGeom prst="rect">
            <a:avLst/>
          </a:prstGeom>
          <a:solidFill>
            <a:schemeClr val="accent6">
              <a:lumMod val="40000"/>
              <a:lumOff val="60000"/>
            </a:schemeClr>
          </a:solidFill>
        </p:spPr>
        <p:txBody>
          <a:bodyPr wrap="square" rtlCol="0">
            <a:spAutoFit/>
          </a:bodyPr>
          <a:lstStyle/>
          <a:p>
            <a:r>
              <a:rPr lang="bn-BD" sz="3600" dirty="0" smtClean="0">
                <a:latin typeface="NikoshBAN" pitchFamily="2" charset="0"/>
                <a:cs typeface="NikoshBAN" pitchFamily="2" charset="0"/>
              </a:rPr>
              <a:t>মন্দ, </a:t>
            </a:r>
            <a:r>
              <a:rPr lang="bn-IN" sz="3600" dirty="0" smtClean="0">
                <a:latin typeface="NikoshBAN" pitchFamily="2" charset="0"/>
                <a:cs typeface="NikoshBAN" pitchFamily="2" charset="0"/>
              </a:rPr>
              <a:t>আন্দাজ</a:t>
            </a:r>
            <a:r>
              <a:rPr lang="bn-BD" sz="3600" dirty="0" smtClean="0">
                <a:latin typeface="NikoshBAN" pitchFamily="2" charset="0"/>
                <a:cs typeface="NikoshBAN" pitchFamily="2" charset="0"/>
              </a:rPr>
              <a:t> </a:t>
            </a:r>
          </a:p>
        </p:txBody>
      </p:sp>
      <p:sp>
        <p:nvSpPr>
          <p:cNvPr id="12" name="TextBox 11"/>
          <p:cNvSpPr txBox="1"/>
          <p:nvPr/>
        </p:nvSpPr>
        <p:spPr>
          <a:xfrm>
            <a:off x="2021112" y="3410856"/>
            <a:ext cx="685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b="1" dirty="0" smtClean="0">
                <a:latin typeface="NikoshBAN" pitchFamily="2" charset="0"/>
                <a:cs typeface="NikoshBAN" pitchFamily="2" charset="0"/>
              </a:rPr>
              <a:t>ল্ট</a:t>
            </a:r>
            <a:r>
              <a:rPr lang="bn-BD" b="1" dirty="0" smtClean="0"/>
              <a:t> </a:t>
            </a:r>
            <a:endParaRPr lang="en-IN" b="1" dirty="0"/>
          </a:p>
        </p:txBody>
      </p:sp>
      <p:sp>
        <p:nvSpPr>
          <p:cNvPr id="13" name="TextBox 12"/>
          <p:cNvSpPr txBox="1"/>
          <p:nvPr/>
        </p:nvSpPr>
        <p:spPr>
          <a:xfrm>
            <a:off x="3156846" y="3352800"/>
            <a:ext cx="53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b="1" dirty="0" smtClean="0">
                <a:latin typeface="NikoshBAN" pitchFamily="2" charset="0"/>
                <a:cs typeface="NikoshBAN" pitchFamily="2" charset="0"/>
              </a:rPr>
              <a:t>ল</a:t>
            </a:r>
            <a:r>
              <a:rPr lang="bn-BD" b="1" dirty="0" smtClean="0"/>
              <a:t> </a:t>
            </a:r>
            <a:endParaRPr lang="en-IN" b="1" dirty="0"/>
          </a:p>
        </p:txBody>
      </p:sp>
      <p:sp>
        <p:nvSpPr>
          <p:cNvPr id="15" name="TextBox 14"/>
          <p:cNvSpPr txBox="1"/>
          <p:nvPr/>
        </p:nvSpPr>
        <p:spPr>
          <a:xfrm>
            <a:off x="4357902" y="3363684"/>
            <a:ext cx="5334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600" b="1" dirty="0" smtClean="0">
                <a:latin typeface="NikoshBAN" pitchFamily="2" charset="0"/>
                <a:cs typeface="NikoshBAN" pitchFamily="2" charset="0"/>
              </a:rPr>
              <a:t>ট</a:t>
            </a:r>
            <a:endParaRPr lang="en-IN" sz="3600" b="1" dirty="0">
              <a:latin typeface="NikoshBAN" pitchFamily="2" charset="0"/>
              <a:cs typeface="NikoshBAN" pitchFamily="2" charset="0"/>
            </a:endParaRPr>
          </a:p>
        </p:txBody>
      </p:sp>
      <p:sp>
        <p:nvSpPr>
          <p:cNvPr id="16" name="TextBox 15"/>
          <p:cNvSpPr txBox="1"/>
          <p:nvPr/>
        </p:nvSpPr>
        <p:spPr>
          <a:xfrm>
            <a:off x="6629400" y="3312882"/>
            <a:ext cx="2209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smtClean="0">
                <a:latin typeface="NikoshBAN" pitchFamily="2" charset="0"/>
                <a:cs typeface="NikoshBAN" pitchFamily="2" charset="0"/>
              </a:rPr>
              <a:t>পাল্টা, মাল্টা</a:t>
            </a:r>
          </a:p>
        </p:txBody>
      </p:sp>
      <p:sp>
        <p:nvSpPr>
          <p:cNvPr id="17" name="TextBox 16"/>
          <p:cNvSpPr txBox="1"/>
          <p:nvPr/>
        </p:nvSpPr>
        <p:spPr>
          <a:xfrm>
            <a:off x="2013852" y="4960266"/>
            <a:ext cx="685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b="1" dirty="0" smtClean="0">
                <a:latin typeface="NikoshBAN" pitchFamily="2" charset="0"/>
                <a:cs typeface="NikoshBAN" pitchFamily="2" charset="0"/>
              </a:rPr>
              <a:t>জ্ঞ</a:t>
            </a:r>
            <a:endParaRPr lang="en-IN" b="1" dirty="0"/>
          </a:p>
        </p:txBody>
      </p:sp>
      <p:sp>
        <p:nvSpPr>
          <p:cNvPr id="18" name="TextBox 17"/>
          <p:cNvSpPr txBox="1"/>
          <p:nvPr/>
        </p:nvSpPr>
        <p:spPr>
          <a:xfrm>
            <a:off x="3095172" y="4982034"/>
            <a:ext cx="533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600" b="1" dirty="0" smtClean="0">
                <a:latin typeface="NikoshBAN" pitchFamily="2" charset="0"/>
                <a:cs typeface="NikoshBAN" pitchFamily="2" charset="0"/>
              </a:rPr>
              <a:t>জ</a:t>
            </a:r>
            <a:r>
              <a:rPr lang="bn-BD" b="1" dirty="0" smtClean="0"/>
              <a:t> </a:t>
            </a:r>
            <a:endParaRPr lang="en-IN" b="1" dirty="0"/>
          </a:p>
        </p:txBody>
      </p:sp>
      <p:sp>
        <p:nvSpPr>
          <p:cNvPr id="20" name="TextBox 19"/>
          <p:cNvSpPr txBox="1"/>
          <p:nvPr/>
        </p:nvSpPr>
        <p:spPr>
          <a:xfrm>
            <a:off x="4355976" y="4869160"/>
            <a:ext cx="605408" cy="646331"/>
          </a:xfrm>
          <a:prstGeom prst="rect">
            <a:avLst/>
          </a:prstGeom>
          <a:solidFill>
            <a:schemeClr val="accent4">
              <a:lumMod val="60000"/>
              <a:lumOff val="40000"/>
            </a:schemeClr>
          </a:solidFill>
        </p:spPr>
        <p:txBody>
          <a:bodyPr wrap="square" rtlCol="0">
            <a:spAutoFit/>
          </a:bodyPr>
          <a:lstStyle/>
          <a:p>
            <a:r>
              <a:rPr lang="bn-BD" sz="3600" b="1" dirty="0" smtClean="0">
                <a:latin typeface="NikoshBAN" pitchFamily="2" charset="0"/>
                <a:cs typeface="NikoshBAN" pitchFamily="2" charset="0"/>
              </a:rPr>
              <a:t>ঞ</a:t>
            </a:r>
            <a:endParaRPr lang="en-IN" sz="3600" b="1" dirty="0">
              <a:latin typeface="NikoshBAN" pitchFamily="2" charset="0"/>
              <a:cs typeface="NikoshBAN" pitchFamily="2" charset="0"/>
            </a:endParaRPr>
          </a:p>
        </p:txBody>
      </p:sp>
      <p:sp>
        <p:nvSpPr>
          <p:cNvPr id="21" name="TextBox 20"/>
          <p:cNvSpPr txBox="1"/>
          <p:nvPr/>
        </p:nvSpPr>
        <p:spPr>
          <a:xfrm>
            <a:off x="6600366" y="4876800"/>
            <a:ext cx="216263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600" dirty="0" smtClean="0">
                <a:latin typeface="NikoshBAN" pitchFamily="2" charset="0"/>
                <a:cs typeface="NikoshBAN" pitchFamily="2" charset="0"/>
              </a:rPr>
              <a:t>আজ্ঞা, বিজ্ঞ</a:t>
            </a:r>
            <a:endParaRPr lang="en-IN" dirty="0"/>
          </a:p>
        </p:txBody>
      </p:sp>
      <p:sp>
        <p:nvSpPr>
          <p:cNvPr id="22" name="TextBox 21"/>
          <p:cNvSpPr txBox="1"/>
          <p:nvPr/>
        </p:nvSpPr>
        <p:spPr>
          <a:xfrm>
            <a:off x="3746500" y="3327400"/>
            <a:ext cx="533400" cy="646331"/>
          </a:xfrm>
          <a:prstGeom prst="rect">
            <a:avLst/>
          </a:prstGeom>
          <a:noFill/>
        </p:spPr>
        <p:txBody>
          <a:bodyPr wrap="square" rtlCol="0">
            <a:spAutoFit/>
          </a:bodyPr>
          <a:lstStyle/>
          <a:p>
            <a:r>
              <a:rPr lang="bn-BD" sz="3600" dirty="0" smtClean="0">
                <a:ln w="28575">
                  <a:solidFill>
                    <a:schemeClr val="tx1"/>
                  </a:solidFill>
                </a:ln>
                <a:latin typeface="NikoshBAN" pitchFamily="2" charset="0"/>
                <a:cs typeface="NikoshBAN" pitchFamily="2" charset="0"/>
              </a:rPr>
              <a:t>+</a:t>
            </a:r>
            <a:endParaRPr lang="en-IN" sz="3600" dirty="0">
              <a:ln w="28575">
                <a:solidFill>
                  <a:schemeClr val="tx1"/>
                </a:solidFill>
              </a:ln>
              <a:latin typeface="NikoshBAN" pitchFamily="2" charset="0"/>
              <a:cs typeface="NikoshBAN" pitchFamily="2" charset="0"/>
            </a:endParaRPr>
          </a:p>
        </p:txBody>
      </p:sp>
      <p:sp>
        <p:nvSpPr>
          <p:cNvPr id="23" name="TextBox 22"/>
          <p:cNvSpPr txBox="1"/>
          <p:nvPr/>
        </p:nvSpPr>
        <p:spPr>
          <a:xfrm>
            <a:off x="3693882" y="4913088"/>
            <a:ext cx="533400" cy="646331"/>
          </a:xfrm>
          <a:prstGeom prst="rect">
            <a:avLst/>
          </a:prstGeom>
          <a:noFill/>
        </p:spPr>
        <p:txBody>
          <a:bodyPr wrap="square" rtlCol="0">
            <a:spAutoFit/>
          </a:bodyPr>
          <a:lstStyle/>
          <a:p>
            <a:r>
              <a:rPr lang="bn-BD" sz="3600" dirty="0" smtClean="0">
                <a:ln w="28575">
                  <a:solidFill>
                    <a:schemeClr val="tx1"/>
                  </a:solidFill>
                </a:ln>
                <a:latin typeface="NikoshBAN" pitchFamily="2" charset="0"/>
                <a:cs typeface="NikoshBAN" pitchFamily="2" charset="0"/>
              </a:rPr>
              <a:t>+</a:t>
            </a:r>
            <a:endParaRPr lang="en-IN" sz="3600" dirty="0">
              <a:ln w="28575">
                <a:solidFill>
                  <a:schemeClr val="tx1"/>
                </a:solidFill>
              </a:ln>
              <a:latin typeface="NikoshBAN" pitchFamily="2" charset="0"/>
              <a:cs typeface="NikoshBAN" pitchFamily="2" charset="0"/>
            </a:endParaRPr>
          </a:p>
        </p:txBody>
      </p:sp>
      <p:sp>
        <p:nvSpPr>
          <p:cNvPr id="24" name="TextBox 23"/>
          <p:cNvSpPr txBox="1"/>
          <p:nvPr/>
        </p:nvSpPr>
        <p:spPr>
          <a:xfrm>
            <a:off x="5482776" y="1810656"/>
            <a:ext cx="53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600" dirty="0" smtClean="0">
                <a:ln w="19050">
                  <a:solidFill>
                    <a:schemeClr val="tx1"/>
                  </a:solidFill>
                </a:ln>
                <a:latin typeface="NikoshBAN" pitchFamily="2" charset="0"/>
                <a:cs typeface="NikoshBAN" pitchFamily="2" charset="0"/>
              </a:rPr>
              <a:t>=</a:t>
            </a:r>
            <a:endParaRPr lang="en-IN" sz="3600" dirty="0">
              <a:ln w="19050">
                <a:solidFill>
                  <a:schemeClr val="tx1"/>
                </a:solidFill>
              </a:ln>
              <a:latin typeface="NikoshBAN" pitchFamily="2" charset="0"/>
              <a:cs typeface="NikoshBAN" pitchFamily="2" charset="0"/>
            </a:endParaRPr>
          </a:p>
        </p:txBody>
      </p:sp>
      <p:sp>
        <p:nvSpPr>
          <p:cNvPr id="25" name="TextBox 24"/>
          <p:cNvSpPr txBox="1"/>
          <p:nvPr/>
        </p:nvSpPr>
        <p:spPr>
          <a:xfrm>
            <a:off x="5468256" y="3360054"/>
            <a:ext cx="533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n w="19050">
                  <a:solidFill>
                    <a:schemeClr val="tx1"/>
                  </a:solidFill>
                </a:ln>
                <a:latin typeface="NikoshBAN" pitchFamily="2" charset="0"/>
                <a:cs typeface="NikoshBAN" pitchFamily="2" charset="0"/>
              </a:rPr>
              <a:t>=</a:t>
            </a:r>
            <a:endParaRPr lang="en-IN" sz="3600" dirty="0">
              <a:ln w="19050">
                <a:solidFill>
                  <a:schemeClr val="tx1"/>
                </a:solidFill>
              </a:ln>
              <a:latin typeface="NikoshBAN" pitchFamily="2" charset="0"/>
              <a:cs typeface="NikoshBAN" pitchFamily="2" charset="0"/>
            </a:endParaRPr>
          </a:p>
        </p:txBody>
      </p:sp>
      <p:sp>
        <p:nvSpPr>
          <p:cNvPr id="26" name="TextBox 25"/>
          <p:cNvSpPr txBox="1"/>
          <p:nvPr/>
        </p:nvSpPr>
        <p:spPr>
          <a:xfrm>
            <a:off x="5406570" y="4876800"/>
            <a:ext cx="5334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600" dirty="0" smtClean="0">
                <a:ln w="19050">
                  <a:solidFill>
                    <a:schemeClr val="tx1"/>
                  </a:solidFill>
                </a:ln>
                <a:latin typeface="NikoshBAN" pitchFamily="2" charset="0"/>
                <a:cs typeface="NikoshBAN" pitchFamily="2" charset="0"/>
              </a:rPr>
              <a:t>=</a:t>
            </a:r>
            <a:endParaRPr lang="en-IN" sz="3600" dirty="0">
              <a:ln w="19050">
                <a:solidFill>
                  <a:schemeClr val="tx1"/>
                </a:solidFill>
              </a:ln>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to="" calcmode="lin" valueType="num">
                                      <p:cBhvr>
                                        <p:cTn id="38" dur="1" fill="hold"/>
                                        <p:tgtEl>
                                          <p:spTgt spid="11"/>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4)">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lide(fromBottom)">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plus(i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3" presetClass="entr" presetSubtype="16"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plus(i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edge">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heel(4)">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linds(horizontal)">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3" presetClass="entr" presetSubtype="16"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plus(in)">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0"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edg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 to="" calcmode="lin" valueType="num">
                                      <p:cBhvr>
                                        <p:cTn id="107" dur="1" fill="hold"/>
                                        <p:tgtEl>
                                          <p:spTgt spid="26"/>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p:bldP spid="23" grpId="0"/>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0"/>
            <a:ext cx="8712968" cy="126188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n-US" sz="1600" dirty="0" smtClean="0">
              <a:latin typeface="NikoshBAN" panose="02000000000000000000" pitchFamily="2" charset="0"/>
              <a:cs typeface="NikoshBAN" panose="02000000000000000000" pitchFamily="2" charset="0"/>
            </a:endParaRPr>
          </a:p>
          <a:p>
            <a:pPr algn="ctr"/>
            <a:r>
              <a:rPr lang="bn-BD" sz="6000" dirty="0" smtClean="0">
                <a:latin typeface="NikoshBAN" panose="02000000000000000000" pitchFamily="2" charset="0"/>
                <a:cs typeface="NikoshBAN" panose="02000000000000000000" pitchFamily="2" charset="0"/>
              </a:rPr>
              <a:t>শব্দা</a:t>
            </a:r>
            <a:r>
              <a:rPr lang="en-US" sz="6000" dirty="0" err="1" smtClean="0">
                <a:latin typeface="NikoshBAN" panose="02000000000000000000" pitchFamily="2" charset="0"/>
                <a:cs typeface="NikoshBAN" panose="02000000000000000000" pitchFamily="2" charset="0"/>
              </a:rPr>
              <a:t>র্থ</a:t>
            </a:r>
            <a:r>
              <a:rPr lang="en-US" sz="6000" dirty="0" smtClean="0">
                <a:latin typeface="NikoshBAN" panose="02000000000000000000" pitchFamily="2" charset="0"/>
                <a:cs typeface="NikoshBAN" panose="02000000000000000000" pitchFamily="2" charset="0"/>
              </a:rPr>
              <a:t> ও </a:t>
            </a:r>
            <a:r>
              <a:rPr lang="en-US" sz="6000" dirty="0" err="1" smtClean="0">
                <a:latin typeface="NikoshBAN" panose="02000000000000000000" pitchFamily="2" charset="0"/>
                <a:cs typeface="NikoshBAN" panose="02000000000000000000" pitchFamily="2" charset="0"/>
              </a:rPr>
              <a:t>বাক্য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তৈরি</a:t>
            </a:r>
            <a:endParaRPr lang="en-US" sz="6000" dirty="0">
              <a:latin typeface="NikoshBAN" panose="02000000000000000000" pitchFamily="2" charset="0"/>
              <a:cs typeface="NikoshBAN" panose="02000000000000000000" pitchFamily="2" charset="0"/>
            </a:endParaRPr>
          </a:p>
        </p:txBody>
      </p:sp>
      <p:sp>
        <p:nvSpPr>
          <p:cNvPr id="5" name="TextBox 4"/>
          <p:cNvSpPr txBox="1"/>
          <p:nvPr/>
        </p:nvSpPr>
        <p:spPr>
          <a:xfrm>
            <a:off x="304800" y="1439033"/>
            <a:ext cx="2308293" cy="1107996"/>
          </a:xfrm>
          <a:prstGeom prst="rect">
            <a:avLst/>
          </a:prstGeom>
          <a:noFill/>
          <a:ln w="38100">
            <a:solidFill>
              <a:srgbClr val="00B050"/>
            </a:solidFill>
          </a:ln>
        </p:spPr>
        <p:txBody>
          <a:bodyPr wrap="square" rtlCol="0">
            <a:spAutoFit/>
          </a:bodyPr>
          <a:lstStyle/>
          <a:p>
            <a:pPr algn="ctr"/>
            <a:r>
              <a:rPr lang="bn-BD" sz="6600" dirty="0" smtClean="0">
                <a:latin typeface="NikoshBAN" panose="02000000000000000000" pitchFamily="2" charset="0"/>
                <a:cs typeface="NikoshBAN" panose="02000000000000000000" pitchFamily="2" charset="0"/>
              </a:rPr>
              <a:t>আনন্দ</a:t>
            </a:r>
            <a:endParaRPr lang="en-US" sz="6600" dirty="0">
              <a:latin typeface="NikoshBAN" panose="02000000000000000000" pitchFamily="2" charset="0"/>
              <a:cs typeface="NikoshBAN" panose="02000000000000000000" pitchFamily="2" charset="0"/>
            </a:endParaRPr>
          </a:p>
        </p:txBody>
      </p:sp>
      <p:sp>
        <p:nvSpPr>
          <p:cNvPr id="6" name="TextBox 5"/>
          <p:cNvSpPr txBox="1"/>
          <p:nvPr/>
        </p:nvSpPr>
        <p:spPr>
          <a:xfrm>
            <a:off x="254000" y="3242007"/>
            <a:ext cx="2819400" cy="923330"/>
          </a:xfrm>
          <a:prstGeom prst="rect">
            <a:avLst/>
          </a:prstGeom>
          <a:noFill/>
          <a:ln w="57150">
            <a:solidFill>
              <a:srgbClr val="92D050"/>
            </a:solidFill>
          </a:ln>
        </p:spPr>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খুশি</a:t>
            </a:r>
            <a:endParaRPr lang="en-US" sz="4400" dirty="0">
              <a:latin typeface="NikoshBAN" panose="02000000000000000000" pitchFamily="2" charset="0"/>
              <a:cs typeface="NikoshBAN" panose="02000000000000000000" pitchFamily="2" charset="0"/>
            </a:endParaRPr>
          </a:p>
        </p:txBody>
      </p:sp>
      <p:sp>
        <p:nvSpPr>
          <p:cNvPr id="7" name="Rectangle 6"/>
          <p:cNvSpPr/>
          <p:nvPr/>
        </p:nvSpPr>
        <p:spPr>
          <a:xfrm>
            <a:off x="304800" y="5105400"/>
            <a:ext cx="8301468" cy="10638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4000" dirty="0" smtClean="0">
                <a:solidFill>
                  <a:schemeClr val="tx1"/>
                </a:solidFill>
                <a:latin typeface="NikoshBAN" pitchFamily="2" charset="0"/>
                <a:cs typeface="NikoshBAN" pitchFamily="2" charset="0"/>
              </a:rPr>
              <a:t>ছাত্র-ছাত্রীরা পরীক্ষায় পাশ করলে </a:t>
            </a:r>
            <a:r>
              <a:rPr lang="bn-BD" sz="4000" b="1" dirty="0" smtClean="0">
                <a:solidFill>
                  <a:srgbClr val="0000FF"/>
                </a:solidFill>
                <a:latin typeface="NikoshBAN" pitchFamily="2" charset="0"/>
                <a:cs typeface="NikoshBAN" pitchFamily="2" charset="0"/>
              </a:rPr>
              <a:t>আনন্দে</a:t>
            </a:r>
            <a:r>
              <a:rPr lang="bn-BD" sz="4000" dirty="0" smtClean="0">
                <a:solidFill>
                  <a:srgbClr val="0000FF"/>
                </a:solidFill>
                <a:latin typeface="NikoshBAN" pitchFamily="2" charset="0"/>
                <a:cs typeface="NikoshBAN" pitchFamily="2" charset="0"/>
              </a:rPr>
              <a:t> </a:t>
            </a:r>
            <a:r>
              <a:rPr lang="bn-BD" sz="4000" dirty="0" smtClean="0">
                <a:solidFill>
                  <a:schemeClr val="tx1"/>
                </a:solidFill>
                <a:latin typeface="NikoshBAN" pitchFamily="2" charset="0"/>
                <a:cs typeface="NikoshBAN" pitchFamily="2" charset="0"/>
              </a:rPr>
              <a:t>মেতে উঠ</a:t>
            </a:r>
            <a:r>
              <a:rPr lang="en-US" sz="4000" dirty="0" smtClean="0">
                <a:solidFill>
                  <a:schemeClr val="tx1"/>
                </a:solidFill>
                <a:latin typeface="NikoshBAN" pitchFamily="2" charset="0"/>
                <a:cs typeface="NikoshBAN" pitchFamily="2" charset="0"/>
              </a:rPr>
              <a:t>ে</a:t>
            </a:r>
            <a:r>
              <a:rPr lang="bn-BD" sz="4000" dirty="0" smtClean="0">
                <a:solidFill>
                  <a:schemeClr val="tx1"/>
                </a:solidFill>
                <a:latin typeface="NikoshBAN" pitchFamily="2" charset="0"/>
                <a:cs typeface="NikoshBAN" pitchFamily="2" charset="0"/>
              </a:rPr>
              <a:t>।</a:t>
            </a:r>
            <a:endParaRPr lang="en-US" sz="4000" dirty="0" smtClean="0">
              <a:solidFill>
                <a:srgbClr val="FF0000"/>
              </a:solidFill>
              <a:latin typeface="NikoshBAN" pitchFamily="2" charset="0"/>
              <a:cs typeface="NikoshBAN" pitchFamily="2" charset="0"/>
            </a:endParaRPr>
          </a:p>
        </p:txBody>
      </p:sp>
      <p:sp>
        <p:nvSpPr>
          <p:cNvPr id="8" name="Right Arrow 7"/>
          <p:cNvSpPr/>
          <p:nvPr/>
        </p:nvSpPr>
        <p:spPr>
          <a:xfrm>
            <a:off x="2819400" y="1905000"/>
            <a:ext cx="2514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124200" y="3505200"/>
            <a:ext cx="2209800" cy="30479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JShghg.jpg"/>
          <p:cNvPicPr>
            <a:picLocks noChangeAspect="1"/>
          </p:cNvPicPr>
          <p:nvPr/>
        </p:nvPicPr>
        <p:blipFill>
          <a:blip r:embed="rId3" cstate="print"/>
          <a:stretch>
            <a:fillRect/>
          </a:stretch>
        </p:blipFill>
        <p:spPr>
          <a:xfrm>
            <a:off x="5486399" y="1828800"/>
            <a:ext cx="3429001" cy="2438400"/>
          </a:xfrm>
          <a:prstGeom prst="rect">
            <a:avLst/>
          </a:prstGeom>
          <a:effectLst>
            <a:glow rad="228600">
              <a:schemeClr val="accent2">
                <a:satMod val="175000"/>
                <a:alpha val="40000"/>
              </a:schemeClr>
            </a:glo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93" decel="100000"/>
                                        <p:tgtEl>
                                          <p:spTgt spid="9"/>
                                        </p:tgtEl>
                                      </p:cBhvr>
                                    </p:animEffect>
                                    <p:animScale>
                                      <p:cBhvr>
                                        <p:cTn id="30" dur="193" decel="100000"/>
                                        <p:tgtEl>
                                          <p:spTgt spid="9"/>
                                        </p:tgtEl>
                                      </p:cBhvr>
                                      <p:from x="10000" y="10000"/>
                                      <p:to x="200000" y="450000"/>
                                    </p:animScale>
                                    <p:animScale>
                                      <p:cBhvr>
                                        <p:cTn id="31" dur="308" accel="100000" fill="hold">
                                          <p:stCondLst>
                                            <p:cond delay="193"/>
                                          </p:stCondLst>
                                        </p:cTn>
                                        <p:tgtEl>
                                          <p:spTgt spid="9"/>
                                        </p:tgtEl>
                                      </p:cBhvr>
                                      <p:from x="200000" y="450000"/>
                                      <p:to x="100000" y="100000"/>
                                    </p:animScale>
                                    <p:set>
                                      <p:cBhvr>
                                        <p:cTn id="32" dur="193" fill="hold"/>
                                        <p:tgtEl>
                                          <p:spTgt spid="9"/>
                                        </p:tgtEl>
                                        <p:attrNameLst>
                                          <p:attrName>ppt_x</p:attrName>
                                        </p:attrNameLst>
                                      </p:cBhvr>
                                      <p:to>
                                        <p:strVal val="(0.5)"/>
                                      </p:to>
                                    </p:set>
                                    <p:anim from="(0.5)" to="(#ppt_x)" calcmode="lin" valueType="num">
                                      <p:cBhvr>
                                        <p:cTn id="33" dur="308" accel="100000" fill="hold">
                                          <p:stCondLst>
                                            <p:cond delay="193"/>
                                          </p:stCondLst>
                                        </p:cTn>
                                        <p:tgtEl>
                                          <p:spTgt spid="9"/>
                                        </p:tgtEl>
                                        <p:attrNameLst>
                                          <p:attrName>ppt_x</p:attrName>
                                        </p:attrNameLst>
                                      </p:cBhvr>
                                    </p:anim>
                                    <p:set>
                                      <p:cBhvr>
                                        <p:cTn id="34" dur="193" fill="hold"/>
                                        <p:tgtEl>
                                          <p:spTgt spid="9"/>
                                        </p:tgtEl>
                                        <p:attrNameLst>
                                          <p:attrName>ppt_y</p:attrName>
                                        </p:attrNameLst>
                                      </p:cBhvr>
                                      <p:to>
                                        <p:strVal val="(#ppt_y+0.4)"/>
                                      </p:to>
                                    </p:set>
                                    <p:anim from="(#ppt_y+0.4)" to="(#ppt_y)" calcmode="lin" valueType="num">
                                      <p:cBhvr>
                                        <p:cTn id="35" dur="308" accel="100000" fill="hold">
                                          <p:stCondLst>
                                            <p:cond delay="193"/>
                                          </p:stCondLst>
                                        </p:cTn>
                                        <p:tgtEl>
                                          <p:spTgt spid="9"/>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anim calcmode="lin" valueType="num">
                                      <p:cBhvr>
                                        <p:cTn id="49" dur="500" fill="hold"/>
                                        <p:tgtEl>
                                          <p:spTgt spid="7"/>
                                        </p:tgtEl>
                                        <p:attrNameLst>
                                          <p:attrName>style.rotation</p:attrName>
                                        </p:attrNameLst>
                                      </p:cBhvr>
                                      <p:tavLst>
                                        <p:tav tm="0">
                                          <p:val>
                                            <p:fltVal val="720"/>
                                          </p:val>
                                        </p:tav>
                                        <p:tav tm="100000">
                                          <p:val>
                                            <p:fltVal val="0"/>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 calcmode="lin" valueType="num">
                                      <p:cBhvr>
                                        <p:cTn id="51"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1800" y="1696065"/>
            <a:ext cx="21336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6000" b="1" dirty="0" smtClean="0">
                <a:latin typeface="NikoshBAN" pitchFamily="2" charset="0"/>
                <a:cs typeface="NikoshBAN" pitchFamily="2" charset="0"/>
              </a:rPr>
              <a:t>জিজ্ঞেস </a:t>
            </a:r>
            <a:endParaRPr lang="en-IN" sz="6000" dirty="0"/>
          </a:p>
        </p:txBody>
      </p:sp>
      <p:sp>
        <p:nvSpPr>
          <p:cNvPr id="3" name="TextBox 2"/>
          <p:cNvSpPr txBox="1"/>
          <p:nvPr/>
        </p:nvSpPr>
        <p:spPr>
          <a:xfrm>
            <a:off x="7391400" y="3449462"/>
            <a:ext cx="13716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6000" b="1" dirty="0" smtClean="0">
                <a:latin typeface="NikoshBAN" pitchFamily="2" charset="0"/>
                <a:cs typeface="NikoshBAN" pitchFamily="2" charset="0"/>
              </a:rPr>
              <a:t>ভোর</a:t>
            </a:r>
            <a:endParaRPr lang="en-IN" sz="6000" dirty="0"/>
          </a:p>
        </p:txBody>
      </p:sp>
      <p:sp>
        <p:nvSpPr>
          <p:cNvPr id="4" name="TextBox 3"/>
          <p:cNvSpPr txBox="1"/>
          <p:nvPr/>
        </p:nvSpPr>
        <p:spPr>
          <a:xfrm>
            <a:off x="7405914" y="5177802"/>
            <a:ext cx="1371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6000" b="1" dirty="0" smtClean="0">
                <a:latin typeface="NikoshBAN" pitchFamily="2" charset="0"/>
                <a:cs typeface="NikoshBAN" pitchFamily="2" charset="0"/>
              </a:rPr>
              <a:t>ইচ্ছে</a:t>
            </a:r>
            <a:endParaRPr lang="en-IN" sz="6000" dirty="0"/>
          </a:p>
        </p:txBody>
      </p:sp>
      <p:sp>
        <p:nvSpPr>
          <p:cNvPr id="5" name="TextBox 4"/>
          <p:cNvSpPr txBox="1"/>
          <p:nvPr/>
        </p:nvSpPr>
        <p:spPr>
          <a:xfrm>
            <a:off x="683568" y="29028"/>
            <a:ext cx="8208912"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   </a:t>
            </a:r>
            <a:r>
              <a:rPr lang="bn-BD" sz="4400" b="1" dirty="0" smtClean="0">
                <a:latin typeface="NikoshBAN" pitchFamily="2" charset="0"/>
                <a:cs typeface="NikoshBAN" pitchFamily="2" charset="0"/>
              </a:rPr>
              <a:t>শব্দা</a:t>
            </a:r>
            <a:r>
              <a:rPr lang="en-US" sz="4400" b="1" dirty="0" err="1" smtClean="0">
                <a:latin typeface="NikoshBAN" panose="02000000000000000000" pitchFamily="2" charset="0"/>
                <a:cs typeface="NikoshBAN" panose="02000000000000000000" pitchFamily="2" charset="0"/>
              </a:rPr>
              <a:t>র্থ</a:t>
            </a:r>
            <a:r>
              <a:rPr lang="en-US" sz="4400" b="1" dirty="0" smtClean="0">
                <a:latin typeface="NikoshBAN" panose="02000000000000000000" pitchFamily="2" charset="0"/>
                <a:cs typeface="NikoshBAN" panose="02000000000000000000" pitchFamily="2" charset="0"/>
              </a:rPr>
              <a:t> ও </a:t>
            </a:r>
            <a:r>
              <a:rPr lang="en-US" sz="4400" b="1" dirty="0" err="1" smtClean="0">
                <a:latin typeface="NikoshBAN" panose="02000000000000000000" pitchFamily="2" charset="0"/>
                <a:cs typeface="NikoshBAN" panose="02000000000000000000" pitchFamily="2" charset="0"/>
              </a:rPr>
              <a:t>বাক্য</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তৈরি</a:t>
            </a:r>
            <a:r>
              <a:rPr lang="bn-IN" sz="4400" b="1" dirty="0" smtClean="0">
                <a:latin typeface="NikoshBAN" panose="02000000000000000000" pitchFamily="2" charset="0"/>
                <a:cs typeface="NikoshBAN" panose="02000000000000000000" pitchFamily="2" charset="0"/>
              </a:rPr>
              <a:t> করে খাতায় লেখ </a:t>
            </a:r>
            <a:endParaRPr lang="bn-BD" sz="4400" b="1" dirty="0" smtClean="0">
              <a:latin typeface="NikoshBAN" panose="02000000000000000000" pitchFamily="2" charset="0"/>
              <a:cs typeface="NikoshBAN" panose="02000000000000000000" pitchFamily="2" charset="0"/>
            </a:endParaRPr>
          </a:p>
        </p:txBody>
      </p:sp>
      <p:sp>
        <p:nvSpPr>
          <p:cNvPr id="7" name="Notched Right Arrow 6"/>
          <p:cNvSpPr/>
          <p:nvPr/>
        </p:nvSpPr>
        <p:spPr>
          <a:xfrm>
            <a:off x="762000" y="1492528"/>
            <a:ext cx="2514600" cy="1219200"/>
          </a:xfrm>
          <a:prstGeom prst="notch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atin typeface="NikoshBAN" pitchFamily="2" charset="0"/>
                <a:cs typeface="NikoshBAN" pitchFamily="2" charset="0"/>
              </a:rPr>
              <a:t>দোয়েল </a:t>
            </a:r>
            <a:endParaRPr lang="en-IN" sz="4000" dirty="0">
              <a:latin typeface="NikoshBAN" pitchFamily="2" charset="0"/>
              <a:cs typeface="NikoshBAN" pitchFamily="2" charset="0"/>
            </a:endParaRPr>
          </a:p>
        </p:txBody>
      </p:sp>
      <p:sp>
        <p:nvSpPr>
          <p:cNvPr id="8" name="Notched Right Arrow 7"/>
          <p:cNvSpPr/>
          <p:nvPr/>
        </p:nvSpPr>
        <p:spPr>
          <a:xfrm>
            <a:off x="762000" y="3302337"/>
            <a:ext cx="2514600" cy="1309914"/>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শালিক</a:t>
            </a:r>
            <a:endParaRPr lang="en-IN" sz="4000" dirty="0">
              <a:latin typeface="NikoshBAN" pitchFamily="2" charset="0"/>
              <a:cs typeface="NikoshBAN" pitchFamily="2" charset="0"/>
            </a:endParaRPr>
          </a:p>
        </p:txBody>
      </p:sp>
      <p:sp>
        <p:nvSpPr>
          <p:cNvPr id="9" name="Notched Right Arrow 8"/>
          <p:cNvSpPr/>
          <p:nvPr/>
        </p:nvSpPr>
        <p:spPr>
          <a:xfrm>
            <a:off x="746023" y="5156031"/>
            <a:ext cx="2514600" cy="1295400"/>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latin typeface="NikoshBAN" pitchFamily="2" charset="0"/>
                <a:cs typeface="NikoshBAN" pitchFamily="2" charset="0"/>
              </a:rPr>
              <a:t>টিয়া </a:t>
            </a:r>
            <a:endParaRPr lang="en-IN"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00834 -0.01019 L -0.36666 -0.01019 " pathEditMode="relative" rAng="0" ptsTypes="AA">
                                      <p:cBhvr>
                                        <p:cTn id="12" dur="2000" fill="hold"/>
                                        <p:tgtEl>
                                          <p:spTgt spid="2"/>
                                        </p:tgtEl>
                                        <p:attrNameLst>
                                          <p:attrName>ppt_x</p:attrName>
                                          <p:attrName>ppt_y</p:attrName>
                                        </p:attrNameLst>
                                      </p:cBhvr>
                                      <p:rCtr x="-18750" y="0"/>
                                    </p:animMotion>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33333E-6 -3.33333E-6 L -0.41666 -0.01041 " pathEditMode="relative" rAng="0" ptsTypes="AA">
                                      <p:cBhvr>
                                        <p:cTn id="21" dur="2000" fill="hold"/>
                                        <p:tgtEl>
                                          <p:spTgt spid="3"/>
                                        </p:tgtEl>
                                        <p:attrNameLst>
                                          <p:attrName>ppt_x</p:attrName>
                                          <p:attrName>ppt_y</p:attrName>
                                        </p:attrNameLst>
                                      </p:cBhvr>
                                      <p:rCtr x="-20833" y="-532"/>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4.81481E-6 L -0.42657 -0.00672 " pathEditMode="relative" rAng="0" ptsTypes="AA">
                                      <p:cBhvr>
                                        <p:cTn id="30" dur="2000" fill="hold"/>
                                        <p:tgtEl>
                                          <p:spTgt spid="4"/>
                                        </p:tgtEl>
                                        <p:attrNameLst>
                                          <p:attrName>ppt_x</p:attrName>
                                          <p:attrName>ppt_y</p:attrName>
                                        </p:attrNameLst>
                                      </p:cBhvr>
                                      <p:rCtr x="-21337"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371600"/>
            <a:ext cx="1828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কীটপতঙ্গ </a:t>
            </a:r>
            <a:endParaRPr lang="en-IN" sz="3600" b="1" dirty="0">
              <a:latin typeface="NikoshBAN" pitchFamily="2" charset="0"/>
              <a:cs typeface="NikoshBAN" pitchFamily="2" charset="0"/>
            </a:endParaRPr>
          </a:p>
        </p:txBody>
      </p:sp>
      <p:sp>
        <p:nvSpPr>
          <p:cNvPr id="7" name="TextBox 6"/>
          <p:cNvSpPr txBox="1"/>
          <p:nvPr/>
        </p:nvSpPr>
        <p:spPr>
          <a:xfrm>
            <a:off x="3448050" y="1314450"/>
            <a:ext cx="1828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পরিবেশ</a:t>
            </a:r>
            <a:r>
              <a:rPr lang="bn-BD" sz="3600" dirty="0" smtClean="0">
                <a:latin typeface="NikoshBAN" pitchFamily="2" charset="0"/>
                <a:cs typeface="NikoshBAN" pitchFamily="2" charset="0"/>
              </a:rPr>
              <a:t>  </a:t>
            </a:r>
            <a:endParaRPr lang="en-IN" sz="3600" dirty="0">
              <a:latin typeface="NikoshBAN" pitchFamily="2" charset="0"/>
              <a:cs typeface="NikoshBAN" pitchFamily="2" charset="0"/>
            </a:endParaRPr>
          </a:p>
        </p:txBody>
      </p:sp>
      <p:sp>
        <p:nvSpPr>
          <p:cNvPr id="8" name="TextBox 7"/>
          <p:cNvSpPr txBox="1"/>
          <p:nvPr/>
        </p:nvSpPr>
        <p:spPr>
          <a:xfrm>
            <a:off x="6172200" y="1295400"/>
            <a:ext cx="18288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লোকালয়ে </a:t>
            </a:r>
            <a:endParaRPr lang="en-IN" sz="3600" b="1" dirty="0">
              <a:latin typeface="NikoshBAN" pitchFamily="2" charset="0"/>
              <a:cs typeface="NikoshBAN" pitchFamily="2" charset="0"/>
            </a:endParaRPr>
          </a:p>
        </p:txBody>
      </p:sp>
      <p:sp>
        <p:nvSpPr>
          <p:cNvPr id="9" name="TextBox 8"/>
          <p:cNvSpPr txBox="1"/>
          <p:nvPr/>
        </p:nvSpPr>
        <p:spPr>
          <a:xfrm>
            <a:off x="304800" y="2792184"/>
            <a:ext cx="88392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আমাদের ...........................রক্ষার প্রতি সচেতন হওয়া উচিত।</a:t>
            </a:r>
            <a:endParaRPr lang="en-IN" sz="3200" dirty="0">
              <a:latin typeface="NikoshBAN" pitchFamily="2" charset="0"/>
              <a:cs typeface="NikoshBAN" pitchFamily="2" charset="0"/>
            </a:endParaRPr>
          </a:p>
        </p:txBody>
      </p:sp>
      <p:sp>
        <p:nvSpPr>
          <p:cNvPr id="10" name="TextBox 9"/>
          <p:cNvSpPr txBox="1"/>
          <p:nvPr/>
        </p:nvSpPr>
        <p:spPr>
          <a:xfrm>
            <a:off x="328386" y="3781878"/>
            <a:ext cx="8610600" cy="584775"/>
          </a:xfrm>
          <a:prstGeom prst="rect">
            <a:avLst/>
          </a:prstGeom>
          <a:noFill/>
        </p:spPr>
        <p:txBody>
          <a:bodyPr wrap="square" rtlCol="0">
            <a:spAutoFit/>
          </a:bodyPr>
          <a:lstStyle/>
          <a:p>
            <a:r>
              <a:rPr lang="bn-BD" sz="3200" dirty="0" smtClean="0">
                <a:latin typeface="NikoshBAN" pitchFamily="2" charset="0"/>
                <a:cs typeface="NikoshBAN" pitchFamily="2" charset="0"/>
              </a:rPr>
              <a:t>২। চড়ুই পাখি ........................থাকতেই বেশি পচ্ছন্দ করে।</a:t>
            </a:r>
            <a:endParaRPr lang="en-IN" sz="3200" dirty="0">
              <a:latin typeface="NikoshBAN" pitchFamily="2" charset="0"/>
              <a:cs typeface="NikoshBAN" pitchFamily="2" charset="0"/>
            </a:endParaRPr>
          </a:p>
        </p:txBody>
      </p:sp>
      <p:sp>
        <p:nvSpPr>
          <p:cNvPr id="12" name="TextBox 11"/>
          <p:cNvSpPr txBox="1"/>
          <p:nvPr/>
        </p:nvSpPr>
        <p:spPr>
          <a:xfrm>
            <a:off x="294822" y="4891314"/>
            <a:ext cx="8610600" cy="584775"/>
          </a:xfrm>
          <a:prstGeom prst="rect">
            <a:avLst/>
          </a:prstGeom>
          <a:noFill/>
        </p:spPr>
        <p:txBody>
          <a:bodyPr wrap="square" rtlCol="0">
            <a:spAutoFit/>
          </a:bodyPr>
          <a:lstStyle/>
          <a:p>
            <a:r>
              <a:rPr lang="bn-BD" sz="3200" dirty="0" smtClean="0">
                <a:latin typeface="NikoshBAN" pitchFamily="2" charset="0"/>
                <a:cs typeface="NikoshBAN" pitchFamily="2" charset="0"/>
              </a:rPr>
              <a:t>৩। নানা ফুলের মধু ও ...........................পাখিদের প্রিয় খাবার।</a:t>
            </a:r>
            <a:endParaRPr lang="en-IN" sz="3200" dirty="0">
              <a:latin typeface="NikoshBAN" pitchFamily="2" charset="0"/>
              <a:cs typeface="NikoshBAN" pitchFamily="2" charset="0"/>
            </a:endParaRPr>
          </a:p>
        </p:txBody>
      </p:sp>
      <p:sp>
        <p:nvSpPr>
          <p:cNvPr id="13" name="TextBox 12"/>
          <p:cNvSpPr txBox="1"/>
          <p:nvPr/>
        </p:nvSpPr>
        <p:spPr>
          <a:xfrm>
            <a:off x="177801" y="371764"/>
            <a:ext cx="8509000" cy="707886"/>
          </a:xfrm>
          <a:prstGeom prst="rect">
            <a:avLst/>
          </a:prstGeom>
          <a:noFill/>
        </p:spPr>
        <p:txBody>
          <a:bodyPr wrap="square" rtlCol="0">
            <a:spAutoFit/>
          </a:bodyPr>
          <a:lstStyle/>
          <a:p>
            <a:pPr algn="ctr"/>
            <a:r>
              <a:rPr lang="bn-BD" sz="4000" b="1" u="sng" dirty="0" smtClean="0">
                <a:latin typeface="NikoshBAN" panose="02000000000000000000" pitchFamily="2" charset="0"/>
                <a:cs typeface="NikoshBAN" panose="02000000000000000000" pitchFamily="2" charset="0"/>
              </a:rPr>
              <a:t>নিচের শব্দগুলো খালি জায়গায় বসিয়ে বাক্য তৈরি কর  </a:t>
            </a:r>
            <a:endParaRPr lang="en-US" sz="4000" b="1" u="sng" dirty="0">
              <a:latin typeface="NikoshBAN" panose="02000000000000000000" pitchFamily="2" charset="0"/>
              <a:cs typeface="NikoshBAN" panose="02000000000000000000"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275 0.48634 " pathEditMode="relative" rAng="0" ptsTypes="AA">
                                      <p:cBhvr>
                                        <p:cTn id="6" dur="500" fill="hold"/>
                                        <p:tgtEl>
                                          <p:spTgt spid="6"/>
                                        </p:tgtEl>
                                        <p:attrNameLst>
                                          <p:attrName>ppt_x</p:attrName>
                                          <p:attrName>ppt_y</p:attrName>
                                        </p:attrNameLst>
                                      </p:cBhvr>
                                      <p:rCtr x="13800" y="243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2.59259E-6 L -0.13541 0.18356 " pathEditMode="relative" rAng="0" ptsTypes="AA">
                                      <p:cBhvr>
                                        <p:cTn id="10" dur="500" fill="hold"/>
                                        <p:tgtEl>
                                          <p:spTgt spid="7"/>
                                        </p:tgtEl>
                                        <p:attrNameLst>
                                          <p:attrName>ppt_x</p:attrName>
                                          <p:attrName>ppt_y</p:attrName>
                                        </p:attrNameLst>
                                      </p:cBhvr>
                                      <p:rCtr x="-6800" y="92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3.06358E-6 L -0.40104 0.3163 " pathEditMode="relative" rAng="0" ptsTypes="AA">
                                      <p:cBhvr>
                                        <p:cTn id="14" dur="500" fill="hold"/>
                                        <p:tgtEl>
                                          <p:spTgt spid="8"/>
                                        </p:tgtEl>
                                        <p:attrNameLst>
                                          <p:attrName>ppt_x</p:attrName>
                                          <p:attrName>ppt_y</p:attrName>
                                        </p:attrNameLst>
                                      </p:cBhvr>
                                      <p:rCtr x="-201" y="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6629400" cy="646331"/>
          </a:xfrm>
          <a:prstGeom prst="rect">
            <a:avLst/>
          </a:prstGeom>
          <a:noFill/>
        </p:spPr>
        <p:txBody>
          <a:bodyPr wrap="square" rtlCol="0">
            <a:spAutoFit/>
          </a:bodyPr>
          <a:lstStyle/>
          <a:p>
            <a:r>
              <a:rPr lang="bn-BD" sz="3600" dirty="0" smtClean="0">
                <a:latin typeface="NikoshBAN" pitchFamily="2" charset="0"/>
                <a:cs typeface="NikoshBAN" pitchFamily="2" charset="0"/>
              </a:rPr>
              <a:t>১। আমাদের জাতীয় পাখির নাম কী?  </a:t>
            </a:r>
            <a:endParaRPr lang="en-IN" sz="3600" dirty="0">
              <a:latin typeface="NikoshBAN" pitchFamily="2" charset="0"/>
              <a:cs typeface="NikoshBAN" pitchFamily="2" charset="0"/>
            </a:endParaRPr>
          </a:p>
        </p:txBody>
      </p:sp>
      <p:sp>
        <p:nvSpPr>
          <p:cNvPr id="3" name="TextBox 2"/>
          <p:cNvSpPr txBox="1"/>
          <p:nvPr/>
        </p:nvSpPr>
        <p:spPr>
          <a:xfrm>
            <a:off x="1123950" y="182880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ক। শালিক</a:t>
            </a:r>
            <a:endParaRPr lang="en-IN" sz="3600" dirty="0">
              <a:latin typeface="NikoshBAN" pitchFamily="2" charset="0"/>
              <a:cs typeface="NikoshBAN" pitchFamily="2" charset="0"/>
            </a:endParaRPr>
          </a:p>
        </p:txBody>
      </p:sp>
      <p:sp>
        <p:nvSpPr>
          <p:cNvPr id="4" name="TextBox 3"/>
          <p:cNvSpPr txBox="1"/>
          <p:nvPr/>
        </p:nvSpPr>
        <p:spPr>
          <a:xfrm>
            <a:off x="4610100" y="177165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খ। ময়না </a:t>
            </a:r>
            <a:endParaRPr lang="en-IN" sz="3600" dirty="0">
              <a:latin typeface="NikoshBAN" pitchFamily="2" charset="0"/>
              <a:cs typeface="NikoshBAN" pitchFamily="2" charset="0"/>
            </a:endParaRPr>
          </a:p>
        </p:txBody>
      </p:sp>
      <p:sp>
        <p:nvSpPr>
          <p:cNvPr id="5" name="TextBox 4"/>
          <p:cNvSpPr txBox="1"/>
          <p:nvPr/>
        </p:nvSpPr>
        <p:spPr>
          <a:xfrm>
            <a:off x="1143000" y="270510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গ। টিয়া  </a:t>
            </a:r>
            <a:endParaRPr lang="en-IN" sz="3600" dirty="0">
              <a:latin typeface="NikoshBAN" pitchFamily="2" charset="0"/>
              <a:cs typeface="NikoshBAN" pitchFamily="2" charset="0"/>
            </a:endParaRPr>
          </a:p>
        </p:txBody>
      </p:sp>
      <p:sp>
        <p:nvSpPr>
          <p:cNvPr id="6" name="TextBox 5"/>
          <p:cNvSpPr txBox="1"/>
          <p:nvPr/>
        </p:nvSpPr>
        <p:spPr>
          <a:xfrm>
            <a:off x="4572000" y="264795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ঘ। দোয়েল  </a:t>
            </a:r>
            <a:endParaRPr lang="en-IN" sz="3600" dirty="0">
              <a:latin typeface="NikoshBAN" pitchFamily="2" charset="0"/>
              <a:cs typeface="NikoshBAN" pitchFamily="2" charset="0"/>
            </a:endParaRPr>
          </a:p>
        </p:txBody>
      </p:sp>
      <p:sp>
        <p:nvSpPr>
          <p:cNvPr id="7" name="TextBox 6"/>
          <p:cNvSpPr txBox="1"/>
          <p:nvPr/>
        </p:nvSpPr>
        <p:spPr>
          <a:xfrm>
            <a:off x="611560" y="228600"/>
            <a:ext cx="799288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b="1" dirty="0" smtClean="0">
                <a:latin typeface="NikoshBAN" pitchFamily="2" charset="0"/>
                <a:cs typeface="NikoshBAN" pitchFamily="2" charset="0"/>
              </a:rPr>
              <a:t>সঠিক উত্তটিতে টিক (</a:t>
            </a:r>
            <a:r>
              <a:rPr lang="bn-BD" sz="4400" b="1" dirty="0" smtClean="0">
                <a:latin typeface="Curlz MT"/>
                <a:cs typeface="NikoshBAN" pitchFamily="2" charset="0"/>
              </a:rPr>
              <a:t>√</a:t>
            </a:r>
            <a:r>
              <a:rPr lang="bn-BD" sz="4400" b="1" dirty="0" smtClean="0">
                <a:latin typeface="NikoshBAN" pitchFamily="2" charset="0"/>
                <a:cs typeface="NikoshBAN" pitchFamily="2" charset="0"/>
              </a:rPr>
              <a:t>) চিহ্ন দিই।  </a:t>
            </a:r>
            <a:r>
              <a:rPr lang="bn-BD" sz="3600" dirty="0" smtClean="0">
                <a:latin typeface="NikoshBAN" pitchFamily="2" charset="0"/>
                <a:cs typeface="NikoshBAN" pitchFamily="2" charset="0"/>
              </a:rPr>
              <a:t>   </a:t>
            </a:r>
            <a:endParaRPr lang="en-IN" sz="3600" dirty="0">
              <a:latin typeface="NikoshBAN" pitchFamily="2" charset="0"/>
              <a:cs typeface="NikoshBAN" pitchFamily="2" charset="0"/>
            </a:endParaRPr>
          </a:p>
        </p:txBody>
      </p:sp>
      <p:sp>
        <p:nvSpPr>
          <p:cNvPr id="8" name="TextBox 7"/>
          <p:cNvSpPr txBox="1"/>
          <p:nvPr/>
        </p:nvSpPr>
        <p:spPr>
          <a:xfrm>
            <a:off x="8153400" y="6858000"/>
            <a:ext cx="990600" cy="923330"/>
          </a:xfrm>
          <a:prstGeom prst="rect">
            <a:avLst/>
          </a:prstGeom>
          <a:noFill/>
        </p:spPr>
        <p:txBody>
          <a:bodyPr wrap="square" rtlCol="0">
            <a:spAutoFit/>
          </a:bodyPr>
          <a:lstStyle/>
          <a:p>
            <a:r>
              <a:rPr lang="bn-BD" sz="5400" b="1" dirty="0" smtClean="0">
                <a:ln w="28575">
                  <a:solidFill>
                    <a:srgbClr val="00B0F0"/>
                  </a:solidFill>
                </a:ln>
                <a:latin typeface="Curlz MT"/>
                <a:cs typeface="NikoshBAN" pitchFamily="2" charset="0"/>
              </a:rPr>
              <a:t>√</a:t>
            </a:r>
            <a:endParaRPr lang="en-IN" sz="5400" dirty="0">
              <a:ln w="28575">
                <a:solidFill>
                  <a:srgbClr val="00B0F0"/>
                </a:solidFill>
              </a:ln>
            </a:endParaRPr>
          </a:p>
        </p:txBody>
      </p:sp>
      <p:sp>
        <p:nvSpPr>
          <p:cNvPr id="9" name="TextBox 8"/>
          <p:cNvSpPr txBox="1"/>
          <p:nvPr/>
        </p:nvSpPr>
        <p:spPr>
          <a:xfrm>
            <a:off x="990600" y="3657600"/>
            <a:ext cx="6629400" cy="646331"/>
          </a:xfrm>
          <a:prstGeom prst="rect">
            <a:avLst/>
          </a:prstGeom>
          <a:noFill/>
        </p:spPr>
        <p:txBody>
          <a:bodyPr wrap="square" rtlCol="0">
            <a:spAutoFit/>
          </a:bodyPr>
          <a:lstStyle/>
          <a:p>
            <a:r>
              <a:rPr lang="bn-BD" sz="3600" dirty="0" smtClean="0">
                <a:latin typeface="NikoshBAN" pitchFamily="2" charset="0"/>
                <a:cs typeface="NikoshBAN" pitchFamily="2" charset="0"/>
              </a:rPr>
              <a:t>২। ভোরের দূত কাকে বলা হয়?  </a:t>
            </a:r>
            <a:endParaRPr lang="en-IN" sz="3600" dirty="0">
              <a:latin typeface="NikoshBAN" pitchFamily="2" charset="0"/>
              <a:cs typeface="NikoshBAN" pitchFamily="2" charset="0"/>
            </a:endParaRPr>
          </a:p>
        </p:txBody>
      </p:sp>
      <p:sp>
        <p:nvSpPr>
          <p:cNvPr id="10" name="TextBox 9"/>
          <p:cNvSpPr txBox="1"/>
          <p:nvPr/>
        </p:nvSpPr>
        <p:spPr>
          <a:xfrm>
            <a:off x="1047750" y="441960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ক। পাখি </a:t>
            </a:r>
            <a:endParaRPr lang="en-IN" sz="3600" dirty="0">
              <a:latin typeface="NikoshBAN" pitchFamily="2" charset="0"/>
              <a:cs typeface="NikoshBAN" pitchFamily="2" charset="0"/>
            </a:endParaRPr>
          </a:p>
        </p:txBody>
      </p:sp>
      <p:sp>
        <p:nvSpPr>
          <p:cNvPr id="11" name="TextBox 10"/>
          <p:cNvSpPr txBox="1"/>
          <p:nvPr/>
        </p:nvSpPr>
        <p:spPr>
          <a:xfrm>
            <a:off x="4533900" y="436245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খ। মানুষ </a:t>
            </a:r>
            <a:endParaRPr lang="en-IN" sz="3600" dirty="0">
              <a:latin typeface="NikoshBAN" pitchFamily="2" charset="0"/>
              <a:cs typeface="NikoshBAN" pitchFamily="2" charset="0"/>
            </a:endParaRPr>
          </a:p>
        </p:txBody>
      </p:sp>
      <p:sp>
        <p:nvSpPr>
          <p:cNvPr id="12" name="TextBox 11"/>
          <p:cNvSpPr txBox="1"/>
          <p:nvPr/>
        </p:nvSpPr>
        <p:spPr>
          <a:xfrm>
            <a:off x="1066800" y="529590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গ। পশু  </a:t>
            </a:r>
            <a:endParaRPr lang="en-IN" sz="3600" dirty="0">
              <a:latin typeface="NikoshBAN" pitchFamily="2" charset="0"/>
              <a:cs typeface="NikoshBAN" pitchFamily="2" charset="0"/>
            </a:endParaRPr>
          </a:p>
        </p:txBody>
      </p:sp>
      <p:sp>
        <p:nvSpPr>
          <p:cNvPr id="13" name="TextBox 12"/>
          <p:cNvSpPr txBox="1"/>
          <p:nvPr/>
        </p:nvSpPr>
        <p:spPr>
          <a:xfrm>
            <a:off x="4495800" y="5238750"/>
            <a:ext cx="3048000" cy="646331"/>
          </a:xfrm>
          <a:prstGeom prst="rect">
            <a:avLst/>
          </a:prstGeom>
          <a:noFill/>
        </p:spPr>
        <p:txBody>
          <a:bodyPr wrap="square" rtlCol="0">
            <a:spAutoFit/>
          </a:bodyPr>
          <a:lstStyle/>
          <a:p>
            <a:r>
              <a:rPr lang="bn-BD" sz="3600" dirty="0" smtClean="0">
                <a:latin typeface="NikoshBAN" pitchFamily="2" charset="0"/>
                <a:cs typeface="NikoshBAN" pitchFamily="2" charset="0"/>
              </a:rPr>
              <a:t>ঘ। </a:t>
            </a:r>
            <a:r>
              <a:rPr lang="en-US" sz="3600" dirty="0" err="1" smtClean="0">
                <a:latin typeface="NikoshBAN" pitchFamily="2" charset="0"/>
                <a:cs typeface="NikoshBAN" pitchFamily="2" charset="0"/>
              </a:rPr>
              <a:t>মাছ</a:t>
            </a:r>
            <a:r>
              <a:rPr lang="bn-BD" sz="3600" dirty="0" smtClean="0">
                <a:latin typeface="NikoshBAN" pitchFamily="2" charset="0"/>
                <a:cs typeface="NikoshBAN" pitchFamily="2" charset="0"/>
              </a:rPr>
              <a:t>    </a:t>
            </a:r>
            <a:endParaRPr lang="en-IN" sz="3600" dirty="0">
              <a:latin typeface="NikoshBAN" pitchFamily="2" charset="0"/>
              <a:cs typeface="NikoshBAN" pitchFamily="2" charset="0"/>
            </a:endParaRPr>
          </a:p>
        </p:txBody>
      </p:sp>
      <p:sp>
        <p:nvSpPr>
          <p:cNvPr id="14" name="TextBox 13"/>
          <p:cNvSpPr txBox="1"/>
          <p:nvPr/>
        </p:nvSpPr>
        <p:spPr>
          <a:xfrm>
            <a:off x="6019800" y="7162800"/>
            <a:ext cx="990600" cy="923330"/>
          </a:xfrm>
          <a:prstGeom prst="rect">
            <a:avLst/>
          </a:prstGeom>
          <a:noFill/>
        </p:spPr>
        <p:txBody>
          <a:bodyPr wrap="square" rtlCol="0">
            <a:spAutoFit/>
          </a:bodyPr>
          <a:lstStyle/>
          <a:p>
            <a:r>
              <a:rPr lang="bn-BD" sz="5400" b="1" dirty="0" smtClean="0">
                <a:ln w="28575">
                  <a:solidFill>
                    <a:srgbClr val="00B0F0"/>
                  </a:solidFill>
                </a:ln>
                <a:latin typeface="Curlz MT"/>
                <a:cs typeface="NikoshBAN" pitchFamily="2" charset="0"/>
              </a:rPr>
              <a:t>√</a:t>
            </a:r>
            <a:endParaRPr lang="en-IN" sz="5400" dirty="0">
              <a:ln w="28575">
                <a:solidFill>
                  <a:srgbClr val="00B0F0"/>
                </a:solidFill>
              </a:ln>
            </a:endParaRPr>
          </a:p>
        </p:txBody>
      </p:sp>
      <p:sp>
        <p:nvSpPr>
          <p:cNvPr id="15" name="TextBox 14"/>
          <p:cNvSpPr txBox="1"/>
          <p:nvPr/>
        </p:nvSpPr>
        <p:spPr>
          <a:xfrm>
            <a:off x="10072726" y="2285992"/>
            <a:ext cx="2286016" cy="369332"/>
          </a:xfrm>
          <a:prstGeom prst="rect">
            <a:avLst/>
          </a:prstGeom>
          <a:noFill/>
        </p:spPr>
        <p:txBody>
          <a:bodyPr wrap="square" rtlCol="0">
            <a:spAutoFit/>
          </a:bodyPr>
          <a:lstStyle/>
          <a:p>
            <a:endParaRPr lang="en-IN"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1.11111E-6 L -0.22083 -0.62292 " pathEditMode="relative" rAng="0" ptsTypes="AA">
                                      <p:cBhvr>
                                        <p:cTn id="6" dur="1000" fill="hold"/>
                                        <p:tgtEl>
                                          <p:spTgt spid="8"/>
                                        </p:tgtEl>
                                        <p:attrNameLst>
                                          <p:attrName>ppt_x</p:attrName>
                                          <p:attrName>ppt_y</p:attrName>
                                        </p:attrNameLst>
                                      </p:cBhvr>
                                      <p:rCtr x="-11000" y="-312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 4.44444E-6 L -0.4125 -0.42292 " pathEditMode="relative" rAng="0" ptsTypes="AA">
                                      <p:cBhvr>
                                        <p:cTn id="10" dur="1000" fill="hold"/>
                                        <p:tgtEl>
                                          <p:spTgt spid="14"/>
                                        </p:tgtEl>
                                        <p:attrNameLst>
                                          <p:attrName>ppt_x</p:attrName>
                                          <p:attrName>ppt_y</p:attrName>
                                        </p:attrNameLst>
                                      </p:cBhvr>
                                      <p:rCtr x="-20600" y="-21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685800"/>
            <a:ext cx="4946073" cy="110799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6600" dirty="0" smtClean="0">
                <a:solidFill>
                  <a:schemeClr val="tx1"/>
                </a:solidFill>
                <a:latin typeface="NikoshBAN" panose="02000000000000000000" pitchFamily="2" charset="0"/>
                <a:cs typeface="NikoshBAN" panose="02000000000000000000" pitchFamily="2" charset="0"/>
              </a:rPr>
              <a:t>পরিকল্পিত কাজঃ</a:t>
            </a:r>
            <a:endParaRPr lang="en-US" sz="66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371600" y="2514600"/>
            <a:ext cx="7346373" cy="646331"/>
          </a:xfrm>
          <a:prstGeom prst="rect">
            <a:avLst/>
          </a:prstGeom>
          <a:noFill/>
        </p:spPr>
        <p:txBody>
          <a:bodyPr wrap="square" rtlCol="0">
            <a:spAutoFit/>
          </a:bodyPr>
          <a:lstStyle/>
          <a:p>
            <a:r>
              <a:rPr lang="bn-BD" sz="3600" b="1" dirty="0" smtClean="0">
                <a:solidFill>
                  <a:srgbClr val="7030A0"/>
                </a:solidFill>
                <a:latin typeface="NikoshBAN" panose="02000000000000000000" pitchFamily="2" charset="0"/>
                <a:cs typeface="NikoshBAN" panose="02000000000000000000" pitchFamily="2" charset="0"/>
              </a:rPr>
              <a:t>জাতীয় পাখি সর্ম্পকে পাঁচটি বাক্য লিখে আনবে।</a:t>
            </a:r>
          </a:p>
        </p:txBody>
      </p:sp>
      <p:sp>
        <p:nvSpPr>
          <p:cNvPr id="7" name="4-Point Star 6"/>
          <p:cNvSpPr/>
          <p:nvPr/>
        </p:nvSpPr>
        <p:spPr>
          <a:xfrm>
            <a:off x="665018" y="2479964"/>
            <a:ext cx="540327" cy="64633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gtEl>
                                        <p:attrNameLst>
                                          <p:attrName>ppt_x</p:attrName>
                                          <p:attrName>ppt_y</p:attrName>
                                        </p:attrNameLst>
                                      </p:cBhvr>
                                    </p:animMotion>
                                    <p:animRot by="1500000">
                                      <p:cBhvr>
                                        <p:cTn id="15" dur="125" fill="hold">
                                          <p:stCondLst>
                                            <p:cond delay="0"/>
                                          </p:stCondLst>
                                        </p:cTn>
                                        <p:tgtEl>
                                          <p:spTgt spid="6"/>
                                        </p:tgtEl>
                                        <p:attrNameLst>
                                          <p:attrName>r</p:attrName>
                                        </p:attrNameLst>
                                      </p:cBhvr>
                                    </p:animRot>
                                    <p:animRot by="-1500000">
                                      <p:cBhvr>
                                        <p:cTn id="16" dur="125" fill="hold">
                                          <p:stCondLst>
                                            <p:cond delay="125"/>
                                          </p:stCondLst>
                                        </p:cTn>
                                        <p:tgtEl>
                                          <p:spTgt spid="6"/>
                                        </p:tgtEl>
                                        <p:attrNameLst>
                                          <p:attrName>r</p:attrName>
                                        </p:attrNameLst>
                                      </p:cBhvr>
                                    </p:animRot>
                                    <p:animRot by="-1500000">
                                      <p:cBhvr>
                                        <p:cTn id="17" dur="125" fill="hold">
                                          <p:stCondLst>
                                            <p:cond delay="250"/>
                                          </p:stCondLst>
                                        </p:cTn>
                                        <p:tgtEl>
                                          <p:spTgt spid="6"/>
                                        </p:tgtEl>
                                        <p:attrNameLst>
                                          <p:attrName>r</p:attrName>
                                        </p:attrNameLst>
                                      </p:cBhvr>
                                    </p:animRot>
                                    <p:animRot by="1500000">
                                      <p:cBhvr>
                                        <p:cTn id="18"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c54be35f316b1945f30093f9672d6ec.jpg"/>
          <p:cNvPicPr>
            <a:picLocks noChangeAspect="1"/>
          </p:cNvPicPr>
          <p:nvPr/>
        </p:nvPicPr>
        <p:blipFill>
          <a:blip r:embed="rId3" cstate="print"/>
          <a:stretch>
            <a:fillRect/>
          </a:stretch>
        </p:blipFill>
        <p:spPr>
          <a:xfrm>
            <a:off x="0" y="795528"/>
            <a:ext cx="9144000" cy="5266944"/>
          </a:xfrm>
          <a:prstGeom prst="rect">
            <a:avLst/>
          </a:prstGeom>
        </p:spPr>
      </p:pic>
      <p:sp>
        <p:nvSpPr>
          <p:cNvPr id="3" name="Rectangle 2"/>
          <p:cNvSpPr/>
          <p:nvPr/>
        </p:nvSpPr>
        <p:spPr>
          <a:xfrm>
            <a:off x="0" y="260648"/>
            <a:ext cx="8892480" cy="4339650"/>
          </a:xfrm>
          <a:prstGeom prst="rect">
            <a:avLst/>
          </a:prstGeom>
          <a:noFill/>
        </p:spPr>
        <p:txBody>
          <a:bodyPr wrap="square" lIns="91440" tIns="45720" rIns="91440" bIns="45720">
            <a:spAutoFit/>
          </a:bodyPr>
          <a:lstStyle/>
          <a:p>
            <a:pPr algn="ctr"/>
            <a:r>
              <a:rPr lang="bn-BD" sz="13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সকলকে ধন্যবাদ</a:t>
            </a:r>
            <a:endParaRPr lang="en-US" sz="13800"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990600" y="1066800"/>
            <a:ext cx="3581400" cy="838200"/>
          </a:xfrm>
          <a:prstGeom prst="flowChartAlternateProcess">
            <a:avLst/>
          </a:prstGeom>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latin typeface="NikoshBAN" pitchFamily="2" charset="0"/>
                <a:cs typeface="NikoshBAN" pitchFamily="2" charset="0"/>
              </a:rPr>
              <a:t>শিক্ষক পরিচিতি</a:t>
            </a:r>
            <a:endParaRPr lang="en-IN" sz="3600" b="1" dirty="0">
              <a:latin typeface="NikoshBAN" pitchFamily="2" charset="0"/>
              <a:cs typeface="NikoshBAN" pitchFamily="2" charset="0"/>
            </a:endParaRPr>
          </a:p>
        </p:txBody>
      </p:sp>
      <p:sp>
        <p:nvSpPr>
          <p:cNvPr id="6" name="TextBox 5"/>
          <p:cNvSpPr txBox="1"/>
          <p:nvPr/>
        </p:nvSpPr>
        <p:spPr>
          <a:xfrm>
            <a:off x="467544" y="2133600"/>
            <a:ext cx="8295456" cy="2985433"/>
          </a:xfrm>
          <a:prstGeom prst="rect">
            <a:avLst/>
          </a:prstGeom>
          <a:solidFill>
            <a:schemeClr val="accent4">
              <a:lumMod val="40000"/>
              <a:lumOff val="60000"/>
            </a:schemeClr>
          </a:solidFill>
          <a:ln w="38100">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4000" b="1" dirty="0" err="1" smtClean="0">
                <a:latin typeface="NikoshBAN" pitchFamily="2" charset="0"/>
                <a:cs typeface="NikoshBAN" pitchFamily="2" charset="0"/>
              </a:rPr>
              <a:t>বিনয়</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বিকাশ</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চাকমা</a:t>
            </a:r>
            <a:endParaRPr lang="bn-BD" sz="4000" b="1" dirty="0" smtClean="0">
              <a:latin typeface="NikoshBAN" pitchFamily="2" charset="0"/>
              <a:cs typeface="NikoshBAN" pitchFamily="2" charset="0"/>
            </a:endParaRPr>
          </a:p>
          <a:p>
            <a:r>
              <a:rPr lang="bn-BD" sz="4000" b="1" dirty="0" smtClean="0">
                <a:latin typeface="NikoshBAN" pitchFamily="2" charset="0"/>
                <a:cs typeface="NikoshBAN" pitchFamily="2" charset="0"/>
              </a:rPr>
              <a:t>সহকারি শিক্ষক</a:t>
            </a:r>
          </a:p>
          <a:p>
            <a:r>
              <a:rPr lang="en-US" sz="4000" b="1" dirty="0" err="1" smtClean="0">
                <a:latin typeface="NikoshBAN" pitchFamily="2" charset="0"/>
                <a:cs typeface="NikoshBAN" pitchFamily="2" charset="0"/>
              </a:rPr>
              <a:t>মানিকছড়ি</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মুসলিম</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পাড়া</a:t>
            </a:r>
            <a:r>
              <a:rPr lang="bn-BD" sz="4000" b="1" dirty="0" smtClean="0">
                <a:latin typeface="NikoshBAN" pitchFamily="2" charset="0"/>
                <a:cs typeface="NikoshBAN" pitchFamily="2" charset="0"/>
              </a:rPr>
              <a:t> স</a:t>
            </a:r>
            <a:r>
              <a:rPr lang="en-US" sz="4000" b="1" dirty="0" smtClean="0">
                <a:latin typeface="NikoshBAN" pitchFamily="2" charset="0"/>
                <a:cs typeface="NikoshBAN" pitchFamily="2" charset="0"/>
              </a:rPr>
              <a:t>ঃ</a:t>
            </a:r>
            <a:r>
              <a:rPr lang="bn-BD" sz="4000" b="1" dirty="0" smtClean="0">
                <a:latin typeface="NikoshBAN" pitchFamily="2" charset="0"/>
                <a:cs typeface="NikoshBAN" pitchFamily="2" charset="0"/>
              </a:rPr>
              <a:t> প্রা</a:t>
            </a:r>
            <a:r>
              <a:rPr lang="en-US" sz="4000" b="1" dirty="0" smtClean="0">
                <a:latin typeface="NikoshBAN" pitchFamily="2" charset="0"/>
                <a:cs typeface="NikoshBAN" pitchFamily="2" charset="0"/>
              </a:rPr>
              <a:t>ঃ</a:t>
            </a:r>
            <a:r>
              <a:rPr lang="bn-BD" sz="4000" b="1" dirty="0" smtClean="0">
                <a:latin typeface="NikoshBAN" pitchFamily="2" charset="0"/>
                <a:cs typeface="NikoshBAN" pitchFamily="2" charset="0"/>
              </a:rPr>
              <a:t> বিদ্যা</a:t>
            </a:r>
            <a:r>
              <a:rPr lang="en-US" sz="4000" b="1" dirty="0" smtClean="0">
                <a:latin typeface="NikoshBAN" pitchFamily="2" charset="0"/>
                <a:cs typeface="NikoshBAN" pitchFamily="2" charset="0"/>
              </a:rPr>
              <a:t>ঃ</a:t>
            </a:r>
            <a:endParaRPr lang="bn-BD" sz="4000" b="1" dirty="0" smtClean="0">
              <a:latin typeface="NikoshBAN" pitchFamily="2" charset="0"/>
              <a:cs typeface="NikoshBAN" pitchFamily="2" charset="0"/>
            </a:endParaRPr>
          </a:p>
          <a:p>
            <a:r>
              <a:rPr lang="en-US" sz="4000" b="1" dirty="0" err="1" smtClean="0">
                <a:latin typeface="NikoshBAN" pitchFamily="2" charset="0"/>
                <a:cs typeface="NikoshBAN" pitchFamily="2" charset="0"/>
              </a:rPr>
              <a:t>মানিকছড়ি</a:t>
            </a:r>
            <a:r>
              <a:rPr lang="bn-BD" sz="4000" b="1" dirty="0" smtClean="0">
                <a:latin typeface="NikoshBAN" pitchFamily="2" charset="0"/>
                <a:cs typeface="NikoshBAN" pitchFamily="2" charset="0"/>
              </a:rPr>
              <a:t>, খাগড়াছড়ি।</a:t>
            </a:r>
          </a:p>
          <a:p>
            <a:r>
              <a:rPr lang="bn-BD" sz="2800" b="1" dirty="0" smtClean="0">
                <a:latin typeface="NikoshBAN" pitchFamily="2" charset="0"/>
                <a:cs typeface="NikoshBAN" pitchFamily="2" charset="0"/>
              </a:rPr>
              <a:t>E-mail: </a:t>
            </a:r>
            <a:r>
              <a:rPr lang="en-US" sz="2800" b="1" dirty="0" err="1" smtClean="0">
                <a:solidFill>
                  <a:srgbClr val="0000FF"/>
                </a:solidFill>
                <a:latin typeface="NikoshBAN" pitchFamily="2" charset="0"/>
                <a:cs typeface="NikoshBAN" pitchFamily="2" charset="0"/>
              </a:rPr>
              <a:t>binoychakrmt</a:t>
            </a:r>
            <a:r>
              <a:rPr lang="bn-BD" sz="2800" b="1" dirty="0" smtClean="0">
                <a:latin typeface="NikoshBAN" pitchFamily="2" charset="0"/>
                <a:cs typeface="NikoshBAN" pitchFamily="2" charset="0"/>
                <a:hlinkClick r:id="rId2"/>
              </a:rPr>
              <a:t>@gmail.com</a:t>
            </a:r>
            <a:r>
              <a:rPr lang="bn-BD" sz="2800" b="1" dirty="0" smtClean="0">
                <a:latin typeface="NikoshBAN" pitchFamily="2" charset="0"/>
                <a:cs typeface="NikoshBAN" pitchFamily="2" charset="0"/>
              </a:rPr>
              <a:t> </a:t>
            </a:r>
          </a:p>
        </p:txBody>
      </p:sp>
      <p:pic>
        <p:nvPicPr>
          <p:cNvPr id="4" name="Picture 3" descr="Shimul Mama.jpg"/>
          <p:cNvPicPr>
            <a:picLocks noChangeAspect="1"/>
          </p:cNvPicPr>
          <p:nvPr/>
        </p:nvPicPr>
        <p:blipFill>
          <a:blip r:embed="rId3" cstate="print"/>
          <a:stretch>
            <a:fillRect/>
          </a:stretch>
        </p:blipFill>
        <p:spPr>
          <a:xfrm>
            <a:off x="7124700" y="2438400"/>
            <a:ext cx="1371600" cy="1828800"/>
          </a:xfrm>
          <a:prstGeom prst="rect">
            <a:avLst/>
          </a:prstGeom>
          <a:ln w="228600" cap="sq" cmpd="thickThin">
            <a:noFill/>
            <a:prstDash val="solid"/>
            <a:miter lim="800000"/>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524000" y="355600"/>
            <a:ext cx="3920836" cy="1149928"/>
          </a:xfrm>
          <a:prstGeom prst="horizontalScroll">
            <a:avLst/>
          </a:prstGeom>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পাঠ পরিচিতি</a:t>
            </a:r>
            <a:endParaRPr lang="en-US" sz="5400" b="1"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1219200" y="1752600"/>
            <a:ext cx="7190509" cy="3785652"/>
          </a:xfrm>
          <a:prstGeom prst="rect">
            <a:avLst/>
          </a:prstGeom>
          <a:solidFill>
            <a:schemeClr val="bg1"/>
          </a:solidFill>
          <a:ln w="76200">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4000" b="1" dirty="0" smtClean="0">
                <a:latin typeface="NikoshBAN" panose="02000000000000000000" pitchFamily="2" charset="0"/>
                <a:cs typeface="NikoshBAN" panose="02000000000000000000" pitchFamily="2" charset="0"/>
              </a:rPr>
              <a:t> বিষয়    : বাংলা</a:t>
            </a:r>
          </a:p>
          <a:p>
            <a:r>
              <a:rPr lang="bn-BD" sz="4000" b="1" dirty="0" smtClean="0">
                <a:latin typeface="NikoshBAN" panose="02000000000000000000" pitchFamily="2" charset="0"/>
                <a:cs typeface="NikoshBAN" panose="02000000000000000000" pitchFamily="2" charset="0"/>
              </a:rPr>
              <a:t> শ্রেণি     : </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৪র্থ </a:t>
            </a:r>
            <a:r>
              <a:rPr lang="en-US" sz="4000" b="1" dirty="0" err="1" smtClean="0">
                <a:ln w="0"/>
                <a:effectLst>
                  <a:outerShdw blurRad="38100" dist="19050" dir="2700000" algn="tl" rotWithShape="0">
                    <a:schemeClr val="dk1">
                      <a:alpha val="40000"/>
                    </a:schemeClr>
                  </a:outerShdw>
                </a:effectLst>
                <a:latin typeface="NikoshBAN" pitchFamily="2" charset="0"/>
                <a:cs typeface="NikoshBAN" pitchFamily="2" charset="0"/>
              </a:rPr>
              <a:t>শ্রেণি</a:t>
            </a: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bn-BD" sz="4000" b="1" dirty="0" smtClean="0">
              <a:latin typeface="NikoshBAN" panose="02000000000000000000" pitchFamily="2" charset="0"/>
              <a:cs typeface="NikoshBAN" panose="02000000000000000000" pitchFamily="2" charset="0"/>
            </a:endParaRPr>
          </a:p>
          <a:p>
            <a:r>
              <a:rPr lang="bn-BD" sz="4000" b="1" dirty="0" smtClean="0">
                <a:latin typeface="NikoshBAN" panose="02000000000000000000" pitchFamily="2" charset="0"/>
                <a:cs typeface="NikoshBAN" panose="02000000000000000000" pitchFamily="2" charset="0"/>
              </a:rPr>
              <a:t> পাঠ      : </a:t>
            </a:r>
            <a:r>
              <a:rPr lang="en-US" sz="4000" b="1" dirty="0" err="1" smtClean="0">
                <a:ln w="0"/>
                <a:effectLst>
                  <a:outerShdw blurRad="38100" dist="19050" dir="2700000" algn="tl" rotWithShape="0">
                    <a:schemeClr val="dk1">
                      <a:alpha val="40000"/>
                    </a:schemeClr>
                  </a:outerShdw>
                </a:effectLst>
                <a:latin typeface="NikoshBAN" pitchFamily="2" charset="0"/>
                <a:cs typeface="NikoshBAN" pitchFamily="2" charset="0"/>
              </a:rPr>
              <a:t>পাখির</a:t>
            </a:r>
            <a:r>
              <a:rPr lang="en-US" sz="4000" b="1"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b="1" dirty="0" err="1" smtClean="0">
                <a:ln w="0"/>
                <a:effectLst>
                  <a:outerShdw blurRad="38100" dist="19050" dir="2700000" algn="tl" rotWithShape="0">
                    <a:schemeClr val="dk1">
                      <a:alpha val="40000"/>
                    </a:schemeClr>
                  </a:outerShdw>
                </a:effectLst>
                <a:latin typeface="NikoshBAN" pitchFamily="2" charset="0"/>
                <a:cs typeface="NikoshBAN" pitchFamily="2" charset="0"/>
              </a:rPr>
              <a:t>জগ</a:t>
            </a: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ৎ</a:t>
            </a:r>
            <a:endParaRPr lang="bn-BD" sz="4000" b="1" dirty="0" smtClean="0">
              <a:latin typeface="NikoshBAN" panose="02000000000000000000" pitchFamily="2" charset="0"/>
              <a:cs typeface="NikoshBAN" panose="02000000000000000000" pitchFamily="2" charset="0"/>
            </a:endParaRPr>
          </a:p>
          <a:p>
            <a:r>
              <a:rPr lang="bn-BD" sz="4000" b="1" dirty="0" smtClean="0">
                <a:latin typeface="NikoshBAN" panose="02000000000000000000" pitchFamily="2" charset="0"/>
                <a:cs typeface="NikoshBAN" panose="02000000000000000000" pitchFamily="2" charset="0"/>
              </a:rPr>
              <a:t> পাঠ্যাংশ : </a:t>
            </a:r>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বড় বোন ঝরনা.....পাখীদের কথা।</a:t>
            </a:r>
            <a:endParaRPr lang="bn-BD" sz="4000" b="1" dirty="0" smtClean="0">
              <a:latin typeface="NikoshBAN" panose="02000000000000000000" pitchFamily="2" charset="0"/>
              <a:cs typeface="NikoshBAN" panose="02000000000000000000" pitchFamily="2" charset="0"/>
            </a:endParaRPr>
          </a:p>
          <a:p>
            <a:r>
              <a:rPr lang="bn-BD" sz="4000" b="1" dirty="0" smtClean="0">
                <a:latin typeface="NikoshBAN" panose="02000000000000000000" pitchFamily="2" charset="0"/>
                <a:cs typeface="NikoshBAN" panose="02000000000000000000" pitchFamily="2" charset="0"/>
              </a:rPr>
              <a:t> সময়     : ৪৫ মিনিট</a:t>
            </a:r>
          </a:p>
          <a:p>
            <a:r>
              <a:rPr lang="bn-BD" sz="4000" b="1" dirty="0" smtClean="0">
                <a:latin typeface="NikoshBAN" panose="02000000000000000000" pitchFamily="2" charset="0"/>
                <a:cs typeface="NikoshBAN" panose="02000000000000000000" pitchFamily="2" charset="0"/>
              </a:rPr>
              <a:t> তারিখ   : ০</a:t>
            </a:r>
            <a:r>
              <a:rPr lang="en-IN" sz="4000" b="1" dirty="0" smtClean="0">
                <a:latin typeface="NikoshBAN" panose="02000000000000000000" pitchFamily="2" charset="0"/>
                <a:cs typeface="NikoshBAN" panose="02000000000000000000" pitchFamily="2" charset="0"/>
              </a:rPr>
              <a:t>7</a:t>
            </a:r>
            <a:r>
              <a:rPr lang="bn-BD"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12</a:t>
            </a:r>
            <a:r>
              <a:rPr lang="bn-BD" sz="4000" b="1" dirty="0" smtClean="0">
                <a:latin typeface="NikoshBAN" panose="02000000000000000000" pitchFamily="2" charset="0"/>
                <a:cs typeface="NikoshBAN" panose="02000000000000000000" pitchFamily="2" charset="0"/>
              </a:rPr>
              <a:t>/২০১</a:t>
            </a:r>
            <a:r>
              <a:rPr lang="en-US" sz="4000" b="1" dirty="0" smtClean="0">
                <a:latin typeface="NikoshBAN" panose="02000000000000000000" pitchFamily="2" charset="0"/>
                <a:cs typeface="NikoshBAN" panose="02000000000000000000" pitchFamily="2" charset="0"/>
              </a:rPr>
              <a:t>৯</a:t>
            </a:r>
            <a:r>
              <a:rPr lang="bn-BD" sz="4000" b="1" dirty="0" smtClean="0">
                <a:latin typeface="NikoshBAN" panose="02000000000000000000" pitchFamily="2" charset="0"/>
                <a:cs typeface="NikoshBAN" panose="02000000000000000000" pitchFamily="2" charset="0"/>
              </a:rPr>
              <a:t>খ্রিঃ</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1219200"/>
            <a:ext cx="6099512" cy="646331"/>
          </a:xfrm>
          <a:prstGeom prst="rect">
            <a:avLst/>
          </a:prstGeom>
          <a:noFill/>
        </p:spPr>
        <p:txBody>
          <a:bodyPr wrap="square" rtlCol="0">
            <a:spAutoFit/>
          </a:bodyPr>
          <a:lstStyle/>
          <a:p>
            <a:r>
              <a:rPr lang="bn-BD" sz="3600" b="1" dirty="0" smtClean="0">
                <a:solidFill>
                  <a:schemeClr val="accent6"/>
                </a:solidFill>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আজকের পাঠ শেষে শিক্ষার্থীরা- </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609600" y="1828800"/>
            <a:ext cx="7490792" cy="954107"/>
          </a:xfrm>
          <a:prstGeom prst="rect">
            <a:avLst/>
          </a:prstGeom>
          <a:noFill/>
        </p:spPr>
        <p:txBody>
          <a:bodyPr wrap="square" rtlCol="0">
            <a:spAutoFit/>
          </a:bodyPr>
          <a:lstStyle/>
          <a:p>
            <a:r>
              <a:rPr lang="bn-BD" sz="2800" dirty="0" smtClean="0">
                <a:solidFill>
                  <a:srgbClr val="002060"/>
                </a:solidFill>
                <a:latin typeface="NikoshBAN" pitchFamily="2" charset="0"/>
                <a:cs typeface="NikoshBAN" pitchFamily="2" charset="0"/>
              </a:rPr>
              <a:t>১.৫.১ পাঠে ব্যবহৃত শব্দ দিয়ে নতুন নতুন বাক্য লিখতে পারবে।</a:t>
            </a:r>
            <a:endParaRPr lang="en-US" sz="2800" dirty="0" smtClean="0">
              <a:solidFill>
                <a:srgbClr val="002060"/>
              </a:solidFill>
              <a:latin typeface="NikoshBAN" pitchFamily="2" charset="0"/>
              <a:cs typeface="NikoshBAN" pitchFamily="2" charset="0"/>
            </a:endParaRPr>
          </a:p>
          <a:p>
            <a:r>
              <a:rPr lang="en-US" sz="2800" dirty="0" smtClean="0">
                <a:solidFill>
                  <a:srgbClr val="002060"/>
                </a:solidFill>
                <a:latin typeface="NikoshBAN" pitchFamily="2" charset="0"/>
                <a:cs typeface="NikoshBAN" pitchFamily="2" charset="0"/>
              </a:rPr>
              <a:t>2.4.4 </a:t>
            </a:r>
            <a:r>
              <a:rPr lang="en-US" sz="2800" dirty="0" err="1" smtClean="0">
                <a:solidFill>
                  <a:srgbClr val="002060"/>
                </a:solidFill>
                <a:latin typeface="NikoshBAN" pitchFamily="2" charset="0"/>
                <a:cs typeface="NikoshBAN" pitchFamily="2" charset="0"/>
              </a:rPr>
              <a:t>পরিচিত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পাখির</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সর্ম্পকে</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লিখতে</a:t>
            </a:r>
            <a:r>
              <a:rPr lang="en-US" sz="2800" dirty="0" smtClean="0">
                <a:solidFill>
                  <a:srgbClr val="002060"/>
                </a:solidFill>
                <a:latin typeface="NikoshBAN" pitchFamily="2" charset="0"/>
                <a:cs typeface="NikoshBAN" pitchFamily="2" charset="0"/>
              </a:rPr>
              <a:t> </a:t>
            </a:r>
            <a:r>
              <a:rPr lang="en-US" sz="2800" dirty="0" err="1" smtClean="0">
                <a:solidFill>
                  <a:srgbClr val="002060"/>
                </a:solidFill>
                <a:latin typeface="NikoshBAN" pitchFamily="2" charset="0"/>
                <a:cs typeface="NikoshBAN" pitchFamily="2" charset="0"/>
              </a:rPr>
              <a:t>পারবে</a:t>
            </a:r>
            <a:r>
              <a:rPr lang="en-US" sz="2800" dirty="0" smtClean="0">
                <a:solidFill>
                  <a:srgbClr val="002060"/>
                </a:solidFill>
                <a:latin typeface="SutonnyMJ" pitchFamily="2" charset="0"/>
                <a:cs typeface="SutonnyMJ" pitchFamily="2" charset="0"/>
              </a:rPr>
              <a:t>|</a:t>
            </a:r>
            <a:endParaRPr lang="bn-BD" sz="2800" dirty="0" smtClean="0">
              <a:solidFill>
                <a:srgbClr val="002060"/>
              </a:solidFill>
              <a:latin typeface="SutonnyMJ" pitchFamily="2" charset="0"/>
              <a:cs typeface="NikoshBAN" pitchFamily="2" charset="0"/>
            </a:endParaRPr>
          </a:p>
        </p:txBody>
      </p:sp>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71450"/>
            <a:ext cx="7920880" cy="923330"/>
          </a:xfrm>
          <a:prstGeom prst="rect">
            <a:avLst/>
          </a:prstGeom>
          <a:solidFill>
            <a:schemeClr val="bg1"/>
          </a:solidFill>
          <a:ln>
            <a:solidFill>
              <a:srgbClr val="00FFFF"/>
            </a:solidFill>
          </a:ln>
        </p:spPr>
        <p:txBody>
          <a:bodyPr wrap="square" rtlCol="0">
            <a:spAutoFit/>
          </a:bodyPr>
          <a:lstStyle/>
          <a:p>
            <a:pPr algn="ctr"/>
            <a:r>
              <a:rPr lang="bn-BD" sz="5400" dirty="0" smtClean="0">
                <a:ln w="0"/>
                <a:effectLst>
                  <a:outerShdw blurRad="38100" dist="19050" dir="2700000" algn="tl" rotWithShape="0">
                    <a:schemeClr val="dk1">
                      <a:alpha val="40000"/>
                    </a:schemeClr>
                  </a:outerShdw>
                </a:effectLst>
                <a:latin typeface="NikoshBAN" pitchFamily="2" charset="0"/>
                <a:cs typeface="NikoshBAN" pitchFamily="2" charset="0"/>
              </a:rPr>
              <a:t>এখন আমরা </a:t>
            </a:r>
            <a:r>
              <a:rPr lang="en-US" sz="5400"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একটি</a:t>
            </a:r>
            <a:r>
              <a:rPr lang="en-US" sz="5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5400" dirty="0" smtClean="0">
                <a:ln w="0"/>
                <a:effectLst>
                  <a:outerShdw blurRad="38100" dist="19050" dir="2700000" algn="tl" rotWithShape="0">
                    <a:schemeClr val="dk1">
                      <a:alpha val="40000"/>
                    </a:schemeClr>
                  </a:outerShdw>
                </a:effectLst>
                <a:latin typeface="NikoshBAN" pitchFamily="2" charset="0"/>
                <a:cs typeface="NikoshBAN" pitchFamily="2" charset="0"/>
              </a:rPr>
              <a:t>ছবি দেখবো </a:t>
            </a:r>
            <a:endParaRPr lang="en-US" sz="5400" dirty="0">
              <a:ln w="0"/>
              <a:effectLst>
                <a:outerShdw blurRad="38100" dist="19050" dir="2700000" algn="tl" rotWithShape="0">
                  <a:schemeClr val="dk1">
                    <a:alpha val="40000"/>
                  </a:schemeClr>
                </a:outerShdw>
              </a:effectLst>
            </a:endParaRPr>
          </a:p>
        </p:txBody>
      </p:sp>
      <p:sp>
        <p:nvSpPr>
          <p:cNvPr id="5" name="TextBox 4"/>
          <p:cNvSpPr txBox="1"/>
          <p:nvPr/>
        </p:nvSpPr>
        <p:spPr>
          <a:xfrm>
            <a:off x="611560" y="6024720"/>
            <a:ext cx="7776864" cy="584775"/>
          </a:xfrm>
          <a:prstGeom prst="rect">
            <a:avLst/>
          </a:prstGeom>
          <a:solidFill>
            <a:schemeClr val="bg1"/>
          </a:solidFill>
          <a:ln>
            <a:solidFill>
              <a:srgbClr val="FFFF00"/>
            </a:solidFill>
          </a:ln>
        </p:spPr>
        <p:txBody>
          <a:bodyPr wrap="square" rtlCol="0">
            <a:spAutoFit/>
          </a:bodyPr>
          <a:lstStyle/>
          <a:p>
            <a:pPr algn="ctr"/>
            <a:r>
              <a:rPr lang="bn-BD" sz="3200" b="1" dirty="0" smtClean="0">
                <a:latin typeface="NikoshBAN" pitchFamily="2" charset="0"/>
                <a:cs typeface="NikoshBAN" pitchFamily="2" charset="0"/>
              </a:rPr>
              <a:t>প্রশ্নঃ </a:t>
            </a:r>
            <a:r>
              <a:rPr lang="bn-BD" sz="2800" b="1" dirty="0" smtClean="0">
                <a:latin typeface="NikoshBAN" pitchFamily="2" charset="0"/>
                <a:cs typeface="NikoshBAN" pitchFamily="2" charset="0"/>
              </a:rPr>
              <a:t>এখানে কি কি দেখা যাচ্ছে? কয়েকটি পাখির নাম বলি? </a:t>
            </a:r>
            <a:endParaRPr lang="en-IN" sz="3200" b="1" dirty="0">
              <a:latin typeface="NikoshBAN" pitchFamily="2" charset="0"/>
              <a:cs typeface="NikoshBAN" pitchFamily="2" charset="0"/>
            </a:endParaRPr>
          </a:p>
        </p:txBody>
      </p:sp>
      <p:grpSp>
        <p:nvGrpSpPr>
          <p:cNvPr id="11" name="Group 10"/>
          <p:cNvGrpSpPr/>
          <p:nvPr/>
        </p:nvGrpSpPr>
        <p:grpSpPr>
          <a:xfrm>
            <a:off x="685800" y="1342104"/>
            <a:ext cx="7528877" cy="4419600"/>
            <a:chOff x="685800" y="1342104"/>
            <a:chExt cx="7528877" cy="4419600"/>
          </a:xfrm>
          <a:effectLst>
            <a:glow rad="228600">
              <a:schemeClr val="accent4">
                <a:satMod val="175000"/>
                <a:alpha val="40000"/>
              </a:schemeClr>
            </a:glow>
          </a:effectLst>
        </p:grpSpPr>
        <p:pic>
          <p:nvPicPr>
            <p:cNvPr id="8" name="Picture 7" descr="imagesR2EIU4IB.jpg"/>
            <p:cNvPicPr>
              <a:picLocks noChangeAspect="1"/>
            </p:cNvPicPr>
            <p:nvPr/>
          </p:nvPicPr>
          <p:blipFill>
            <a:blip r:embed="rId3" cstate="print"/>
            <a:stretch>
              <a:fillRect/>
            </a:stretch>
          </p:blipFill>
          <p:spPr>
            <a:xfrm>
              <a:off x="685800" y="1371600"/>
              <a:ext cx="3742184" cy="4343400"/>
            </a:xfrm>
            <a:prstGeom prst="rect">
              <a:avLst/>
            </a:prstGeom>
            <a:ln w="76200">
              <a:solidFill>
                <a:srgbClr val="33CC33"/>
              </a:solidFill>
            </a:ln>
            <a:effectLst>
              <a:outerShdw blurRad="190500" algn="tl" rotWithShape="0">
                <a:srgbClr val="000000">
                  <a:alpha val="70000"/>
                </a:srgbClr>
              </a:outerShdw>
            </a:effectLst>
            <a:scene3d>
              <a:camera prst="orthographicFront"/>
              <a:lightRig rig="threePt" dir="t"/>
            </a:scene3d>
            <a:sp3d>
              <a:bevelT w="152400" h="50800" prst="softRound"/>
            </a:sp3d>
          </p:spPr>
        </p:pic>
        <p:pic>
          <p:nvPicPr>
            <p:cNvPr id="9" name="Picture 8" descr="Capturefsfd.PNG"/>
            <p:cNvPicPr>
              <a:picLocks noChangeAspect="1"/>
            </p:cNvPicPr>
            <p:nvPr/>
          </p:nvPicPr>
          <p:blipFill>
            <a:blip r:embed="rId4" cstate="print"/>
            <a:stretch>
              <a:fillRect/>
            </a:stretch>
          </p:blipFill>
          <p:spPr>
            <a:xfrm>
              <a:off x="4499992" y="1342104"/>
              <a:ext cx="3714685" cy="4419600"/>
            </a:xfrm>
            <a:prstGeom prst="rect">
              <a:avLst/>
            </a:prstGeom>
            <a:solidFill>
              <a:srgbClr val="FFFFFF">
                <a:shade val="85000"/>
              </a:srgbClr>
            </a:solidFill>
            <a:ln w="76200" cap="rnd">
              <a:solidFill>
                <a:srgbClr val="33CC33"/>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prst="softRound"/>
              <a:contourClr>
                <a:srgbClr val="C0C0C0"/>
              </a:contourClr>
            </a:sp3d>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056784" cy="1015663"/>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6000" dirty="0" smtClean="0">
                <a:ln w="0"/>
                <a:effectLst>
                  <a:outerShdw blurRad="38100" dist="19050" dir="2700000" algn="tl" rotWithShape="0">
                    <a:schemeClr val="dk1">
                      <a:alpha val="40000"/>
                    </a:schemeClr>
                  </a:outerShdw>
                </a:effectLst>
                <a:latin typeface="NikoshBAN" pitchFamily="2" charset="0"/>
                <a:cs typeface="NikoshBAN" pitchFamily="2" charset="0"/>
              </a:rPr>
              <a:t>আমাদের আজকের পাঠ</a:t>
            </a:r>
            <a:endParaRPr lang="en-US" sz="6000" dirty="0">
              <a:ln w="0"/>
              <a:effectLst>
                <a:outerShdw blurRad="38100" dist="19050" dir="2700000" algn="tl" rotWithShape="0">
                  <a:schemeClr val="dk1">
                    <a:alpha val="40000"/>
                  </a:schemeClr>
                </a:outerShdw>
              </a:effectLst>
            </a:endParaRPr>
          </a:p>
        </p:txBody>
      </p:sp>
      <p:pic>
        <p:nvPicPr>
          <p:cNvPr id="7" name="Picture 6" descr="b2.JPG"/>
          <p:cNvPicPr>
            <a:picLocks noChangeAspect="1"/>
          </p:cNvPicPr>
          <p:nvPr/>
        </p:nvPicPr>
        <p:blipFill>
          <a:blip r:embed="rId3" cstate="print"/>
          <a:stretch>
            <a:fillRect/>
          </a:stretch>
        </p:blipFill>
        <p:spPr>
          <a:xfrm>
            <a:off x="1043608" y="1484784"/>
            <a:ext cx="7056784" cy="4143375"/>
          </a:xfrm>
          <a:prstGeom prst="rect">
            <a:avLst/>
          </a:prstGeom>
          <a:ln w="3175" cap="sq">
            <a:solidFill>
              <a:schemeClr val="tx1"/>
            </a:solidFill>
            <a:miter lim="800000"/>
          </a:ln>
          <a:effectLst/>
          <a:scene3d>
            <a:camera prst="orthographicFront">
              <a:rot lat="0" lon="0" rev="0"/>
            </a:camera>
            <a:lightRig rig="contrasting" dir="t">
              <a:rot lat="0" lon="0" rev="7800000"/>
            </a:lightRig>
          </a:scene3d>
          <a:sp3d>
            <a:bevelT w="139700" h="139700"/>
          </a:sp3d>
        </p:spPr>
      </p:pic>
      <p:sp>
        <p:nvSpPr>
          <p:cNvPr id="8" name="Rectangle 7"/>
          <p:cNvSpPr/>
          <p:nvPr/>
        </p:nvSpPr>
        <p:spPr>
          <a:xfrm>
            <a:off x="2743200" y="5638800"/>
            <a:ext cx="3124200" cy="1015663"/>
          </a:xfrm>
          <a:prstGeom prst="rect">
            <a:avLst/>
          </a:prstGeom>
          <a:solidFill>
            <a:schemeClr val="bg1"/>
          </a:solidFill>
          <a:ln>
            <a:solidFill>
              <a:schemeClr val="bg1"/>
            </a:solidFill>
          </a:ln>
        </p:spPr>
        <p:txBody>
          <a:bodyPr wrap="square" lIns="91440" tIns="45720" rIns="91440" bIns="45720">
            <a:spAutoFit/>
          </a:bodyPr>
          <a:lstStyle/>
          <a:p>
            <a:pPr algn="ctr"/>
            <a:r>
              <a:rPr lang="bn-BD" sz="6000" b="1" cap="none" spc="0" dirty="0" smtClean="0">
                <a:ln w="17780" cmpd="sng">
                  <a:solidFill>
                    <a:srgbClr val="FFFFFF"/>
                  </a:solidFill>
                  <a:prstDash val="solid"/>
                  <a:miter lim="800000"/>
                </a:ln>
                <a:effectLst>
                  <a:outerShdw blurRad="50800" algn="tl" rotWithShape="0">
                    <a:srgbClr val="000000"/>
                  </a:outerShdw>
                </a:effectLst>
                <a:latin typeface="NikoshBAN" pitchFamily="2" charset="0"/>
                <a:cs typeface="NikoshBAN" pitchFamily="2" charset="0"/>
              </a:rPr>
              <a:t>পাখির জগৎ</a:t>
            </a:r>
            <a:endParaRPr lang="en-IN" sz="6000" b="1" cap="none" spc="0"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birds jpg image"/>
          <p:cNvPicPr>
            <a:picLocks noChangeAspect="1" noChangeArrowheads="1"/>
          </p:cNvPicPr>
          <p:nvPr/>
        </p:nvPicPr>
        <p:blipFill>
          <a:blip r:embed="rId2" cstate="print"/>
          <a:srcRect/>
          <a:stretch>
            <a:fillRect/>
          </a:stretch>
        </p:blipFill>
        <p:spPr bwMode="auto">
          <a:xfrm>
            <a:off x="-3564904" y="2996952"/>
            <a:ext cx="1800200" cy="1224136"/>
          </a:xfrm>
          <a:prstGeom prst="rect">
            <a:avLst/>
          </a:prstGeom>
          <a:noFill/>
        </p:spPr>
      </p:pic>
      <p:pic>
        <p:nvPicPr>
          <p:cNvPr id="1030" name="Picture 6" descr="Image result for birds jpg image&quot;"/>
          <p:cNvPicPr>
            <a:picLocks noChangeAspect="1" noChangeArrowheads="1"/>
          </p:cNvPicPr>
          <p:nvPr/>
        </p:nvPicPr>
        <p:blipFill>
          <a:blip r:embed="rId3" cstate="print"/>
          <a:srcRect/>
          <a:stretch>
            <a:fillRect/>
          </a:stretch>
        </p:blipFill>
        <p:spPr bwMode="auto">
          <a:xfrm>
            <a:off x="10188624" y="1196752"/>
            <a:ext cx="1728192" cy="1152128"/>
          </a:xfrm>
          <a:prstGeom prst="rect">
            <a:avLst/>
          </a:prstGeom>
          <a:noFill/>
        </p:spPr>
      </p:pic>
      <p:pic>
        <p:nvPicPr>
          <p:cNvPr id="1032" name="Picture 8" descr="Image result for bulbuli birds jpg image&quot;"/>
          <p:cNvPicPr>
            <a:picLocks noChangeAspect="1" noChangeArrowheads="1"/>
          </p:cNvPicPr>
          <p:nvPr/>
        </p:nvPicPr>
        <p:blipFill>
          <a:blip r:embed="rId4" cstate="print"/>
          <a:srcRect/>
          <a:stretch>
            <a:fillRect/>
          </a:stretch>
        </p:blipFill>
        <p:spPr bwMode="auto">
          <a:xfrm>
            <a:off x="10157120" y="4941168"/>
            <a:ext cx="1759696" cy="1152128"/>
          </a:xfrm>
          <a:prstGeom prst="rect">
            <a:avLst/>
          </a:prstGeom>
          <a:noFill/>
        </p:spPr>
      </p:pic>
      <p:pic>
        <p:nvPicPr>
          <p:cNvPr id="1036" name="Picture 12" descr="Image result for kokil birds jpg image&quot;"/>
          <p:cNvPicPr>
            <a:picLocks noChangeAspect="1" noChangeArrowheads="1"/>
          </p:cNvPicPr>
          <p:nvPr/>
        </p:nvPicPr>
        <p:blipFill>
          <a:blip r:embed="rId5" cstate="print"/>
          <a:srcRect/>
          <a:stretch>
            <a:fillRect/>
          </a:stretch>
        </p:blipFill>
        <p:spPr bwMode="auto">
          <a:xfrm>
            <a:off x="10116616" y="2924944"/>
            <a:ext cx="1800200" cy="1224136"/>
          </a:xfrm>
          <a:prstGeom prst="rect">
            <a:avLst/>
          </a:prstGeom>
          <a:noFill/>
        </p:spPr>
      </p:pic>
      <p:pic>
        <p:nvPicPr>
          <p:cNvPr id="1040" name="Picture 16" descr="Image result for tiya birds jpg image&quot;"/>
          <p:cNvPicPr>
            <a:picLocks noChangeAspect="1" noChangeArrowheads="1"/>
          </p:cNvPicPr>
          <p:nvPr/>
        </p:nvPicPr>
        <p:blipFill>
          <a:blip r:embed="rId6" cstate="print"/>
          <a:srcRect/>
          <a:stretch>
            <a:fillRect/>
          </a:stretch>
        </p:blipFill>
        <p:spPr bwMode="auto">
          <a:xfrm>
            <a:off x="-3564904" y="4941168"/>
            <a:ext cx="1800200" cy="1238538"/>
          </a:xfrm>
          <a:prstGeom prst="rect">
            <a:avLst/>
          </a:prstGeom>
          <a:noFill/>
        </p:spPr>
      </p:pic>
      <p:pic>
        <p:nvPicPr>
          <p:cNvPr id="1042" name="Picture 18" descr="Image result for sparrow birds jpg image&quot;"/>
          <p:cNvPicPr>
            <a:picLocks noChangeAspect="1" noChangeArrowheads="1"/>
          </p:cNvPicPr>
          <p:nvPr/>
        </p:nvPicPr>
        <p:blipFill>
          <a:blip r:embed="rId7" cstate="print"/>
          <a:srcRect/>
          <a:stretch>
            <a:fillRect/>
          </a:stretch>
        </p:blipFill>
        <p:spPr bwMode="auto">
          <a:xfrm>
            <a:off x="-3492896" y="1124744"/>
            <a:ext cx="1779628" cy="1152128"/>
          </a:xfrm>
          <a:prstGeom prst="rect">
            <a:avLst/>
          </a:prstGeom>
          <a:noFill/>
        </p:spPr>
      </p:pic>
      <p:sp>
        <p:nvSpPr>
          <p:cNvPr id="17" name="TextBox 16"/>
          <p:cNvSpPr txBox="1"/>
          <p:nvPr/>
        </p:nvSpPr>
        <p:spPr>
          <a:xfrm>
            <a:off x="899592" y="332656"/>
            <a:ext cx="64807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dirty="0" err="1" smtClean="0"/>
              <a:t>ছবিতে</a:t>
            </a:r>
            <a:r>
              <a:rPr lang="en-US" sz="3600" dirty="0" smtClean="0"/>
              <a:t> </a:t>
            </a:r>
            <a:r>
              <a:rPr lang="en-US" sz="3600" dirty="0" err="1" smtClean="0"/>
              <a:t>পাখিগুলো</a:t>
            </a:r>
            <a:r>
              <a:rPr lang="en-US" sz="3600" dirty="0" smtClean="0"/>
              <a:t> </a:t>
            </a:r>
            <a:r>
              <a:rPr lang="en-US" sz="3600" dirty="0" err="1" smtClean="0"/>
              <a:t>দেখি</a:t>
            </a:r>
            <a:r>
              <a:rPr lang="en-US" sz="3600" dirty="0" smtClean="0"/>
              <a:t> ও </a:t>
            </a:r>
            <a:r>
              <a:rPr lang="en-US" sz="3600" dirty="0" err="1" smtClean="0"/>
              <a:t>নাম</a:t>
            </a:r>
            <a:r>
              <a:rPr lang="en-US" sz="3600" dirty="0" smtClean="0"/>
              <a:t> </a:t>
            </a:r>
            <a:r>
              <a:rPr lang="en-US" sz="3600" dirty="0" err="1" smtClean="0"/>
              <a:t>বলি</a:t>
            </a:r>
            <a:endParaRPr lang="en-US" sz="3600" dirty="0"/>
          </a:p>
        </p:txBody>
      </p:sp>
      <p:sp>
        <p:nvSpPr>
          <p:cNvPr id="18" name="TextBox 17"/>
          <p:cNvSpPr txBox="1"/>
          <p:nvPr/>
        </p:nvSpPr>
        <p:spPr>
          <a:xfrm>
            <a:off x="-2700808" y="2492896"/>
            <a:ext cx="1584176" cy="369332"/>
          </a:xfrm>
          <a:prstGeom prst="rect">
            <a:avLst/>
          </a:prstGeom>
          <a:noFill/>
        </p:spPr>
        <p:txBody>
          <a:bodyPr wrap="square" rtlCol="0">
            <a:spAutoFit/>
          </a:bodyPr>
          <a:lstStyle/>
          <a:p>
            <a:pPr algn="ctr"/>
            <a:r>
              <a:rPr lang="en-US" dirty="0" err="1" smtClean="0"/>
              <a:t>চড়ুই</a:t>
            </a:r>
            <a:endParaRPr lang="en-US" dirty="0"/>
          </a:p>
        </p:txBody>
      </p:sp>
      <p:sp>
        <p:nvSpPr>
          <p:cNvPr id="19" name="TextBox 18"/>
          <p:cNvSpPr txBox="1"/>
          <p:nvPr/>
        </p:nvSpPr>
        <p:spPr>
          <a:xfrm>
            <a:off x="10404648" y="2420888"/>
            <a:ext cx="1368152" cy="369332"/>
          </a:xfrm>
          <a:prstGeom prst="rect">
            <a:avLst/>
          </a:prstGeom>
          <a:noFill/>
        </p:spPr>
        <p:txBody>
          <a:bodyPr wrap="square" rtlCol="0">
            <a:spAutoFit/>
          </a:bodyPr>
          <a:lstStyle/>
          <a:p>
            <a:pPr algn="ctr"/>
            <a:r>
              <a:rPr lang="en-US" dirty="0" err="1" smtClean="0"/>
              <a:t>কোকিল</a:t>
            </a:r>
            <a:endParaRPr lang="en-US" dirty="0"/>
          </a:p>
        </p:txBody>
      </p:sp>
      <p:sp>
        <p:nvSpPr>
          <p:cNvPr id="20" name="TextBox 19"/>
          <p:cNvSpPr txBox="1"/>
          <p:nvPr/>
        </p:nvSpPr>
        <p:spPr>
          <a:xfrm>
            <a:off x="-2628800" y="4437112"/>
            <a:ext cx="936104" cy="369332"/>
          </a:xfrm>
          <a:prstGeom prst="rect">
            <a:avLst/>
          </a:prstGeom>
          <a:noFill/>
        </p:spPr>
        <p:txBody>
          <a:bodyPr wrap="square" rtlCol="0">
            <a:spAutoFit/>
          </a:bodyPr>
          <a:lstStyle/>
          <a:p>
            <a:pPr algn="ctr"/>
            <a:r>
              <a:rPr lang="en-US" dirty="0" err="1" smtClean="0"/>
              <a:t>ময়না</a:t>
            </a:r>
            <a:endParaRPr lang="en-US" dirty="0"/>
          </a:p>
        </p:txBody>
      </p:sp>
      <p:sp>
        <p:nvSpPr>
          <p:cNvPr id="21" name="TextBox 20"/>
          <p:cNvSpPr txBox="1"/>
          <p:nvPr/>
        </p:nvSpPr>
        <p:spPr>
          <a:xfrm>
            <a:off x="-2916832" y="6237312"/>
            <a:ext cx="1008112" cy="369332"/>
          </a:xfrm>
          <a:prstGeom prst="rect">
            <a:avLst/>
          </a:prstGeom>
          <a:noFill/>
        </p:spPr>
        <p:txBody>
          <a:bodyPr wrap="square" rtlCol="0">
            <a:spAutoFit/>
          </a:bodyPr>
          <a:lstStyle/>
          <a:p>
            <a:pPr algn="ctr"/>
            <a:r>
              <a:rPr lang="en-US" dirty="0" err="1" smtClean="0"/>
              <a:t>টিয়া</a:t>
            </a:r>
            <a:endParaRPr lang="en-US" dirty="0"/>
          </a:p>
        </p:txBody>
      </p:sp>
      <p:sp>
        <p:nvSpPr>
          <p:cNvPr id="22" name="TextBox 21"/>
          <p:cNvSpPr txBox="1"/>
          <p:nvPr/>
        </p:nvSpPr>
        <p:spPr>
          <a:xfrm>
            <a:off x="10332640" y="6309320"/>
            <a:ext cx="1224136" cy="369332"/>
          </a:xfrm>
          <a:prstGeom prst="rect">
            <a:avLst/>
          </a:prstGeom>
          <a:noFill/>
        </p:spPr>
        <p:txBody>
          <a:bodyPr wrap="square" rtlCol="0">
            <a:spAutoFit/>
          </a:bodyPr>
          <a:lstStyle/>
          <a:p>
            <a:pPr algn="ctr"/>
            <a:r>
              <a:rPr lang="en-US" dirty="0" err="1" smtClean="0"/>
              <a:t>বুলবুলি</a:t>
            </a:r>
            <a:endParaRPr lang="en-US" dirty="0"/>
          </a:p>
        </p:txBody>
      </p:sp>
      <p:sp>
        <p:nvSpPr>
          <p:cNvPr id="23" name="TextBox 22"/>
          <p:cNvSpPr txBox="1"/>
          <p:nvPr/>
        </p:nvSpPr>
        <p:spPr>
          <a:xfrm>
            <a:off x="10260632" y="4293096"/>
            <a:ext cx="1296144" cy="369332"/>
          </a:xfrm>
          <a:prstGeom prst="rect">
            <a:avLst/>
          </a:prstGeom>
          <a:noFill/>
        </p:spPr>
        <p:txBody>
          <a:bodyPr wrap="square" rtlCol="0">
            <a:spAutoFit/>
          </a:bodyPr>
          <a:lstStyle/>
          <a:p>
            <a:pPr algn="ctr"/>
            <a:r>
              <a:rPr lang="en-US" dirty="0" err="1" smtClean="0"/>
              <a:t>দোয়েল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8889E-6 3.33333E-6 L 0.51684 3.33333E-6 " pathEditMode="relative" rAng="0" ptsTypes="AA">
                                      <p:cBhvr>
                                        <p:cTn id="6" dur="2000" fill="hold"/>
                                        <p:tgtEl>
                                          <p:spTgt spid="1042"/>
                                        </p:tgtEl>
                                        <p:attrNameLst>
                                          <p:attrName>ppt_x</p:attrName>
                                          <p:attrName>ppt_y</p:attrName>
                                        </p:attrNameLst>
                                      </p:cBhvr>
                                      <p:rCtr x="259"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1962 0.00325 L -0.43698 -4.81481E-6 " pathEditMode="relative" rAng="0" ptsTypes="AA">
                                      <p:cBhvr>
                                        <p:cTn id="10" dur="2000" fill="hold"/>
                                        <p:tgtEl>
                                          <p:spTgt spid="1030"/>
                                        </p:tgtEl>
                                        <p:attrNameLst>
                                          <p:attrName>ppt_x</p:attrName>
                                          <p:attrName>ppt_y</p:attrName>
                                        </p:attrNameLst>
                                      </p:cBhvr>
                                      <p:rCtr x="-228" y="-2"/>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05556E-6 2.59259E-6 L 0.52378 -0.0051 " pathEditMode="relative" rAng="0" ptsTypes="AA">
                                      <p:cBhvr>
                                        <p:cTn id="14" dur="2000" fill="hold"/>
                                        <p:tgtEl>
                                          <p:spTgt spid="1028"/>
                                        </p:tgtEl>
                                        <p:attrNameLst>
                                          <p:attrName>ppt_x</p:attrName>
                                          <p:attrName>ppt_y</p:attrName>
                                        </p:attrNameLst>
                                      </p:cBhvr>
                                      <p:rCtr x="262" y="-3"/>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11111E-6 -7.40741E-7 L -0.43715 0.00532 " pathEditMode="relative" rAng="0" ptsTypes="AA">
                                      <p:cBhvr>
                                        <p:cTn id="18" dur="2000" fill="hold"/>
                                        <p:tgtEl>
                                          <p:spTgt spid="1036"/>
                                        </p:tgtEl>
                                        <p:attrNameLst>
                                          <p:attrName>ppt_x</p:attrName>
                                          <p:attrName>ppt_y</p:attrName>
                                        </p:attrNameLst>
                                      </p:cBhvr>
                                      <p:rCtr x="-219" y="3"/>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3.05556E-6 3.7037E-7 L 0.52378 -0.0169 " pathEditMode="relative" rAng="0" ptsTypes="AA">
                                      <p:cBhvr>
                                        <p:cTn id="22" dur="2000" fill="hold"/>
                                        <p:tgtEl>
                                          <p:spTgt spid="1040"/>
                                        </p:tgtEl>
                                        <p:attrNameLst>
                                          <p:attrName>ppt_x</p:attrName>
                                          <p:attrName>ppt_y</p:attrName>
                                        </p:attrNameLst>
                                      </p:cBhvr>
                                      <p:rCtr x="262" y="-9"/>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4.44444E-6 1.85185E-6 L -0.43125 1.85185E-6 " pathEditMode="relative" rAng="0" ptsTypes="AA">
                                      <p:cBhvr>
                                        <p:cTn id="26" dur="2000" fill="hold"/>
                                        <p:tgtEl>
                                          <p:spTgt spid="1032"/>
                                        </p:tgtEl>
                                        <p:attrNameLst>
                                          <p:attrName>ppt_x</p:attrName>
                                          <p:attrName>ppt_y</p:attrName>
                                        </p:attrNameLst>
                                      </p:cBhvr>
                                      <p:rCtr x="-216"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1.94444E-6 -4.44444E-6 L 0.40156 -0.00601 " pathEditMode="relative" rAng="0" ptsTypes="AA">
                                      <p:cBhvr>
                                        <p:cTn id="30" dur="2000" fill="hold"/>
                                        <p:tgtEl>
                                          <p:spTgt spid="18"/>
                                        </p:tgtEl>
                                        <p:attrNameLst>
                                          <p:attrName>ppt_x</p:attrName>
                                          <p:attrName>ppt_y</p:attrName>
                                        </p:attrNameLst>
                                      </p:cBhvr>
                                      <p:rCtr x="201" y="-3"/>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5.55556E-7 -7.40741E-7 L -0.42517 -7.40741E-7 " pathEditMode="relative" rAng="0" ptsTypes="AA">
                                      <p:cBhvr>
                                        <p:cTn id="34" dur="2000" fill="hold"/>
                                        <p:tgtEl>
                                          <p:spTgt spid="19"/>
                                        </p:tgtEl>
                                        <p:attrNameLst>
                                          <p:attrName>ppt_x</p:attrName>
                                          <p:attrName>ppt_y</p:attrName>
                                        </p:attrNameLst>
                                      </p:cBhvr>
                                      <p:rCtr x="-213"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4.72222E-6 -2.59259E-6 L 0.42916 -0.00578 " pathEditMode="relative" rAng="0" ptsTypes="AA">
                                      <p:cBhvr>
                                        <p:cTn id="38" dur="2000" fill="hold"/>
                                        <p:tgtEl>
                                          <p:spTgt spid="20"/>
                                        </p:tgtEl>
                                        <p:attrNameLst>
                                          <p:attrName>ppt_x</p:attrName>
                                          <p:attrName>ppt_y</p:attrName>
                                        </p:attrNameLst>
                                      </p:cBhvr>
                                      <p:rCtr x="215" y="-3"/>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grpId="0" nodeType="clickEffect">
                                  <p:stCondLst>
                                    <p:cond delay="0"/>
                                  </p:stCondLst>
                                  <p:childTnLst>
                                    <p:animMotion origin="layout" path="M -1.94444E-6 2.22222E-6 L -0.40156 -0.00579 " pathEditMode="relative" rAng="0" ptsTypes="AA">
                                      <p:cBhvr>
                                        <p:cTn id="42" dur="2000" fill="hold"/>
                                        <p:tgtEl>
                                          <p:spTgt spid="23"/>
                                        </p:tgtEl>
                                        <p:attrNameLst>
                                          <p:attrName>ppt_x</p:attrName>
                                          <p:attrName>ppt_y</p:attrName>
                                        </p:attrNameLst>
                                      </p:cBhvr>
                                      <p:rCtr x="-201" y="-3"/>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0" nodeType="clickEffect">
                                  <p:stCondLst>
                                    <p:cond delay="0"/>
                                  </p:stCondLst>
                                  <p:childTnLst>
                                    <p:animMotion origin="layout" path="M -4.72222E-6 -2.59259E-6 L 0.44879 -0.00578 " pathEditMode="relative" rAng="0" ptsTypes="AA">
                                      <p:cBhvr>
                                        <p:cTn id="46" dur="2000" fill="hold"/>
                                        <p:tgtEl>
                                          <p:spTgt spid="21"/>
                                        </p:tgtEl>
                                        <p:attrNameLst>
                                          <p:attrName>ppt_x</p:attrName>
                                          <p:attrName>ppt_y</p:attrName>
                                        </p:attrNameLst>
                                      </p:cBhvr>
                                      <p:rCtr x="224" y="-3"/>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grpId="0" nodeType="clickEffect">
                                  <p:stCondLst>
                                    <p:cond delay="0"/>
                                  </p:stCondLst>
                                  <p:childTnLst>
                                    <p:animMotion origin="layout" path="M 5E-6 7.40741E-7 L -0.38976 -0.00579 " pathEditMode="relative" rAng="0" ptsTypes="AA">
                                      <p:cBhvr>
                                        <p:cTn id="50" dur="2000" fill="hold"/>
                                        <p:tgtEl>
                                          <p:spTgt spid="22"/>
                                        </p:tgtEl>
                                        <p:attrNameLst>
                                          <p:attrName>ppt_x</p:attrName>
                                          <p:attrName>ppt_y</p:attrName>
                                        </p:attrNameLst>
                                      </p:cBhvr>
                                      <p:rCtr x="-195"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9694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আমাদের বাংলা বইয়ের            </a:t>
            </a:r>
            <a:r>
              <a:rPr lang="bn-BD" sz="3600" b="1" dirty="0" smtClean="0">
                <a:latin typeface="NikoshBAN" pitchFamily="2" charset="0"/>
                <a:cs typeface="NikoshBAN" pitchFamily="2" charset="0"/>
              </a:rPr>
              <a:t>নং</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 পৃষ্ঠা খুলি</a:t>
            </a:r>
            <a:endParaRPr lang="en-US" sz="3600" dirty="0">
              <a:ln w="0"/>
              <a:effectLst>
                <a:outerShdw blurRad="38100" dist="19050" dir="2700000" algn="tl" rotWithShape="0">
                  <a:schemeClr val="dk1">
                    <a:alpha val="40000"/>
                  </a:schemeClr>
                </a:outerShdw>
              </a:effectLst>
            </a:endParaRPr>
          </a:p>
        </p:txBody>
      </p:sp>
      <p:sp>
        <p:nvSpPr>
          <p:cNvPr id="5" name="Oval 4"/>
          <p:cNvSpPr/>
          <p:nvPr/>
        </p:nvSpPr>
        <p:spPr>
          <a:xfrm>
            <a:off x="4791075" y="0"/>
            <a:ext cx="990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atin typeface="NikoshBAN" pitchFamily="2" charset="0"/>
                <a:cs typeface="NikoshBAN" pitchFamily="2" charset="0"/>
              </a:rPr>
              <a:t>৬১</a:t>
            </a:r>
            <a:endParaRPr lang="en-IN" sz="4400" b="1" dirty="0">
              <a:latin typeface="NikoshBAN" pitchFamily="2" charset="0"/>
              <a:cs typeface="NikoshBAN" pitchFamily="2" charset="0"/>
            </a:endParaRPr>
          </a:p>
        </p:txBody>
      </p:sp>
      <p:pic>
        <p:nvPicPr>
          <p:cNvPr id="6" name="Picture 5" descr="Capture.PNG"/>
          <p:cNvPicPr>
            <a:picLocks noChangeAspect="1"/>
          </p:cNvPicPr>
          <p:nvPr/>
        </p:nvPicPr>
        <p:blipFill>
          <a:blip r:embed="rId3" cstate="print"/>
          <a:stretch>
            <a:fillRect/>
          </a:stretch>
        </p:blipFill>
        <p:spPr>
          <a:xfrm>
            <a:off x="533400" y="1015176"/>
            <a:ext cx="4177345" cy="5410200"/>
          </a:xfrm>
          <a:prstGeom prst="rect">
            <a:avLst/>
          </a:prstGeom>
          <a:ln w="3175" cap="sq" cmpd="thickThin">
            <a:noFill/>
            <a:prstDash val="solid"/>
            <a:miter lim="800000"/>
          </a:ln>
          <a:effectLst/>
          <a:scene3d>
            <a:camera prst="orthographicFront">
              <a:rot lat="0" lon="0" rev="0"/>
            </a:camera>
            <a:lightRig rig="contrasting" dir="t">
              <a:rot lat="0" lon="0" rev="7800000"/>
            </a:lightRig>
          </a:scene3d>
          <a:sp3d>
            <a:bevelT w="139700" h="139700"/>
          </a:sp3d>
        </p:spPr>
      </p:pic>
      <p:sp>
        <p:nvSpPr>
          <p:cNvPr id="10" name="Flowchart: Alternate Process 9"/>
          <p:cNvSpPr/>
          <p:nvPr/>
        </p:nvSpPr>
        <p:spPr>
          <a:xfrm>
            <a:off x="4949376" y="2590800"/>
            <a:ext cx="3722910" cy="193765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n cmpd="thinThick">
                  <a:solidFill>
                    <a:schemeClr val="tx1"/>
                  </a:solidFill>
                </a:ln>
                <a:solidFill>
                  <a:srgbClr val="0070C0"/>
                </a:solidFill>
                <a:latin typeface="NikoshBAN" pitchFamily="2" charset="0"/>
                <a:cs typeface="NikoshBAN" pitchFamily="2" charset="0"/>
              </a:rPr>
              <a:t> </a:t>
            </a:r>
            <a:r>
              <a:rPr lang="en-US" sz="6000" b="1" dirty="0" err="1" smtClean="0">
                <a:ln cmpd="thinThick">
                  <a:solidFill>
                    <a:schemeClr val="tx1"/>
                  </a:solidFill>
                </a:ln>
                <a:solidFill>
                  <a:srgbClr val="002060"/>
                </a:solidFill>
                <a:latin typeface="NikoshBAN" panose="02000000000000000000" pitchFamily="2" charset="0"/>
                <a:cs typeface="NikoshBAN" panose="02000000000000000000" pitchFamily="2" charset="0"/>
              </a:rPr>
              <a:t>সমস্বরে</a:t>
            </a:r>
            <a:r>
              <a:rPr lang="en-US" sz="6000" b="1" dirty="0" smtClean="0">
                <a:solidFill>
                  <a:srgbClr val="002060"/>
                </a:solidFill>
                <a:latin typeface="NikoshBAN" panose="02000000000000000000" pitchFamily="2" charset="0"/>
                <a:cs typeface="NikoshBAN" panose="02000000000000000000" pitchFamily="2" charset="0"/>
              </a:rPr>
              <a:t> </a:t>
            </a:r>
            <a:r>
              <a:rPr lang="en-US" sz="6000" b="1" dirty="0" err="1" smtClean="0">
                <a:solidFill>
                  <a:srgbClr val="002060"/>
                </a:solidFill>
                <a:latin typeface="NikoshBAN" panose="02000000000000000000" pitchFamily="2" charset="0"/>
                <a:cs typeface="NikoshBAN" panose="02000000000000000000" pitchFamily="2" charset="0"/>
              </a:rPr>
              <a:t>পাঠ</a:t>
            </a:r>
            <a:endParaRPr lang="en-US" sz="6000" b="1" dirty="0">
              <a:ln cmpd="thinThick">
                <a:solidFill>
                  <a:schemeClr val="tx1"/>
                </a:solidFill>
              </a:ln>
              <a:solidFill>
                <a:srgbClr val="0070C0"/>
              </a:solidFill>
              <a:latin typeface="NikoshBAN" pitchFamily="2" charset="0"/>
              <a:cs typeface="NikoshBAN" pitchFamily="2" charset="0"/>
            </a:endParaRPr>
          </a:p>
        </p:txBody>
      </p:sp>
      <p:sp>
        <p:nvSpPr>
          <p:cNvPr id="11" name="Rounded Rectangle 10"/>
          <p:cNvSpPr/>
          <p:nvPr/>
        </p:nvSpPr>
        <p:spPr>
          <a:xfrm>
            <a:off x="4953000" y="918030"/>
            <a:ext cx="3810000" cy="1520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spcBef>
                <a:spcPct val="0"/>
              </a:spcBef>
              <a:defRPr/>
            </a:pPr>
            <a:r>
              <a:rPr lang="bn-BD" sz="4000" b="1" dirty="0" smtClean="0">
                <a:solidFill>
                  <a:schemeClr val="bg1"/>
                </a:solidFill>
                <a:latin typeface="NikoshBAN" pitchFamily="2" charset="0"/>
                <a:cs typeface="NikoshBAN" pitchFamily="2" charset="0"/>
              </a:rPr>
              <a:t>শিক্ষকের আদর্শ পাঠ</a:t>
            </a:r>
            <a:endParaRPr lang="en-US" sz="4000" b="1" dirty="0">
              <a:solidFill>
                <a:schemeClr val="bg1"/>
              </a:solidFill>
              <a:latin typeface="NikoshBAN" pitchFamily="2" charset="0"/>
              <a:cs typeface="NikoshBAN" pitchFamily="2" charset="0"/>
            </a:endParaRPr>
          </a:p>
        </p:txBody>
      </p:sp>
      <p:sp>
        <p:nvSpPr>
          <p:cNvPr id="7" name="Flowchart: Alternate Process 6"/>
          <p:cNvSpPr/>
          <p:nvPr/>
        </p:nvSpPr>
        <p:spPr>
          <a:xfrm>
            <a:off x="4967520" y="4651830"/>
            <a:ext cx="3733800" cy="193765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200" b="1" dirty="0" err="1" smtClean="0">
                <a:solidFill>
                  <a:srgbClr val="002060"/>
                </a:solidFill>
                <a:latin typeface="NikoshBAN" panose="02000000000000000000" pitchFamily="2" charset="0"/>
                <a:cs typeface="NikoshBAN" panose="02000000000000000000" pitchFamily="2" charset="0"/>
              </a:rPr>
              <a:t>নিরব</a:t>
            </a:r>
            <a:r>
              <a:rPr lang="en-US" sz="7200" b="1" dirty="0" smtClean="0">
                <a:solidFill>
                  <a:srgbClr val="002060"/>
                </a:solidFill>
                <a:latin typeface="NikoshBAN" panose="02000000000000000000" pitchFamily="2" charset="0"/>
                <a:cs typeface="NikoshBAN" panose="02000000000000000000" pitchFamily="2" charset="0"/>
              </a:rPr>
              <a:t> </a:t>
            </a:r>
            <a:r>
              <a:rPr lang="en-US" sz="7200" b="1" dirty="0" err="1" smtClean="0">
                <a:solidFill>
                  <a:srgbClr val="002060"/>
                </a:solidFill>
                <a:latin typeface="NikoshBAN" panose="02000000000000000000" pitchFamily="2" charset="0"/>
                <a:cs typeface="NikoshBAN" panose="02000000000000000000" pitchFamily="2" charset="0"/>
              </a:rPr>
              <a:t>পাঠ</a:t>
            </a:r>
            <a:endParaRPr lang="en-US" sz="13800" b="1" dirty="0">
              <a:ln cmpd="thinThick">
                <a:solidFill>
                  <a:schemeClr val="tx1"/>
                </a:solidFill>
              </a:ln>
              <a:solidFill>
                <a:srgbClr val="0070C0"/>
              </a:solidFill>
              <a:latin typeface="NikoshBAN" pitchFamily="2" charset="0"/>
              <a:cs typeface="NikoshBAN"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4)">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এখন আমরা ৩টি দলে ভাগ হয়ে বই পড়ব।</a:t>
            </a:r>
            <a:endParaRPr lang="en-US" sz="5400" dirty="0">
              <a:ln w="0"/>
              <a:solidFill>
                <a:schemeClr val="tx1"/>
              </a:solidFill>
              <a:effectLst>
                <a:outerShdw blurRad="38100" dist="19050" dir="2700000" algn="tl" rotWithShape="0">
                  <a:schemeClr val="dk1">
                    <a:alpha val="40000"/>
                  </a:schemeClr>
                </a:outerShdw>
              </a:effectLst>
            </a:endParaRPr>
          </a:p>
        </p:txBody>
      </p:sp>
      <p:sp>
        <p:nvSpPr>
          <p:cNvPr id="4" name="Notched Right Arrow 3"/>
          <p:cNvSpPr/>
          <p:nvPr/>
        </p:nvSpPr>
        <p:spPr>
          <a:xfrm>
            <a:off x="342900" y="3276600"/>
            <a:ext cx="2514600" cy="1309914"/>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latin typeface="NikoshBAN" pitchFamily="2" charset="0"/>
                <a:cs typeface="NikoshBAN" pitchFamily="2" charset="0"/>
              </a:rPr>
              <a:t>শালিক</a:t>
            </a:r>
            <a:endParaRPr lang="en-IN" sz="4000" dirty="0">
              <a:latin typeface="NikoshBAN" pitchFamily="2" charset="0"/>
              <a:cs typeface="NikoshBAN" pitchFamily="2" charset="0"/>
            </a:endParaRPr>
          </a:p>
        </p:txBody>
      </p:sp>
      <p:sp>
        <p:nvSpPr>
          <p:cNvPr id="5" name="Notched Right Arrow 4"/>
          <p:cNvSpPr/>
          <p:nvPr/>
        </p:nvSpPr>
        <p:spPr>
          <a:xfrm>
            <a:off x="228600" y="1447800"/>
            <a:ext cx="2514600" cy="1219200"/>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দোয়েল </a:t>
            </a:r>
            <a:endParaRPr lang="en-IN" sz="4000" dirty="0">
              <a:latin typeface="NikoshBAN" pitchFamily="2" charset="0"/>
              <a:cs typeface="NikoshBAN" pitchFamily="2" charset="0"/>
            </a:endParaRPr>
          </a:p>
        </p:txBody>
      </p:sp>
      <p:sp>
        <p:nvSpPr>
          <p:cNvPr id="6" name="Notched Right Arrow 5"/>
          <p:cNvSpPr/>
          <p:nvPr/>
        </p:nvSpPr>
        <p:spPr>
          <a:xfrm>
            <a:off x="286656" y="5125356"/>
            <a:ext cx="2514600" cy="1295400"/>
          </a:xfrm>
          <a:prstGeom prst="notch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latin typeface="NikoshBAN" pitchFamily="2" charset="0"/>
                <a:cs typeface="NikoshBAN" pitchFamily="2" charset="0"/>
              </a:rPr>
              <a:t>টিয়া </a:t>
            </a:r>
            <a:endParaRPr lang="en-IN" sz="4000" dirty="0">
              <a:latin typeface="NikoshBAN" pitchFamily="2" charset="0"/>
              <a:cs typeface="NikoshBAN" pitchFamily="2" charset="0"/>
            </a:endParaRPr>
          </a:p>
        </p:txBody>
      </p:sp>
      <p:sp>
        <p:nvSpPr>
          <p:cNvPr id="9" name="TextBox 8"/>
          <p:cNvSpPr txBox="1"/>
          <p:nvPr/>
        </p:nvSpPr>
        <p:spPr>
          <a:xfrm>
            <a:off x="3028950" y="1600200"/>
            <a:ext cx="5867400" cy="1015663"/>
          </a:xfrm>
          <a:prstGeom prst="rect">
            <a:avLst/>
          </a:prstGeom>
          <a:noFill/>
          <a:ln w="38100">
            <a:solidFill>
              <a:schemeClr val="accent2">
                <a:lumMod val="20000"/>
                <a:lumOff val="80000"/>
              </a:schemeClr>
            </a:solidFill>
          </a:ln>
        </p:spPr>
        <p:txBody>
          <a:bodyPr wrap="square" rtlCol="0">
            <a:spAutoFit/>
          </a:bodyPr>
          <a:lstStyle/>
          <a:p>
            <a:pPr algn="just"/>
            <a:r>
              <a:rPr lang="en-US" sz="2000" b="1" dirty="0" err="1" smtClean="0">
                <a:latin typeface="NikoshBAN" pitchFamily="2" charset="0"/>
                <a:cs typeface="NikoshBAN" pitchFamily="2" charset="0"/>
              </a:rPr>
              <a:t>বড়</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বোন</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ঝরনা</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নতুন</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ক্লাসে</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উঠেছে</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স্কুলে</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থেকে</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পেয়েছে</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নতুন</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বই</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শুরু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হবে</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তার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ক্লাস</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বইটা</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হাতে</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পেয়ে</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তার</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সে</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কী</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আনন্দ</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পাতা</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উলটেই</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চোখ</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আটকে</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গেলো</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একটা</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কবিতায়</a:t>
            </a:r>
            <a:r>
              <a:rPr lang="en-US" sz="2000" b="1" dirty="0" smtClean="0">
                <a:latin typeface="NikoshBAN" pitchFamily="2" charset="0"/>
                <a:cs typeface="NikoshBAN" pitchFamily="2" charset="0"/>
              </a:rPr>
              <a:t>। </a:t>
            </a:r>
            <a:endParaRPr lang="en-IN" sz="2000" b="1" dirty="0">
              <a:latin typeface="NikoshBAN" pitchFamily="2" charset="0"/>
              <a:cs typeface="NikoshBAN" pitchFamily="2" charset="0"/>
            </a:endParaRPr>
          </a:p>
        </p:txBody>
      </p:sp>
      <p:sp>
        <p:nvSpPr>
          <p:cNvPr id="13" name="TextBox 12"/>
          <p:cNvSpPr txBox="1"/>
          <p:nvPr/>
        </p:nvSpPr>
        <p:spPr>
          <a:xfrm>
            <a:off x="3048000" y="3276600"/>
            <a:ext cx="5715000" cy="1415772"/>
          </a:xfrm>
          <a:prstGeom prst="rect">
            <a:avLst/>
          </a:prstGeom>
          <a:noFill/>
          <a:ln w="38100">
            <a:solidFill>
              <a:srgbClr val="33CC33"/>
            </a:solidFill>
          </a:ln>
        </p:spPr>
        <p:txBody>
          <a:bodyPr wrap="square" rtlCol="0">
            <a:spAutoFit/>
          </a:bodyPr>
          <a:lstStyle/>
          <a:p>
            <a:pPr algn="just"/>
            <a:r>
              <a:rPr lang="bn-BD" sz="2400" dirty="0" smtClean="0">
                <a:latin typeface="NikoshBAN" pitchFamily="2" charset="0"/>
                <a:cs typeface="NikoshBAN" pitchFamily="2" charset="0"/>
              </a:rPr>
              <a:t>পাখি সব করে রব রাতি পোহাইল।</a:t>
            </a:r>
          </a:p>
          <a:p>
            <a:pPr algn="just"/>
            <a:r>
              <a:rPr lang="bn-BD" sz="2400" dirty="0" smtClean="0">
                <a:latin typeface="NikoshBAN" pitchFamily="2" charset="0"/>
                <a:cs typeface="NikoshBAN" pitchFamily="2" charset="0"/>
              </a:rPr>
              <a:t>কাননে কুসুমকলি সকলি ফুটিল। </a:t>
            </a:r>
          </a:p>
          <a:p>
            <a:pPr algn="just"/>
            <a:r>
              <a:rPr lang="bn-BD" b="1" dirty="0" smtClean="0">
                <a:latin typeface="NikoshBAN" pitchFamily="2" charset="0"/>
                <a:cs typeface="NikoshBAN" pitchFamily="2" charset="0"/>
              </a:rPr>
              <a:t>পাশে বসেই পড়া করছিল ছোট ভাই সাম্য। কবিতার কথাগুলো তার কানে গেল। তাই তো ভোর হলেই পাখি ডেকে ওঠে। ঘুম ভেঙে যায়</a:t>
            </a:r>
            <a:r>
              <a:rPr lang="bn-BD" dirty="0" smtClean="0">
                <a:latin typeface="NikoshBAN" pitchFamily="2" charset="0"/>
                <a:cs typeface="NikoshBAN" pitchFamily="2" charset="0"/>
              </a:rPr>
              <a:t>। </a:t>
            </a:r>
            <a:endParaRPr lang="bn-BD" b="1" dirty="0" smtClean="0">
              <a:latin typeface="NikoshBAN" pitchFamily="2" charset="0"/>
              <a:cs typeface="NikoshBAN" pitchFamily="2" charset="0"/>
            </a:endParaRPr>
          </a:p>
        </p:txBody>
      </p:sp>
      <p:sp>
        <p:nvSpPr>
          <p:cNvPr id="14" name="TextBox 13"/>
          <p:cNvSpPr txBox="1"/>
          <p:nvPr/>
        </p:nvSpPr>
        <p:spPr>
          <a:xfrm>
            <a:off x="3067050" y="5276850"/>
            <a:ext cx="5715000" cy="1015663"/>
          </a:xfrm>
          <a:prstGeom prst="rect">
            <a:avLst/>
          </a:prstGeom>
          <a:noFill/>
          <a:ln w="38100">
            <a:solidFill>
              <a:schemeClr val="accent6">
                <a:lumMod val="20000"/>
                <a:lumOff val="80000"/>
              </a:schemeClr>
            </a:solidFill>
          </a:ln>
        </p:spPr>
        <p:txBody>
          <a:bodyPr wrap="square" rtlCol="0">
            <a:spAutoFit/>
          </a:bodyPr>
          <a:lstStyle/>
          <a:p>
            <a:pPr algn="just"/>
            <a:r>
              <a:rPr lang="bn-BD" sz="2000" b="1" dirty="0" smtClean="0">
                <a:latin typeface="NikoshBAN" pitchFamily="2" charset="0"/>
                <a:cs typeface="NikoshBAN" pitchFamily="2" charset="0"/>
              </a:rPr>
              <a:t>পাখিরা যেন ভোরের দূত। চড়ুই শালিক এরকম দুয়েকটা পাখি সাম্য দেখেছে। কিন্তু আরও যে নানা ধরনের পাখি আছে, সে সব পাখির কথা ইচ্ছে করে তার। মাকেই সে জিজ্ঞেস করবে পাখিদের কথা</a:t>
            </a:r>
            <a:r>
              <a:rPr lang="bn-BD" sz="2000" dirty="0" smtClean="0">
                <a:latin typeface="NikoshBAN" pitchFamily="2" charset="0"/>
                <a:cs typeface="NikoshBAN" pitchFamily="2" charset="0"/>
              </a:rPr>
              <a:t>।  </a:t>
            </a:r>
            <a:endParaRPr lang="bn-BD" sz="2800" b="1"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TotalTime>
  <Words>573</Words>
  <Application>Microsoft Office PowerPoint</Application>
  <PresentationFormat>On-screen Show (4:3)</PresentationFormat>
  <Paragraphs>124</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MCTC(R)</cp:lastModifiedBy>
  <cp:revision>269</cp:revision>
  <dcterms:created xsi:type="dcterms:W3CDTF">2006-08-16T00:00:00Z</dcterms:created>
  <dcterms:modified xsi:type="dcterms:W3CDTF">2019-12-12T16:27:27Z</dcterms:modified>
</cp:coreProperties>
</file>