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1" r:id="rId2"/>
    <p:sldId id="280" r:id="rId3"/>
    <p:sldId id="260" r:id="rId4"/>
    <p:sldId id="257" r:id="rId5"/>
    <p:sldId id="265" r:id="rId6"/>
    <p:sldId id="261" r:id="rId7"/>
    <p:sldId id="258" r:id="rId8"/>
    <p:sldId id="262" r:id="rId9"/>
    <p:sldId id="267" r:id="rId10"/>
    <p:sldId id="274" r:id="rId11"/>
    <p:sldId id="259" r:id="rId12"/>
    <p:sldId id="268" r:id="rId13"/>
    <p:sldId id="277" r:id="rId14"/>
    <p:sldId id="275" r:id="rId15"/>
    <p:sldId id="273" r:id="rId16"/>
    <p:sldId id="269" r:id="rId17"/>
    <p:sldId id="270"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FBA576-25E1-44C5-BBBA-4F1854C5693D}" type="datetimeFigureOut">
              <a:rPr lang="en-US" smtClean="0"/>
              <a:pPr/>
              <a:t>12/10/2019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3B9B8B-4502-4336-B2CB-0DFDC193778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E0493C-F7CB-4992-8C32-1FAF5766A4C6}" type="slidenum">
              <a:rPr lang="en-US" smtClean="0"/>
              <a:t>1</a:t>
            </a:fld>
            <a:endParaRPr lang="en-US"/>
          </a:p>
        </p:txBody>
      </p:sp>
    </p:spTree>
    <p:extLst>
      <p:ext uri="{BB962C8B-B14F-4D97-AF65-F5344CB8AC3E}">
        <p14:creationId xmlns:p14="http://schemas.microsoft.com/office/powerpoint/2010/main" val="665121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B9B8B-4502-4336-B2CB-0DFDC1937780}"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3B9B8B-4502-4336-B2CB-0DFDC1937780}"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09DD96-18C7-47D9-B83F-550C86E61E78}"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2C248-FEC9-4F84-9EB2-E4815DB30F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09DD96-18C7-47D9-B83F-550C86E61E78}"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2C248-FEC9-4F84-9EB2-E4815DB30F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09DD96-18C7-47D9-B83F-550C86E61E78}"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2C248-FEC9-4F84-9EB2-E4815DB30F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09DD96-18C7-47D9-B83F-550C86E61E78}"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2C248-FEC9-4F84-9EB2-E4815DB30F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09DD96-18C7-47D9-B83F-550C86E61E78}"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2C248-FEC9-4F84-9EB2-E4815DB30F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09DD96-18C7-47D9-B83F-550C86E61E78}" type="datetimeFigureOut">
              <a:rPr lang="en-US" smtClean="0"/>
              <a:pPr/>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2C248-FEC9-4F84-9EB2-E4815DB30F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09DD96-18C7-47D9-B83F-550C86E61E78}" type="datetimeFigureOut">
              <a:rPr lang="en-US" smtClean="0"/>
              <a:pPr/>
              <a:t>12/10/2019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82C248-FEC9-4F84-9EB2-E4815DB30F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09DD96-18C7-47D9-B83F-550C86E61E78}" type="datetimeFigureOut">
              <a:rPr lang="en-US" smtClean="0"/>
              <a:pPr/>
              <a:t>12/10/2019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82C248-FEC9-4F84-9EB2-E4815DB30F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9DD96-18C7-47D9-B83F-550C86E61E78}" type="datetimeFigureOut">
              <a:rPr lang="en-US" smtClean="0"/>
              <a:pPr/>
              <a:t>12/10/2019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82C248-FEC9-4F84-9EB2-E4815DB30F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09DD96-18C7-47D9-B83F-550C86E61E78}" type="datetimeFigureOut">
              <a:rPr lang="en-US" smtClean="0"/>
              <a:pPr/>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2C248-FEC9-4F84-9EB2-E4815DB30F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09DD96-18C7-47D9-B83F-550C86E61E78}" type="datetimeFigureOut">
              <a:rPr lang="en-US" smtClean="0"/>
              <a:pPr/>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2C248-FEC9-4F84-9EB2-E4815DB30F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09DD96-18C7-47D9-B83F-550C86E61E78}" type="datetimeFigureOut">
              <a:rPr lang="en-US" smtClean="0"/>
              <a:pPr/>
              <a:t>12/10/2019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2C248-FEC9-4F84-9EB2-E4815DB30F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6607" y="571500"/>
            <a:ext cx="6400800" cy="1985159"/>
          </a:xfrm>
          <a:prstGeom prst="rect">
            <a:avLst/>
          </a:prstGeom>
          <a:noFill/>
        </p:spPr>
        <p:txBody>
          <a:bodyPr wrap="square" lIns="68580" tIns="34290" rIns="68580" bIns="34290">
            <a:spAutoFit/>
          </a:bodyPr>
          <a:lstStyle/>
          <a:p>
            <a:pPr algn="ctr"/>
            <a:r>
              <a:rPr lang="bn-BD" sz="12450" b="1" dirty="0">
                <a:ln w="22225">
                  <a:solidFill>
                    <a:schemeClr val="accent2"/>
                  </a:solidFill>
                  <a:prstDash val="solid"/>
                </a:ln>
                <a:latin typeface="NikoshBAN" pitchFamily="2" charset="0"/>
                <a:cs typeface="NikoshBAN" pitchFamily="2" charset="0"/>
              </a:rPr>
              <a:t>স্বাগতম</a:t>
            </a:r>
            <a:endParaRPr lang="en-US" sz="12450" b="1" dirty="0">
              <a:ln w="22225">
                <a:solidFill>
                  <a:schemeClr val="accent2"/>
                </a:solidFill>
                <a:prstDash val="solid"/>
              </a:l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1" y="2343150"/>
            <a:ext cx="6775231" cy="3645776"/>
          </a:xfrm>
          <a:prstGeom prst="rect">
            <a:avLst/>
          </a:prstGeom>
        </p:spPr>
      </p:pic>
    </p:spTree>
    <p:extLst>
      <p:ext uri="{BB962C8B-B14F-4D97-AF65-F5344CB8AC3E}">
        <p14:creationId xmlns:p14="http://schemas.microsoft.com/office/powerpoint/2010/main" val="4268432325"/>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600200" cy="457200"/>
          </a:xfrm>
          <a:solidFill>
            <a:schemeClr val="bg2"/>
          </a:solidFill>
        </p:spPr>
        <p:txBody>
          <a:bodyPr>
            <a:normAutofit/>
          </a:bodyPr>
          <a:lstStyle/>
          <a:p>
            <a:pPr algn="r"/>
            <a:r>
              <a:rPr lang="en-US" sz="2400" b="1" dirty="0" err="1" smtClean="0"/>
              <a:t>মিয়োসিস</a:t>
            </a:r>
            <a:r>
              <a:rPr lang="en-US" sz="2400" b="1" dirty="0" smtClean="0"/>
              <a:t> </a:t>
            </a:r>
            <a:endParaRPr lang="en-US" sz="2400" b="1" dirty="0"/>
          </a:p>
        </p:txBody>
      </p:sp>
      <p:pic>
        <p:nvPicPr>
          <p:cNvPr id="6" name="Content Placeholder 5" descr="images of miosis - Google Search_20150716171720 (3).png"/>
          <p:cNvPicPr>
            <a:picLocks noGrp="1" noChangeAspect="1"/>
          </p:cNvPicPr>
          <p:nvPr>
            <p:ph sz="half" idx="1"/>
          </p:nvPr>
        </p:nvPicPr>
        <p:blipFill>
          <a:blip r:embed="rId2"/>
          <a:stretch>
            <a:fillRect/>
          </a:stretch>
        </p:blipFill>
        <p:spPr>
          <a:xfrm>
            <a:off x="4343400" y="3962400"/>
            <a:ext cx="4800600" cy="2590800"/>
          </a:xfrm>
        </p:spPr>
      </p:pic>
      <p:pic>
        <p:nvPicPr>
          <p:cNvPr id="5" name="Content Placeholder 4" descr="images of miosis - Google Search_20150716171720 (2).png"/>
          <p:cNvPicPr>
            <a:picLocks noGrp="1" noChangeAspect="1"/>
          </p:cNvPicPr>
          <p:nvPr>
            <p:ph sz="half" idx="2"/>
          </p:nvPr>
        </p:nvPicPr>
        <p:blipFill>
          <a:blip r:embed="rId3"/>
          <a:stretch>
            <a:fillRect/>
          </a:stretch>
        </p:blipFill>
        <p:spPr>
          <a:xfrm>
            <a:off x="4419600" y="0"/>
            <a:ext cx="4724400" cy="3962400"/>
          </a:xfrm>
        </p:spPr>
      </p:pic>
      <p:sp>
        <p:nvSpPr>
          <p:cNvPr id="7" name="TextBox 6"/>
          <p:cNvSpPr txBox="1"/>
          <p:nvPr/>
        </p:nvSpPr>
        <p:spPr>
          <a:xfrm>
            <a:off x="1143000" y="457200"/>
            <a:ext cx="2590800" cy="461665"/>
          </a:xfrm>
          <a:prstGeom prst="rect">
            <a:avLst/>
          </a:prstGeom>
          <a:solidFill>
            <a:schemeClr val="accent1"/>
          </a:solidFill>
        </p:spPr>
        <p:txBody>
          <a:bodyPr wrap="square" rtlCol="0">
            <a:spAutoFit/>
          </a:bodyPr>
          <a:lstStyle/>
          <a:p>
            <a:r>
              <a:rPr lang="en-US" sz="2400" b="1" dirty="0" err="1" smtClean="0"/>
              <a:t>জনন</a:t>
            </a:r>
            <a:r>
              <a:rPr lang="en-US" sz="2400" b="1" dirty="0" smtClean="0"/>
              <a:t>  </a:t>
            </a:r>
            <a:r>
              <a:rPr lang="en-US" sz="2400" b="1" dirty="0" err="1" smtClean="0"/>
              <a:t>মাতৃকোষ</a:t>
            </a:r>
            <a:r>
              <a:rPr lang="en-US" sz="2400" b="1" dirty="0" smtClean="0"/>
              <a:t> </a:t>
            </a:r>
            <a:endParaRPr lang="en-US" sz="2400" b="1" dirty="0"/>
          </a:p>
        </p:txBody>
      </p:sp>
      <p:sp>
        <p:nvSpPr>
          <p:cNvPr id="8" name="Oval 7"/>
          <p:cNvSpPr/>
          <p:nvPr/>
        </p:nvSpPr>
        <p:spPr>
          <a:xfrm>
            <a:off x="914400" y="1066800"/>
            <a:ext cx="6858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2n</a:t>
            </a:r>
            <a:endParaRPr lang="en-US" dirty="0"/>
          </a:p>
        </p:txBody>
      </p:sp>
      <p:sp>
        <p:nvSpPr>
          <p:cNvPr id="9" name="Oval 8"/>
          <p:cNvSpPr/>
          <p:nvPr/>
        </p:nvSpPr>
        <p:spPr>
          <a:xfrm>
            <a:off x="2286000" y="990600"/>
            <a:ext cx="762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2n</a:t>
            </a:r>
            <a:endParaRPr lang="en-US" dirty="0"/>
          </a:p>
        </p:txBody>
      </p:sp>
      <p:sp>
        <p:nvSpPr>
          <p:cNvPr id="11" name="Down Arrow 10"/>
          <p:cNvSpPr/>
          <p:nvPr/>
        </p:nvSpPr>
        <p:spPr>
          <a:xfrm>
            <a:off x="914400" y="1676400"/>
            <a:ext cx="609600" cy="2057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মিয়োসি</a:t>
            </a:r>
            <a:r>
              <a:rPr lang="en-US" sz="2000" dirty="0" err="1" smtClean="0">
                <a:solidFill>
                  <a:schemeClr val="tx1"/>
                </a:solidFill>
              </a:rPr>
              <a:t>স</a:t>
            </a:r>
            <a:r>
              <a:rPr lang="en-US" sz="2000" dirty="0" smtClean="0">
                <a:solidFill>
                  <a:schemeClr val="tx1"/>
                </a:solidFill>
              </a:rPr>
              <a:t> </a:t>
            </a:r>
            <a:endParaRPr lang="en-US" sz="2000" dirty="0">
              <a:solidFill>
                <a:schemeClr val="tx1"/>
              </a:solidFill>
            </a:endParaRPr>
          </a:p>
        </p:txBody>
      </p:sp>
      <p:sp>
        <p:nvSpPr>
          <p:cNvPr id="12" name="Down Arrow 11"/>
          <p:cNvSpPr/>
          <p:nvPr/>
        </p:nvSpPr>
        <p:spPr>
          <a:xfrm>
            <a:off x="2362200" y="1600200"/>
            <a:ext cx="685800" cy="2057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মিয়োসিস</a:t>
            </a:r>
            <a:r>
              <a:rPr lang="en-US" sz="2000" b="1" dirty="0" smtClean="0">
                <a:solidFill>
                  <a:schemeClr val="tx1"/>
                </a:solidFill>
              </a:rPr>
              <a:t> </a:t>
            </a:r>
            <a:endParaRPr lang="en-US" sz="2000" b="1" dirty="0">
              <a:solidFill>
                <a:schemeClr val="tx1"/>
              </a:solidFill>
            </a:endParaRPr>
          </a:p>
        </p:txBody>
      </p:sp>
      <p:sp>
        <p:nvSpPr>
          <p:cNvPr id="13" name="Oval 12"/>
          <p:cNvSpPr/>
          <p:nvPr/>
        </p:nvSpPr>
        <p:spPr>
          <a:xfrm>
            <a:off x="990600" y="3810000"/>
            <a:ext cx="4572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n</a:t>
            </a:r>
            <a:endParaRPr lang="en-US" sz="2000" b="1" dirty="0">
              <a:solidFill>
                <a:schemeClr val="bg1"/>
              </a:solidFill>
            </a:endParaRPr>
          </a:p>
        </p:txBody>
      </p:sp>
      <p:sp>
        <p:nvSpPr>
          <p:cNvPr id="14" name="Oval 13"/>
          <p:cNvSpPr/>
          <p:nvPr/>
        </p:nvSpPr>
        <p:spPr>
          <a:xfrm>
            <a:off x="2438400" y="3733800"/>
            <a:ext cx="533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n</a:t>
            </a:r>
            <a:endParaRPr lang="en-US" sz="2000" b="1" dirty="0">
              <a:solidFill>
                <a:schemeClr val="bg1"/>
              </a:solidFill>
            </a:endParaRPr>
          </a:p>
        </p:txBody>
      </p:sp>
      <p:sp>
        <p:nvSpPr>
          <p:cNvPr id="15" name="TextBox 14"/>
          <p:cNvSpPr txBox="1"/>
          <p:nvPr/>
        </p:nvSpPr>
        <p:spPr>
          <a:xfrm>
            <a:off x="0" y="4419600"/>
            <a:ext cx="1333500" cy="400110"/>
          </a:xfrm>
          <a:prstGeom prst="rect">
            <a:avLst/>
          </a:prstGeom>
          <a:solidFill>
            <a:schemeClr val="accent1"/>
          </a:solidFill>
        </p:spPr>
        <p:txBody>
          <a:bodyPr wrap="square" rtlCol="0">
            <a:spAutoFit/>
          </a:bodyPr>
          <a:lstStyle/>
          <a:p>
            <a:r>
              <a:rPr lang="en-US" sz="2000" b="1" dirty="0" err="1" smtClean="0"/>
              <a:t>ডিম্বানু</a:t>
            </a:r>
            <a:r>
              <a:rPr lang="en-US" sz="2000" b="1" dirty="0" smtClean="0"/>
              <a:t> </a:t>
            </a:r>
            <a:endParaRPr lang="en-US" sz="2000" b="1" dirty="0"/>
          </a:p>
        </p:txBody>
      </p:sp>
      <p:sp>
        <p:nvSpPr>
          <p:cNvPr id="16" name="TextBox 15"/>
          <p:cNvSpPr txBox="1"/>
          <p:nvPr/>
        </p:nvSpPr>
        <p:spPr>
          <a:xfrm>
            <a:off x="3276600" y="4343400"/>
            <a:ext cx="1143000" cy="400110"/>
          </a:xfrm>
          <a:prstGeom prst="rect">
            <a:avLst/>
          </a:prstGeom>
          <a:solidFill>
            <a:schemeClr val="accent1"/>
          </a:solidFill>
        </p:spPr>
        <p:txBody>
          <a:bodyPr wrap="square" rtlCol="0">
            <a:spAutoFit/>
          </a:bodyPr>
          <a:lstStyle/>
          <a:p>
            <a:r>
              <a:rPr lang="en-US" sz="2000" b="1" dirty="0" err="1" smtClean="0"/>
              <a:t>শুক্রানু</a:t>
            </a:r>
            <a:r>
              <a:rPr lang="en-US" sz="2000" b="1" dirty="0" smtClean="0">
                <a:solidFill>
                  <a:srgbClr val="C00000"/>
                </a:solidFill>
              </a:rPr>
              <a:t> </a:t>
            </a:r>
            <a:endParaRPr lang="en-US" sz="2000" b="1" dirty="0">
              <a:solidFill>
                <a:srgbClr val="C00000"/>
              </a:solidFill>
            </a:endParaRPr>
          </a:p>
        </p:txBody>
      </p:sp>
      <p:cxnSp>
        <p:nvCxnSpPr>
          <p:cNvPr id="18" name="Straight Arrow Connector 17"/>
          <p:cNvCxnSpPr>
            <a:stCxn id="13" idx="4"/>
          </p:cNvCxnSpPr>
          <p:nvPr/>
        </p:nvCxnSpPr>
        <p:spPr>
          <a:xfrm rot="16200000" flipH="1">
            <a:off x="1181100" y="4457700"/>
            <a:ext cx="8382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4"/>
          </p:cNvCxnSpPr>
          <p:nvPr/>
        </p:nvCxnSpPr>
        <p:spPr>
          <a:xfrm rot="5400000">
            <a:off x="1847850" y="4400550"/>
            <a:ext cx="914400" cy="800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1866900" y="57531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1600200" y="5257800"/>
            <a:ext cx="6858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২n</a:t>
            </a:r>
            <a:endParaRPr lang="en-US" dirty="0"/>
          </a:p>
        </p:txBody>
      </p:sp>
      <p:sp>
        <p:nvSpPr>
          <p:cNvPr id="27" name="TextBox 26"/>
          <p:cNvSpPr txBox="1"/>
          <p:nvPr/>
        </p:nvSpPr>
        <p:spPr>
          <a:xfrm>
            <a:off x="2362200" y="5257800"/>
            <a:ext cx="1676400" cy="400110"/>
          </a:xfrm>
          <a:prstGeom prst="rect">
            <a:avLst/>
          </a:prstGeom>
          <a:solidFill>
            <a:schemeClr val="accent1"/>
          </a:solidFill>
        </p:spPr>
        <p:txBody>
          <a:bodyPr wrap="square" rtlCol="0">
            <a:spAutoFit/>
          </a:bodyPr>
          <a:lstStyle/>
          <a:p>
            <a:r>
              <a:rPr lang="en-US" sz="2000" b="1" dirty="0" err="1" smtClean="0"/>
              <a:t>জাইগোট</a:t>
            </a:r>
            <a:r>
              <a:rPr lang="en-US" sz="2000" b="1" dirty="0" smtClean="0"/>
              <a:t> </a:t>
            </a:r>
            <a:endParaRPr lang="en-US" sz="2000" b="1" dirty="0"/>
          </a:p>
        </p:txBody>
      </p:sp>
      <p:sp>
        <p:nvSpPr>
          <p:cNvPr id="28" name="TextBox 27"/>
          <p:cNvSpPr txBox="1"/>
          <p:nvPr/>
        </p:nvSpPr>
        <p:spPr>
          <a:xfrm>
            <a:off x="914400" y="6019800"/>
            <a:ext cx="3429000" cy="400110"/>
          </a:xfrm>
          <a:prstGeom prst="rect">
            <a:avLst/>
          </a:prstGeom>
          <a:solidFill>
            <a:schemeClr val="accent1"/>
          </a:solidFill>
        </p:spPr>
        <p:txBody>
          <a:bodyPr wrap="square" rtlCol="0">
            <a:spAutoFit/>
          </a:bodyPr>
          <a:lstStyle/>
          <a:p>
            <a:r>
              <a:rPr lang="en-US" sz="2000" b="1" dirty="0" err="1" smtClean="0"/>
              <a:t>মিয়োসিস</a:t>
            </a:r>
            <a:r>
              <a:rPr lang="en-US" sz="2000" b="1" dirty="0" smtClean="0"/>
              <a:t> </a:t>
            </a:r>
            <a:r>
              <a:rPr lang="en-US" sz="2000" b="1" dirty="0" err="1" smtClean="0"/>
              <a:t>কোষ</a:t>
            </a:r>
            <a:r>
              <a:rPr lang="en-US" sz="2000" b="1" dirty="0" smtClean="0"/>
              <a:t> </a:t>
            </a:r>
            <a:r>
              <a:rPr lang="en-US" sz="2000" b="1" dirty="0" err="1" smtClean="0"/>
              <a:t>বিভাজন</a:t>
            </a:r>
            <a:r>
              <a:rPr lang="en-US" sz="2000" b="1" dirty="0" smtClean="0"/>
              <a:t> </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2000" fill="hold"/>
                                        <p:tgtEl>
                                          <p:spTgt spid="11"/>
                                        </p:tgtEl>
                                        <p:attrNameLst>
                                          <p:attrName>ppt_x</p:attrName>
                                        </p:attrNameLst>
                                      </p:cBhvr>
                                      <p:tavLst>
                                        <p:tav tm="0">
                                          <p:val>
                                            <p:strVal val="#ppt_x"/>
                                          </p:val>
                                        </p:tav>
                                        <p:tav tm="100000">
                                          <p:val>
                                            <p:strVal val="#ppt_x"/>
                                          </p:val>
                                        </p:tav>
                                      </p:tavLst>
                                    </p:anim>
                                    <p:anim calcmode="lin" valueType="num">
                                      <p:cBhvr additive="base">
                                        <p:cTn id="26"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000" fill="hold"/>
                                        <p:tgtEl>
                                          <p:spTgt spid="12"/>
                                        </p:tgtEl>
                                        <p:attrNameLst>
                                          <p:attrName>ppt_x</p:attrName>
                                        </p:attrNameLst>
                                      </p:cBhvr>
                                      <p:tavLst>
                                        <p:tav tm="0">
                                          <p:val>
                                            <p:strVal val="#ppt_x"/>
                                          </p:val>
                                        </p:tav>
                                        <p:tav tm="100000">
                                          <p:val>
                                            <p:strVal val="#ppt_x"/>
                                          </p:val>
                                        </p:tav>
                                      </p:tavLst>
                                    </p:anim>
                                    <p:anim calcmode="lin" valueType="num">
                                      <p:cBhvr additive="base">
                                        <p:cTn id="32"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2000" fill="hold"/>
                                        <p:tgtEl>
                                          <p:spTgt spid="13"/>
                                        </p:tgtEl>
                                        <p:attrNameLst>
                                          <p:attrName>ppt_x</p:attrName>
                                        </p:attrNameLst>
                                      </p:cBhvr>
                                      <p:tavLst>
                                        <p:tav tm="0">
                                          <p:val>
                                            <p:strVal val="#ppt_x"/>
                                          </p:val>
                                        </p:tav>
                                        <p:tav tm="100000">
                                          <p:val>
                                            <p:strVal val="#ppt_x"/>
                                          </p:val>
                                        </p:tav>
                                      </p:tavLst>
                                    </p:anim>
                                    <p:anim calcmode="lin" valueType="num">
                                      <p:cBhvr additive="base">
                                        <p:cTn id="38"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2000" fill="hold"/>
                                        <p:tgtEl>
                                          <p:spTgt spid="15"/>
                                        </p:tgtEl>
                                        <p:attrNameLst>
                                          <p:attrName>ppt_x</p:attrName>
                                        </p:attrNameLst>
                                      </p:cBhvr>
                                      <p:tavLst>
                                        <p:tav tm="0">
                                          <p:val>
                                            <p:strVal val="#ppt_x"/>
                                          </p:val>
                                        </p:tav>
                                        <p:tav tm="100000">
                                          <p:val>
                                            <p:strVal val="#ppt_x"/>
                                          </p:val>
                                        </p:tav>
                                      </p:tavLst>
                                    </p:anim>
                                    <p:anim calcmode="lin" valueType="num">
                                      <p:cBhvr additive="base">
                                        <p:cTn id="50"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2000" fill="hold"/>
                                        <p:tgtEl>
                                          <p:spTgt spid="16"/>
                                        </p:tgtEl>
                                        <p:attrNameLst>
                                          <p:attrName>ppt_x</p:attrName>
                                        </p:attrNameLst>
                                      </p:cBhvr>
                                      <p:tavLst>
                                        <p:tav tm="0">
                                          <p:val>
                                            <p:strVal val="#ppt_x"/>
                                          </p:val>
                                        </p:tav>
                                        <p:tav tm="100000">
                                          <p:val>
                                            <p:strVal val="#ppt_x"/>
                                          </p:val>
                                        </p:tav>
                                      </p:tavLst>
                                    </p:anim>
                                    <p:anim calcmode="lin" valueType="num">
                                      <p:cBhvr additive="base">
                                        <p:cTn id="56"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2000" fill="hold"/>
                                        <p:tgtEl>
                                          <p:spTgt spid="24"/>
                                        </p:tgtEl>
                                        <p:attrNameLst>
                                          <p:attrName>ppt_x</p:attrName>
                                        </p:attrNameLst>
                                      </p:cBhvr>
                                      <p:tavLst>
                                        <p:tav tm="0">
                                          <p:val>
                                            <p:strVal val="#ppt_x"/>
                                          </p:val>
                                        </p:tav>
                                        <p:tav tm="100000">
                                          <p:val>
                                            <p:strVal val="#ppt_x"/>
                                          </p:val>
                                        </p:tav>
                                      </p:tavLst>
                                    </p:anim>
                                    <p:anim calcmode="lin" valueType="num">
                                      <p:cBhvr additive="base">
                                        <p:cTn id="62"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2000" fill="hold"/>
                                        <p:tgtEl>
                                          <p:spTgt spid="28"/>
                                        </p:tgtEl>
                                        <p:attrNameLst>
                                          <p:attrName>ppt_x</p:attrName>
                                        </p:attrNameLst>
                                      </p:cBhvr>
                                      <p:tavLst>
                                        <p:tav tm="0">
                                          <p:val>
                                            <p:strVal val="#ppt_x"/>
                                          </p:val>
                                        </p:tav>
                                        <p:tav tm="100000">
                                          <p:val>
                                            <p:strVal val="#ppt_x"/>
                                          </p:val>
                                        </p:tav>
                                      </p:tavLst>
                                    </p:anim>
                                    <p:anim calcmode="lin" valueType="num">
                                      <p:cBhvr additive="base">
                                        <p:cTn id="74" dur="2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6" presetClass="entr" presetSubtype="26" fill="hold" nodeType="click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barn(inHorizontal)">
                                      <p:cBhvr>
                                        <p:cTn id="79" dur="2000"/>
                                        <p:tgtEl>
                                          <p:spTgt spid="5"/>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6" fill="hold" nodeType="click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barn(inHorizontal)">
                                      <p:cBhvr>
                                        <p:cTn id="8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P spid="14" grpId="0" animBg="1"/>
      <p:bldP spid="15" grpId="0" animBg="1"/>
      <p:bldP spid="16" grpId="0" animBg="1"/>
      <p:bldP spid="24"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667000" cy="838200"/>
          </a:xfrm>
        </p:spPr>
        <p:txBody>
          <a:bodyPr>
            <a:normAutofit/>
          </a:bodyPr>
          <a:lstStyle/>
          <a:p>
            <a:r>
              <a:rPr lang="en-US" sz="3200" b="1" dirty="0" err="1" smtClean="0"/>
              <a:t>মিয়োসিস</a:t>
            </a:r>
            <a:endParaRPr lang="en-US" sz="3200" b="1" dirty="0"/>
          </a:p>
        </p:txBody>
      </p:sp>
      <p:pic>
        <p:nvPicPr>
          <p:cNvPr id="5" name="Content Placeholder 4" descr="images4 (2).jpg"/>
          <p:cNvPicPr>
            <a:picLocks noGrp="1" noChangeAspect="1"/>
          </p:cNvPicPr>
          <p:nvPr>
            <p:ph sz="half" idx="1"/>
          </p:nvPr>
        </p:nvPicPr>
        <p:blipFill>
          <a:blip r:embed="rId2"/>
          <a:stretch>
            <a:fillRect/>
          </a:stretch>
        </p:blipFill>
        <p:spPr>
          <a:xfrm>
            <a:off x="1" y="685800"/>
            <a:ext cx="3429000" cy="6172200"/>
          </a:xfrm>
        </p:spPr>
      </p:pic>
      <p:sp>
        <p:nvSpPr>
          <p:cNvPr id="4" name="Content Placeholder 3"/>
          <p:cNvSpPr>
            <a:spLocks noGrp="1"/>
          </p:cNvSpPr>
          <p:nvPr>
            <p:ph sz="half" idx="2"/>
          </p:nvPr>
        </p:nvSpPr>
        <p:spPr>
          <a:xfrm>
            <a:off x="4114800" y="0"/>
            <a:ext cx="5029200" cy="3505200"/>
          </a:xfrm>
        </p:spPr>
        <p:txBody>
          <a:bodyPr>
            <a:normAutofit/>
          </a:bodyPr>
          <a:lstStyle/>
          <a:p>
            <a:r>
              <a:rPr lang="en-US" sz="2000" b="1" dirty="0" err="1" smtClean="0"/>
              <a:t>মিয়োসিস</a:t>
            </a:r>
            <a:r>
              <a:rPr lang="en-US" sz="2000" b="1" dirty="0" smtClean="0"/>
              <a:t> </a:t>
            </a:r>
            <a:r>
              <a:rPr lang="en-US" sz="2000" b="1" dirty="0" err="1" smtClean="0"/>
              <a:t>কোষ</a:t>
            </a:r>
            <a:r>
              <a:rPr lang="en-US" sz="2000" b="1" dirty="0" smtClean="0"/>
              <a:t> </a:t>
            </a:r>
            <a:r>
              <a:rPr lang="en-US" sz="2000" b="1" dirty="0" err="1" smtClean="0"/>
              <a:t>বিভাজনে</a:t>
            </a:r>
            <a:r>
              <a:rPr lang="en-US" sz="2000" b="1" dirty="0" smtClean="0"/>
              <a:t> </a:t>
            </a:r>
            <a:r>
              <a:rPr lang="en-US" sz="2000" b="1" dirty="0" err="1" smtClean="0"/>
              <a:t>জনন</a:t>
            </a:r>
            <a:r>
              <a:rPr lang="en-US" sz="2000" b="1" dirty="0" smtClean="0"/>
              <a:t> </a:t>
            </a:r>
            <a:r>
              <a:rPr lang="en-US" sz="2000" b="1" dirty="0" err="1" smtClean="0"/>
              <a:t>কোষে</a:t>
            </a:r>
            <a:r>
              <a:rPr lang="en-US" sz="2000" b="1" dirty="0" smtClean="0"/>
              <a:t> </a:t>
            </a:r>
            <a:r>
              <a:rPr lang="en-US" sz="2000" b="1" dirty="0" err="1" smtClean="0"/>
              <a:t>ক্রোমোজম</a:t>
            </a:r>
            <a:r>
              <a:rPr lang="en-US" sz="2000" b="1" dirty="0" smtClean="0"/>
              <a:t> </a:t>
            </a:r>
            <a:r>
              <a:rPr lang="en-US" sz="2000" b="1" dirty="0" err="1" smtClean="0"/>
              <a:t>সংখ্যা</a:t>
            </a:r>
            <a:r>
              <a:rPr lang="en-US" sz="2000" b="1" dirty="0" smtClean="0"/>
              <a:t> </a:t>
            </a:r>
            <a:r>
              <a:rPr lang="en-US" sz="2000" b="1" dirty="0" err="1" smtClean="0"/>
              <a:t>মাতৃকোষের</a:t>
            </a:r>
            <a:r>
              <a:rPr lang="en-US" sz="2000" b="1" dirty="0" smtClean="0"/>
              <a:t> </a:t>
            </a:r>
            <a:r>
              <a:rPr lang="en-US" sz="2000" b="1" dirty="0" err="1" smtClean="0"/>
              <a:t>ক্রোমোজম</a:t>
            </a:r>
            <a:r>
              <a:rPr lang="en-US" sz="2000" b="1" dirty="0" smtClean="0"/>
              <a:t> </a:t>
            </a:r>
            <a:r>
              <a:rPr lang="en-US" sz="2000" b="1" dirty="0" err="1" smtClean="0"/>
              <a:t>সংখ্যার</a:t>
            </a:r>
            <a:r>
              <a:rPr lang="en-US" sz="2000" b="1" dirty="0" smtClean="0"/>
              <a:t> </a:t>
            </a:r>
            <a:r>
              <a:rPr lang="en-US" sz="2000" b="1" dirty="0" err="1" smtClean="0"/>
              <a:t>অর্ধেক</a:t>
            </a:r>
            <a:r>
              <a:rPr lang="en-US" sz="2000" b="1" dirty="0" smtClean="0"/>
              <a:t> </a:t>
            </a:r>
            <a:r>
              <a:rPr lang="en-US" sz="2000" b="1" dirty="0" err="1" smtClean="0"/>
              <a:t>হয়ে</a:t>
            </a:r>
            <a:r>
              <a:rPr lang="en-US" sz="2000" b="1" dirty="0" smtClean="0"/>
              <a:t> </a:t>
            </a:r>
            <a:r>
              <a:rPr lang="en-US" sz="2000" b="1" dirty="0" err="1" smtClean="0"/>
              <a:t>যায়।ফলে</a:t>
            </a:r>
            <a:r>
              <a:rPr lang="en-US" sz="2000" b="1" dirty="0" smtClean="0"/>
              <a:t> </a:t>
            </a:r>
            <a:r>
              <a:rPr lang="en-US" sz="2000" b="1" dirty="0" err="1" smtClean="0"/>
              <a:t>দুটি</a:t>
            </a:r>
            <a:r>
              <a:rPr lang="en-US" sz="2000" b="1" dirty="0" smtClean="0"/>
              <a:t> </a:t>
            </a:r>
            <a:r>
              <a:rPr lang="en-US" sz="2000" b="1" dirty="0" err="1" smtClean="0"/>
              <a:t>জনন</a:t>
            </a:r>
            <a:r>
              <a:rPr lang="en-US" sz="2000" b="1" dirty="0" smtClean="0"/>
              <a:t> </a:t>
            </a:r>
            <a:r>
              <a:rPr lang="en-US" sz="2000" b="1" dirty="0" err="1" smtClean="0"/>
              <a:t>কোষ</a:t>
            </a:r>
            <a:r>
              <a:rPr lang="en-US" sz="2000" b="1" dirty="0" smtClean="0"/>
              <a:t> </a:t>
            </a:r>
            <a:r>
              <a:rPr lang="en-US" sz="2000" b="1" dirty="0" err="1" smtClean="0"/>
              <a:t>একত্রিত</a:t>
            </a:r>
            <a:r>
              <a:rPr lang="en-US" sz="2000" b="1" dirty="0" smtClean="0"/>
              <a:t> </a:t>
            </a:r>
            <a:r>
              <a:rPr lang="en-US" sz="2000" b="1" dirty="0" err="1" smtClean="0"/>
              <a:t>হয়ে</a:t>
            </a:r>
            <a:r>
              <a:rPr lang="en-US" sz="2000" b="1" dirty="0" smtClean="0"/>
              <a:t> </a:t>
            </a:r>
            <a:r>
              <a:rPr lang="en-US" sz="2000" b="1" dirty="0" err="1" smtClean="0"/>
              <a:t>যে</a:t>
            </a:r>
            <a:r>
              <a:rPr lang="en-US" sz="2000" b="1" dirty="0" smtClean="0"/>
              <a:t> </a:t>
            </a:r>
            <a:r>
              <a:rPr lang="en-US" sz="2000" b="1" dirty="0" err="1" smtClean="0"/>
              <a:t>জাইগোট</a:t>
            </a:r>
            <a:r>
              <a:rPr lang="en-US" sz="2000" b="1" dirty="0" smtClean="0"/>
              <a:t> </a:t>
            </a:r>
            <a:r>
              <a:rPr lang="en-US" sz="2000" b="1" dirty="0" err="1" smtClean="0"/>
              <a:t>গঠন</a:t>
            </a:r>
            <a:r>
              <a:rPr lang="en-US" sz="2000" b="1" dirty="0" smtClean="0"/>
              <a:t> </a:t>
            </a:r>
            <a:r>
              <a:rPr lang="en-US" sz="2000" b="1" dirty="0" err="1" smtClean="0"/>
              <a:t>করে</a:t>
            </a:r>
            <a:r>
              <a:rPr lang="en-US" sz="2000" b="1" dirty="0" smtClean="0"/>
              <a:t> </a:t>
            </a:r>
            <a:r>
              <a:rPr lang="en-US" sz="2000" b="1" dirty="0" err="1" smtClean="0"/>
              <a:t>তার</a:t>
            </a:r>
            <a:r>
              <a:rPr lang="en-US" sz="2000" b="1" dirty="0" smtClean="0"/>
              <a:t> </a:t>
            </a:r>
            <a:r>
              <a:rPr lang="en-US" sz="2000" b="1" dirty="0" err="1" smtClean="0"/>
              <a:t>ক্রোমোজম</a:t>
            </a:r>
            <a:r>
              <a:rPr lang="en-US" sz="2000" b="1" dirty="0" smtClean="0"/>
              <a:t> </a:t>
            </a:r>
            <a:r>
              <a:rPr lang="en-US" sz="2000" b="1" dirty="0" err="1" smtClean="0"/>
              <a:t>সংখ্যা</a:t>
            </a:r>
            <a:r>
              <a:rPr lang="en-US" sz="2000" b="1" dirty="0" smtClean="0"/>
              <a:t> </a:t>
            </a:r>
            <a:r>
              <a:rPr lang="en-US" sz="2000" b="1" dirty="0" err="1" smtClean="0"/>
              <a:t>প্রজাতির</a:t>
            </a:r>
            <a:r>
              <a:rPr lang="en-US" sz="2000" b="1" dirty="0" smtClean="0"/>
              <a:t> </a:t>
            </a:r>
            <a:r>
              <a:rPr lang="en-US" sz="2000" b="1" dirty="0" err="1" smtClean="0"/>
              <a:t>ক্রোমোজম</a:t>
            </a:r>
            <a:r>
              <a:rPr lang="en-US" sz="2000" b="1" dirty="0" smtClean="0"/>
              <a:t> </a:t>
            </a:r>
            <a:r>
              <a:rPr lang="en-US" sz="2000" b="1" dirty="0" err="1" smtClean="0"/>
              <a:t>সংখ্যার</a:t>
            </a:r>
            <a:r>
              <a:rPr lang="en-US" sz="2000" b="1" dirty="0" smtClean="0"/>
              <a:t> </a:t>
            </a:r>
            <a:r>
              <a:rPr lang="en-US" sz="2000" b="1" dirty="0" err="1" smtClean="0"/>
              <a:t>অনুরুপ</a:t>
            </a:r>
            <a:r>
              <a:rPr lang="en-US" sz="2000" b="1" dirty="0" smtClean="0"/>
              <a:t> </a:t>
            </a:r>
            <a:r>
              <a:rPr lang="en-US" sz="2000" b="1" dirty="0" err="1" smtClean="0"/>
              <a:t>হয়ে</a:t>
            </a:r>
            <a:r>
              <a:rPr lang="en-US" sz="2000" b="1" dirty="0" smtClean="0"/>
              <a:t> </a:t>
            </a:r>
            <a:r>
              <a:rPr lang="en-US" sz="2000" b="1" dirty="0" err="1" smtClean="0"/>
              <a:t>থাকে</a:t>
            </a:r>
            <a:r>
              <a:rPr lang="en-US" sz="2000" b="1" dirty="0" smtClean="0"/>
              <a:t>।                         </a:t>
            </a:r>
            <a:r>
              <a:rPr lang="en-US" sz="2400" b="1" dirty="0" err="1" smtClean="0"/>
              <a:t>এতে</a:t>
            </a:r>
            <a:r>
              <a:rPr lang="en-US" sz="2400" b="1" dirty="0" smtClean="0"/>
              <a:t> </a:t>
            </a:r>
            <a:r>
              <a:rPr lang="en-US" sz="2400" b="1" dirty="0" err="1" smtClean="0"/>
              <a:t>নির্দিষ্ট</a:t>
            </a:r>
            <a:r>
              <a:rPr lang="en-US" sz="2400" b="1" dirty="0" smtClean="0"/>
              <a:t>  </a:t>
            </a:r>
            <a:r>
              <a:rPr lang="en-US" sz="2400" b="1" dirty="0" err="1" smtClean="0"/>
              <a:t>প্রজাতির</a:t>
            </a:r>
            <a:r>
              <a:rPr lang="en-US" sz="2400" b="1" dirty="0" smtClean="0"/>
              <a:t> </a:t>
            </a:r>
            <a:r>
              <a:rPr lang="en-US" sz="2400" b="1" dirty="0" err="1" smtClean="0"/>
              <a:t>ক্রোমোজম</a:t>
            </a:r>
            <a:r>
              <a:rPr lang="en-US" sz="2400" b="1" dirty="0" smtClean="0"/>
              <a:t> </a:t>
            </a:r>
            <a:r>
              <a:rPr lang="en-US" sz="2400" b="1" dirty="0" err="1" smtClean="0"/>
              <a:t>সংখ্যা</a:t>
            </a:r>
            <a:r>
              <a:rPr lang="en-US" sz="2400" b="1" dirty="0" smtClean="0"/>
              <a:t> </a:t>
            </a:r>
            <a:r>
              <a:rPr lang="en-US" sz="2400" b="1" dirty="0" err="1" smtClean="0"/>
              <a:t>অনুরুপ</a:t>
            </a:r>
            <a:r>
              <a:rPr lang="en-US" sz="2400" b="1" dirty="0" smtClean="0"/>
              <a:t> </a:t>
            </a:r>
            <a:r>
              <a:rPr lang="en-US" sz="2400" b="1" dirty="0" err="1" smtClean="0"/>
              <a:t>থাকে</a:t>
            </a:r>
            <a:r>
              <a:rPr lang="en-US" sz="2400" b="1" dirty="0" smtClean="0"/>
              <a:t>।</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iosis-big.gif"/>
          <p:cNvPicPr>
            <a:picLocks noChangeAspect="1"/>
          </p:cNvPicPr>
          <p:nvPr/>
        </p:nvPicPr>
        <p:blipFill>
          <a:blip r:embed="rId3"/>
          <a:stretch>
            <a:fillRect/>
          </a:stretch>
        </p:blipFill>
        <p:spPr>
          <a:xfrm>
            <a:off x="228600" y="0"/>
            <a:ext cx="4419600" cy="6858000"/>
          </a:xfrm>
          <a:prstGeom prst="rect">
            <a:avLst/>
          </a:prstGeom>
        </p:spPr>
      </p:pic>
      <p:sp>
        <p:nvSpPr>
          <p:cNvPr id="3" name="Right Brace 2"/>
          <p:cNvSpPr/>
          <p:nvPr/>
        </p:nvSpPr>
        <p:spPr>
          <a:xfrm>
            <a:off x="4724400" y="0"/>
            <a:ext cx="1371600" cy="3124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ight Brace 3"/>
          <p:cNvSpPr/>
          <p:nvPr/>
        </p:nvSpPr>
        <p:spPr>
          <a:xfrm>
            <a:off x="4724400" y="3200400"/>
            <a:ext cx="1447800" cy="3200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6096000" y="1371600"/>
            <a:ext cx="2286000" cy="461665"/>
          </a:xfrm>
          <a:prstGeom prst="rect">
            <a:avLst/>
          </a:prstGeom>
          <a:noFill/>
        </p:spPr>
        <p:txBody>
          <a:bodyPr wrap="square" rtlCol="0">
            <a:spAutoFit/>
          </a:bodyPr>
          <a:lstStyle/>
          <a:p>
            <a:r>
              <a:rPr lang="en-US" sz="2400" b="1" dirty="0" err="1" smtClean="0"/>
              <a:t>মিয়োসিস</a:t>
            </a:r>
            <a:r>
              <a:rPr lang="en-US" sz="2400" b="1" dirty="0" smtClean="0"/>
              <a:t> -১  </a:t>
            </a:r>
            <a:endParaRPr lang="en-US" sz="2400" b="1" dirty="0"/>
          </a:p>
        </p:txBody>
      </p:sp>
      <p:sp>
        <p:nvSpPr>
          <p:cNvPr id="6" name="TextBox 5"/>
          <p:cNvSpPr txBox="1"/>
          <p:nvPr/>
        </p:nvSpPr>
        <p:spPr>
          <a:xfrm>
            <a:off x="6248400" y="4572000"/>
            <a:ext cx="2286000" cy="461665"/>
          </a:xfrm>
          <a:prstGeom prst="rect">
            <a:avLst/>
          </a:prstGeom>
          <a:noFill/>
        </p:spPr>
        <p:txBody>
          <a:bodyPr wrap="square" rtlCol="0">
            <a:spAutoFit/>
          </a:bodyPr>
          <a:lstStyle/>
          <a:p>
            <a:r>
              <a:rPr lang="en-US" sz="2400" b="1" dirty="0" err="1" smtClean="0"/>
              <a:t>মিয়োসিস</a:t>
            </a:r>
            <a:r>
              <a:rPr lang="en-US" sz="2400" b="1" dirty="0" smtClean="0"/>
              <a:t> -২ </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22700026.png.jpg"/>
          <p:cNvPicPr>
            <a:picLocks noChangeAspect="1"/>
          </p:cNvPicPr>
          <p:nvPr/>
        </p:nvPicPr>
        <p:blipFill>
          <a:blip r:embed="rId2"/>
          <a:stretch>
            <a:fillRect/>
          </a:stretch>
        </p:blipFill>
        <p:spPr>
          <a:xfrm>
            <a:off x="381000" y="2057400"/>
            <a:ext cx="1828800" cy="2057400"/>
          </a:xfrm>
          <a:prstGeom prst="rect">
            <a:avLst/>
          </a:prstGeom>
        </p:spPr>
      </p:pic>
      <p:sp>
        <p:nvSpPr>
          <p:cNvPr id="3" name="TextBox 2"/>
          <p:cNvSpPr txBox="1"/>
          <p:nvPr/>
        </p:nvSpPr>
        <p:spPr>
          <a:xfrm>
            <a:off x="457200" y="533400"/>
            <a:ext cx="5257800" cy="381000"/>
          </a:xfrm>
          <a:prstGeom prst="rect">
            <a:avLst/>
          </a:prstGeom>
          <a:solidFill>
            <a:schemeClr val="accent1"/>
          </a:solidFill>
        </p:spPr>
        <p:txBody>
          <a:bodyPr wrap="square" rtlCol="0">
            <a:spAutoFit/>
          </a:bodyPr>
          <a:lstStyle/>
          <a:p>
            <a:r>
              <a:rPr lang="en-US" b="1" dirty="0" err="1" smtClean="0"/>
              <a:t>বংশ</a:t>
            </a:r>
            <a:r>
              <a:rPr lang="en-US" b="1" dirty="0" smtClean="0"/>
              <a:t> </a:t>
            </a:r>
            <a:r>
              <a:rPr lang="en-US" b="1" dirty="0" err="1" smtClean="0"/>
              <a:t>গতি</a:t>
            </a:r>
            <a:r>
              <a:rPr lang="en-US" b="1" dirty="0" smtClean="0"/>
              <a:t> </a:t>
            </a:r>
            <a:r>
              <a:rPr lang="en-US" b="1" dirty="0" err="1" smtClean="0"/>
              <a:t>নির্ধারনে</a:t>
            </a:r>
            <a:r>
              <a:rPr lang="en-US" b="1" dirty="0" smtClean="0"/>
              <a:t>  </a:t>
            </a:r>
            <a:r>
              <a:rPr lang="en-US" b="1" dirty="0" err="1" smtClean="0"/>
              <a:t>ক্রোমোজম</a:t>
            </a:r>
            <a:r>
              <a:rPr lang="en-US" b="1" dirty="0" smtClean="0"/>
              <a:t> , </a:t>
            </a:r>
            <a:r>
              <a:rPr lang="en-US" b="1" dirty="0" err="1" smtClean="0"/>
              <a:t>ডিএন</a:t>
            </a:r>
            <a:r>
              <a:rPr lang="en-US" b="1" dirty="0" smtClean="0"/>
              <a:t> এ   ,</a:t>
            </a:r>
            <a:r>
              <a:rPr lang="en-US" b="1" dirty="0" err="1" smtClean="0"/>
              <a:t>আর</a:t>
            </a:r>
            <a:r>
              <a:rPr lang="en-US" b="1" dirty="0" smtClean="0"/>
              <a:t>  </a:t>
            </a:r>
            <a:r>
              <a:rPr lang="en-US" b="1" dirty="0" err="1" smtClean="0"/>
              <a:t>এন</a:t>
            </a:r>
            <a:r>
              <a:rPr lang="en-US" b="1" dirty="0" smtClean="0"/>
              <a:t> এ , </a:t>
            </a:r>
            <a:r>
              <a:rPr lang="en-US" b="1" dirty="0" err="1" smtClean="0"/>
              <a:t>এর</a:t>
            </a:r>
            <a:r>
              <a:rPr lang="en-US" b="1" dirty="0" smtClean="0"/>
              <a:t> </a:t>
            </a:r>
            <a:r>
              <a:rPr lang="en-US" b="1" dirty="0" err="1" smtClean="0"/>
              <a:t>ভূমিকা</a:t>
            </a:r>
            <a:r>
              <a:rPr lang="en-US" b="1" dirty="0" smtClean="0"/>
              <a:t>।  </a:t>
            </a:r>
            <a:endParaRPr lang="en-US" b="1" dirty="0"/>
          </a:p>
        </p:txBody>
      </p:sp>
      <p:sp>
        <p:nvSpPr>
          <p:cNvPr id="4" name="TextBox 3"/>
          <p:cNvSpPr txBox="1"/>
          <p:nvPr/>
        </p:nvSpPr>
        <p:spPr>
          <a:xfrm>
            <a:off x="457200" y="990600"/>
            <a:ext cx="6096000" cy="369332"/>
          </a:xfrm>
          <a:prstGeom prst="rect">
            <a:avLst/>
          </a:prstGeom>
          <a:solidFill>
            <a:schemeClr val="accent1"/>
          </a:solidFill>
        </p:spPr>
        <p:txBody>
          <a:bodyPr wrap="square" rtlCol="0">
            <a:spAutoFit/>
          </a:bodyPr>
          <a:lstStyle/>
          <a:p>
            <a:r>
              <a:rPr lang="en-US" b="1" dirty="0" err="1" smtClean="0"/>
              <a:t>মাতা-পিতার</a:t>
            </a:r>
            <a:r>
              <a:rPr lang="en-US" b="1" dirty="0" smtClean="0"/>
              <a:t> </a:t>
            </a:r>
            <a:r>
              <a:rPr lang="en-US" b="1" dirty="0" err="1" smtClean="0"/>
              <a:t>বৈশিষ্ট্য</a:t>
            </a:r>
            <a:r>
              <a:rPr lang="en-US" b="1" dirty="0" smtClean="0"/>
              <a:t>  </a:t>
            </a:r>
            <a:r>
              <a:rPr lang="en-US" b="1" dirty="0" err="1" smtClean="0"/>
              <a:t>যে</a:t>
            </a:r>
            <a:r>
              <a:rPr lang="en-US" b="1" dirty="0" smtClean="0"/>
              <a:t> </a:t>
            </a:r>
            <a:r>
              <a:rPr lang="en-US" b="1" dirty="0" err="1" smtClean="0"/>
              <a:t>প্রক্রিয়ায়</a:t>
            </a:r>
            <a:r>
              <a:rPr lang="en-US" b="1" dirty="0" smtClean="0"/>
              <a:t>  </a:t>
            </a:r>
            <a:r>
              <a:rPr lang="en-US" b="1" dirty="0" err="1" smtClean="0"/>
              <a:t>সন্তানে</a:t>
            </a:r>
            <a:r>
              <a:rPr lang="en-US" b="1" dirty="0" smtClean="0"/>
              <a:t>  </a:t>
            </a:r>
            <a:r>
              <a:rPr lang="en-US" b="1" dirty="0" err="1" smtClean="0"/>
              <a:t>সঞ্চারিত</a:t>
            </a:r>
            <a:r>
              <a:rPr lang="en-US" b="1" dirty="0" smtClean="0"/>
              <a:t> </a:t>
            </a:r>
            <a:r>
              <a:rPr lang="en-US" b="1" dirty="0" err="1" smtClean="0"/>
              <a:t>হয়</a:t>
            </a:r>
            <a:r>
              <a:rPr lang="en-US" b="1" dirty="0" smtClean="0"/>
              <a:t>, </a:t>
            </a:r>
            <a:r>
              <a:rPr lang="en-US" b="1" dirty="0" err="1" smtClean="0"/>
              <a:t>তাকে</a:t>
            </a:r>
            <a:r>
              <a:rPr lang="en-US" b="1" dirty="0" smtClean="0"/>
              <a:t> </a:t>
            </a:r>
            <a:r>
              <a:rPr lang="en-US" b="1" dirty="0" err="1" smtClean="0"/>
              <a:t>বংশ</a:t>
            </a:r>
            <a:r>
              <a:rPr lang="en-US" b="1" dirty="0" smtClean="0"/>
              <a:t> </a:t>
            </a:r>
            <a:r>
              <a:rPr lang="en-US" b="1" dirty="0" err="1" smtClean="0"/>
              <a:t>গতি</a:t>
            </a:r>
            <a:r>
              <a:rPr lang="en-US" b="1" dirty="0" smtClean="0"/>
              <a:t> </a:t>
            </a:r>
            <a:r>
              <a:rPr lang="en-US" b="1" dirty="0" err="1" smtClean="0"/>
              <a:t>বলে</a:t>
            </a:r>
            <a:r>
              <a:rPr lang="en-US" b="1" dirty="0" smtClean="0"/>
              <a:t>। </a:t>
            </a:r>
            <a:endParaRPr lang="en-US" b="1" dirty="0"/>
          </a:p>
        </p:txBody>
      </p:sp>
      <p:sp>
        <p:nvSpPr>
          <p:cNvPr id="5" name="TextBox 4"/>
          <p:cNvSpPr txBox="1"/>
          <p:nvPr/>
        </p:nvSpPr>
        <p:spPr>
          <a:xfrm>
            <a:off x="457200" y="1676400"/>
            <a:ext cx="8610600" cy="369332"/>
          </a:xfrm>
          <a:prstGeom prst="rect">
            <a:avLst/>
          </a:prstGeom>
          <a:solidFill>
            <a:schemeClr val="accent1"/>
          </a:solidFill>
        </p:spPr>
        <p:txBody>
          <a:bodyPr wrap="square" rtlCol="0">
            <a:spAutoFit/>
          </a:bodyPr>
          <a:lstStyle/>
          <a:p>
            <a:r>
              <a:rPr lang="en-US" b="1" dirty="0" err="1" smtClean="0"/>
              <a:t>উনবিংশ</a:t>
            </a:r>
            <a:r>
              <a:rPr lang="en-US" b="1" dirty="0" smtClean="0"/>
              <a:t> </a:t>
            </a:r>
            <a:r>
              <a:rPr lang="en-US" b="1" dirty="0" err="1" smtClean="0"/>
              <a:t>শতাব্দীর</a:t>
            </a:r>
            <a:r>
              <a:rPr lang="en-US" b="1" dirty="0" smtClean="0"/>
              <a:t>  </a:t>
            </a:r>
            <a:r>
              <a:rPr lang="en-US" b="1" dirty="0" err="1" smtClean="0"/>
              <a:t>দ্বীতিয়ার্ধে</a:t>
            </a:r>
            <a:r>
              <a:rPr lang="en-US" b="1" dirty="0" smtClean="0"/>
              <a:t>  </a:t>
            </a:r>
            <a:r>
              <a:rPr lang="en-US" b="1" dirty="0" err="1" smtClean="0"/>
              <a:t>জোহান</a:t>
            </a:r>
            <a:r>
              <a:rPr lang="en-US" b="1" dirty="0" smtClean="0"/>
              <a:t> </a:t>
            </a:r>
            <a:r>
              <a:rPr lang="en-US" b="1" dirty="0" err="1" smtClean="0"/>
              <a:t>মেন্ডেল</a:t>
            </a:r>
            <a:r>
              <a:rPr lang="en-US" b="1" dirty="0" smtClean="0"/>
              <a:t> </a:t>
            </a:r>
            <a:r>
              <a:rPr lang="en-US" b="1" dirty="0" err="1" smtClean="0"/>
              <a:t>বংশ</a:t>
            </a:r>
            <a:r>
              <a:rPr lang="en-US" b="1" dirty="0" smtClean="0"/>
              <a:t> </a:t>
            </a:r>
            <a:r>
              <a:rPr lang="en-US" b="1" dirty="0" err="1" smtClean="0"/>
              <a:t>গতি</a:t>
            </a:r>
            <a:r>
              <a:rPr lang="en-US" b="1" dirty="0" smtClean="0"/>
              <a:t> </a:t>
            </a:r>
            <a:r>
              <a:rPr lang="en-US" b="1" dirty="0" err="1" smtClean="0"/>
              <a:t>সমন্ধে</a:t>
            </a:r>
            <a:r>
              <a:rPr lang="en-US" b="1" dirty="0" smtClean="0"/>
              <a:t> </a:t>
            </a:r>
            <a:r>
              <a:rPr lang="en-US" b="1" dirty="0" err="1" smtClean="0"/>
              <a:t>সঠিক</a:t>
            </a:r>
            <a:r>
              <a:rPr lang="en-US" b="1" dirty="0" smtClean="0"/>
              <a:t> </a:t>
            </a:r>
            <a:r>
              <a:rPr lang="en-US" b="1" dirty="0" err="1" smtClean="0"/>
              <a:t>ধারনা</a:t>
            </a:r>
            <a:r>
              <a:rPr lang="en-US" b="1" dirty="0" smtClean="0"/>
              <a:t> </a:t>
            </a:r>
            <a:r>
              <a:rPr lang="en-US" b="1" dirty="0" err="1" smtClean="0"/>
              <a:t>দেন</a:t>
            </a:r>
            <a:r>
              <a:rPr lang="en-US" b="1" dirty="0" smtClean="0"/>
              <a:t>। </a:t>
            </a:r>
            <a:endParaRPr lang="en-US" b="1" dirty="0"/>
          </a:p>
        </p:txBody>
      </p:sp>
      <p:sp>
        <p:nvSpPr>
          <p:cNvPr id="6" name="TextBox 5"/>
          <p:cNvSpPr txBox="1"/>
          <p:nvPr/>
        </p:nvSpPr>
        <p:spPr>
          <a:xfrm>
            <a:off x="2514600" y="2209800"/>
            <a:ext cx="6553200" cy="1323439"/>
          </a:xfrm>
          <a:prstGeom prst="rect">
            <a:avLst/>
          </a:prstGeom>
          <a:solidFill>
            <a:schemeClr val="accent1"/>
          </a:solidFill>
        </p:spPr>
        <p:txBody>
          <a:bodyPr wrap="square" rtlCol="0">
            <a:spAutoFit/>
          </a:bodyPr>
          <a:lstStyle/>
          <a:p>
            <a:r>
              <a:rPr lang="en-US" sz="2000" b="1" dirty="0" err="1" smtClean="0"/>
              <a:t>সাধারনত</a:t>
            </a:r>
            <a:r>
              <a:rPr lang="en-US" sz="2000" b="1" dirty="0" smtClean="0"/>
              <a:t> </a:t>
            </a:r>
            <a:r>
              <a:rPr lang="en-US" sz="2000" b="1" dirty="0" err="1" smtClean="0"/>
              <a:t>ক্রোমোজমের</a:t>
            </a:r>
            <a:r>
              <a:rPr lang="en-US" sz="2000" b="1" dirty="0" smtClean="0"/>
              <a:t> ড </a:t>
            </a:r>
            <a:r>
              <a:rPr lang="en-US" sz="2000" b="1" dirty="0" err="1" smtClean="0"/>
              <a:t>এন</a:t>
            </a:r>
            <a:r>
              <a:rPr lang="en-US" sz="2000" b="1" dirty="0" smtClean="0"/>
              <a:t> এ </a:t>
            </a:r>
            <a:r>
              <a:rPr lang="en-US" sz="2000" b="1" dirty="0" err="1" smtClean="0"/>
              <a:t>অনু</a:t>
            </a:r>
            <a:r>
              <a:rPr lang="en-US" sz="2000" b="1" dirty="0" smtClean="0"/>
              <a:t> </a:t>
            </a:r>
            <a:r>
              <a:rPr lang="en-US" sz="2000" b="1" dirty="0" err="1" smtClean="0"/>
              <a:t>গুলোই</a:t>
            </a:r>
            <a:r>
              <a:rPr lang="en-US" sz="2000" b="1" dirty="0" smtClean="0"/>
              <a:t> </a:t>
            </a:r>
            <a:r>
              <a:rPr lang="en-US" sz="2000" b="1" dirty="0" err="1" smtClean="0"/>
              <a:t>জীবের</a:t>
            </a:r>
            <a:r>
              <a:rPr lang="en-US" sz="2000" b="1" dirty="0" smtClean="0"/>
              <a:t> </a:t>
            </a:r>
            <a:r>
              <a:rPr lang="en-US" sz="2000" b="1" dirty="0" err="1" smtClean="0"/>
              <a:t>চারিত্রিক</a:t>
            </a:r>
            <a:r>
              <a:rPr lang="en-US" sz="2000" b="1" dirty="0" smtClean="0"/>
              <a:t> </a:t>
            </a:r>
            <a:r>
              <a:rPr lang="en-US" sz="2000" b="1" dirty="0" err="1" smtClean="0"/>
              <a:t>বৈশিষ্ট্যের</a:t>
            </a:r>
            <a:r>
              <a:rPr lang="en-US" sz="2000" b="1" dirty="0" smtClean="0"/>
              <a:t>  </a:t>
            </a:r>
            <a:r>
              <a:rPr lang="en-US" sz="2000" b="1" dirty="0" err="1" smtClean="0"/>
              <a:t>প্রকৃত</a:t>
            </a:r>
            <a:r>
              <a:rPr lang="en-US" sz="2000" b="1" dirty="0" smtClean="0"/>
              <a:t>  </a:t>
            </a:r>
            <a:r>
              <a:rPr lang="en-US" sz="2000" b="1" dirty="0" err="1" smtClean="0"/>
              <a:t>ধারক</a:t>
            </a:r>
            <a:r>
              <a:rPr lang="en-US" sz="2000" b="1" dirty="0" smtClean="0"/>
              <a:t> ও </a:t>
            </a:r>
            <a:r>
              <a:rPr lang="en-US" sz="2000" b="1" dirty="0" err="1" smtClean="0"/>
              <a:t>বাহক</a:t>
            </a:r>
            <a:r>
              <a:rPr lang="en-US" sz="2000" b="1" dirty="0" smtClean="0"/>
              <a:t>। </a:t>
            </a:r>
            <a:r>
              <a:rPr lang="en-US" sz="2000" b="1" dirty="0" err="1" smtClean="0"/>
              <a:t>তাই</a:t>
            </a:r>
            <a:r>
              <a:rPr lang="en-US" sz="2000" b="1" dirty="0" smtClean="0"/>
              <a:t> </a:t>
            </a:r>
            <a:r>
              <a:rPr lang="en-US" sz="2000" b="1" dirty="0" err="1" smtClean="0"/>
              <a:t>বৈশিষ্ট্য</a:t>
            </a:r>
            <a:r>
              <a:rPr lang="en-US" sz="2000" b="1" dirty="0" smtClean="0"/>
              <a:t> </a:t>
            </a:r>
            <a:r>
              <a:rPr lang="en-US" sz="2000" b="1" dirty="0" err="1" smtClean="0"/>
              <a:t>নিয়ন্ত্রন</a:t>
            </a:r>
            <a:r>
              <a:rPr lang="en-US" sz="2000" b="1" dirty="0" smtClean="0"/>
              <a:t> </a:t>
            </a:r>
            <a:r>
              <a:rPr lang="en-US" sz="2000" b="1" dirty="0" err="1" smtClean="0"/>
              <a:t>কারী</a:t>
            </a:r>
            <a:r>
              <a:rPr lang="en-US" sz="2000" b="1" dirty="0" smtClean="0"/>
              <a:t> </a:t>
            </a:r>
            <a:r>
              <a:rPr lang="en-US" sz="2000" b="1" dirty="0" err="1" smtClean="0"/>
              <a:t>ডি</a:t>
            </a:r>
            <a:r>
              <a:rPr lang="en-US" sz="2000" b="1" dirty="0" smtClean="0"/>
              <a:t> </a:t>
            </a:r>
            <a:r>
              <a:rPr lang="en-US" sz="2000" b="1" dirty="0" err="1" smtClean="0"/>
              <a:t>এন</a:t>
            </a:r>
            <a:r>
              <a:rPr lang="en-US" sz="2000" b="1" dirty="0" smtClean="0"/>
              <a:t> এ </a:t>
            </a:r>
            <a:r>
              <a:rPr lang="en-US" sz="2000" b="1" dirty="0" err="1" smtClean="0"/>
              <a:t>এর</a:t>
            </a:r>
            <a:r>
              <a:rPr lang="en-US" sz="2000" b="1" dirty="0" smtClean="0"/>
              <a:t> </a:t>
            </a:r>
            <a:r>
              <a:rPr lang="en-US" sz="2000" b="1" dirty="0" err="1" smtClean="0"/>
              <a:t>অংশ</a:t>
            </a:r>
            <a:r>
              <a:rPr lang="en-US" sz="2000" b="1" dirty="0" smtClean="0"/>
              <a:t> </a:t>
            </a:r>
            <a:r>
              <a:rPr lang="en-US" sz="2000" b="1" dirty="0" err="1" smtClean="0"/>
              <a:t>কে</a:t>
            </a:r>
            <a:r>
              <a:rPr lang="en-US" sz="2000" b="1" dirty="0" smtClean="0"/>
              <a:t> </a:t>
            </a:r>
            <a:r>
              <a:rPr lang="en-US" sz="2000" b="1" dirty="0" err="1" smtClean="0"/>
              <a:t>জীন</a:t>
            </a:r>
            <a:r>
              <a:rPr lang="en-US" sz="2000" b="1" dirty="0" smtClean="0"/>
              <a:t> </a:t>
            </a:r>
            <a:r>
              <a:rPr lang="en-US" sz="2000" b="1" dirty="0" err="1" smtClean="0"/>
              <a:t>বলা</a:t>
            </a:r>
            <a:r>
              <a:rPr lang="en-US" sz="2000" b="1" dirty="0" smtClean="0"/>
              <a:t> </a:t>
            </a:r>
            <a:r>
              <a:rPr lang="en-US" sz="2000" b="1" dirty="0" err="1" smtClean="0"/>
              <a:t>হয়</a:t>
            </a:r>
            <a:r>
              <a:rPr lang="en-US" sz="2000" b="1" dirty="0" smtClean="0"/>
              <a:t>।  </a:t>
            </a:r>
            <a:endParaRPr lang="en-US" sz="2000" b="1" dirty="0"/>
          </a:p>
        </p:txBody>
      </p:sp>
      <p:sp>
        <p:nvSpPr>
          <p:cNvPr id="7" name="TextBox 6"/>
          <p:cNvSpPr txBox="1"/>
          <p:nvPr/>
        </p:nvSpPr>
        <p:spPr>
          <a:xfrm>
            <a:off x="2743200" y="3914745"/>
            <a:ext cx="6096000" cy="400110"/>
          </a:xfrm>
          <a:prstGeom prst="rect">
            <a:avLst/>
          </a:prstGeom>
          <a:solidFill>
            <a:schemeClr val="accent1"/>
          </a:solidFill>
        </p:spPr>
        <p:txBody>
          <a:bodyPr wrap="square" rtlCol="0">
            <a:spAutoFit/>
          </a:bodyPr>
          <a:lstStyle/>
          <a:p>
            <a:r>
              <a:rPr lang="en-US" sz="2000" b="1" dirty="0" err="1" smtClean="0"/>
              <a:t>জীন</a:t>
            </a:r>
            <a:r>
              <a:rPr lang="en-US" sz="2000" b="1" dirty="0" smtClean="0"/>
              <a:t> </a:t>
            </a:r>
            <a:r>
              <a:rPr lang="en-US" sz="2000" b="1" dirty="0" err="1" smtClean="0"/>
              <a:t>হলো</a:t>
            </a:r>
            <a:r>
              <a:rPr lang="en-US" sz="2000" b="1" dirty="0" smtClean="0"/>
              <a:t> </a:t>
            </a:r>
            <a:r>
              <a:rPr lang="en-US" sz="2000" b="1" dirty="0" err="1" smtClean="0"/>
              <a:t>ক্রোমোজমে</a:t>
            </a:r>
            <a:r>
              <a:rPr lang="en-US" sz="2000" b="1" dirty="0" smtClean="0"/>
              <a:t> </a:t>
            </a:r>
            <a:r>
              <a:rPr lang="en-US" sz="2000" b="1" dirty="0" err="1" smtClean="0"/>
              <a:t>অবস্থিত</a:t>
            </a:r>
            <a:r>
              <a:rPr lang="en-US" sz="2000" b="1" dirty="0" smtClean="0"/>
              <a:t> </a:t>
            </a:r>
            <a:r>
              <a:rPr lang="en-US" sz="2000" b="1" dirty="0" err="1" smtClean="0"/>
              <a:t>ডি</a:t>
            </a:r>
            <a:r>
              <a:rPr lang="en-US" sz="2000" b="1" dirty="0" smtClean="0"/>
              <a:t>  </a:t>
            </a:r>
            <a:r>
              <a:rPr lang="en-US" sz="2000" b="1" dirty="0" err="1" smtClean="0"/>
              <a:t>এন</a:t>
            </a:r>
            <a:r>
              <a:rPr lang="en-US" sz="2000" b="1" dirty="0" smtClean="0"/>
              <a:t> এ। </a:t>
            </a:r>
            <a:endParaRPr lang="en-US" sz="2000" b="1" dirty="0"/>
          </a:p>
        </p:txBody>
      </p:sp>
      <p:sp>
        <p:nvSpPr>
          <p:cNvPr id="8" name="TextBox 7"/>
          <p:cNvSpPr txBox="1"/>
          <p:nvPr/>
        </p:nvSpPr>
        <p:spPr>
          <a:xfrm>
            <a:off x="2667000" y="4876800"/>
            <a:ext cx="6248400" cy="707886"/>
          </a:xfrm>
          <a:prstGeom prst="rect">
            <a:avLst/>
          </a:prstGeom>
          <a:solidFill>
            <a:schemeClr val="accent1"/>
          </a:solidFill>
        </p:spPr>
        <p:txBody>
          <a:bodyPr wrap="square" rtlCol="0">
            <a:spAutoFit/>
          </a:bodyPr>
          <a:lstStyle/>
          <a:p>
            <a:r>
              <a:rPr lang="en-US" sz="2000" b="1" dirty="0" err="1" smtClean="0"/>
              <a:t>যেসব</a:t>
            </a:r>
            <a:r>
              <a:rPr lang="en-US" sz="2000" b="1" dirty="0" smtClean="0"/>
              <a:t> </a:t>
            </a:r>
            <a:r>
              <a:rPr lang="en-US" sz="2000" b="1" dirty="0" err="1" smtClean="0"/>
              <a:t>জীবে</a:t>
            </a:r>
            <a:r>
              <a:rPr lang="en-US" sz="2000" b="1" dirty="0" smtClean="0"/>
              <a:t> </a:t>
            </a:r>
            <a:r>
              <a:rPr lang="en-US" sz="2000" b="1" dirty="0" err="1" smtClean="0"/>
              <a:t>ডি</a:t>
            </a:r>
            <a:r>
              <a:rPr lang="en-US" sz="2000" b="1" dirty="0" smtClean="0"/>
              <a:t> </a:t>
            </a:r>
            <a:r>
              <a:rPr lang="en-US" sz="2000" b="1" dirty="0" err="1" smtClean="0"/>
              <a:t>এন</a:t>
            </a:r>
            <a:r>
              <a:rPr lang="en-US" sz="2000" b="1" dirty="0" smtClean="0"/>
              <a:t> এ </a:t>
            </a:r>
            <a:r>
              <a:rPr lang="en-US" sz="2000" b="1" dirty="0" err="1" smtClean="0"/>
              <a:t>থাকে</a:t>
            </a:r>
            <a:r>
              <a:rPr lang="en-US" sz="2000" b="1" dirty="0" smtClean="0"/>
              <a:t> </a:t>
            </a:r>
            <a:r>
              <a:rPr lang="en-US" sz="2000" b="1" dirty="0" err="1" smtClean="0"/>
              <a:t>না</a:t>
            </a:r>
            <a:r>
              <a:rPr lang="en-US" sz="2000" b="1" dirty="0" smtClean="0"/>
              <a:t> ,</a:t>
            </a:r>
            <a:r>
              <a:rPr lang="en-US" sz="2000" b="1" dirty="0" err="1" smtClean="0"/>
              <a:t>কেবল</a:t>
            </a:r>
            <a:r>
              <a:rPr lang="en-US" sz="2000" b="1" dirty="0" smtClean="0"/>
              <a:t> </a:t>
            </a:r>
            <a:r>
              <a:rPr lang="en-US" sz="2000" b="1" dirty="0" err="1" smtClean="0"/>
              <a:t>আর</a:t>
            </a:r>
            <a:r>
              <a:rPr lang="en-US" sz="2000" b="1" dirty="0" smtClean="0"/>
              <a:t> </a:t>
            </a:r>
            <a:r>
              <a:rPr lang="en-US" sz="2000" b="1" dirty="0" err="1" smtClean="0"/>
              <a:t>এন</a:t>
            </a:r>
            <a:r>
              <a:rPr lang="en-US" sz="2000" b="1" dirty="0" smtClean="0"/>
              <a:t> এ </a:t>
            </a:r>
            <a:r>
              <a:rPr lang="en-US" sz="2000" b="1" dirty="0" err="1" smtClean="0"/>
              <a:t>থাকে</a:t>
            </a:r>
            <a:r>
              <a:rPr lang="en-US" sz="2000" b="1" dirty="0" smtClean="0"/>
              <a:t> </a:t>
            </a:r>
            <a:r>
              <a:rPr lang="en-US" sz="2000" b="1" dirty="0" err="1" smtClean="0"/>
              <a:t>সে</a:t>
            </a:r>
            <a:r>
              <a:rPr lang="en-US" sz="2000" b="1" dirty="0" smtClean="0"/>
              <a:t> </a:t>
            </a:r>
            <a:r>
              <a:rPr lang="en-US" sz="2000" b="1" dirty="0" err="1" smtClean="0"/>
              <a:t>ক্ষেত্রে</a:t>
            </a:r>
            <a:r>
              <a:rPr lang="en-US" sz="2000" b="1" dirty="0" smtClean="0"/>
              <a:t> </a:t>
            </a:r>
            <a:r>
              <a:rPr lang="en-US" sz="2000" b="1" dirty="0" err="1" smtClean="0"/>
              <a:t>আর,এন</a:t>
            </a:r>
            <a:r>
              <a:rPr lang="en-US" sz="2000" b="1" dirty="0" smtClean="0"/>
              <a:t> এ </a:t>
            </a:r>
            <a:r>
              <a:rPr lang="en-US" sz="2000" b="1" dirty="0" err="1" smtClean="0"/>
              <a:t>জীন</a:t>
            </a:r>
            <a:r>
              <a:rPr lang="en-US" sz="2000" b="1" dirty="0" smtClean="0"/>
              <a:t> </a:t>
            </a:r>
            <a:r>
              <a:rPr lang="en-US" sz="2000" b="1" dirty="0" err="1" smtClean="0"/>
              <a:t>হিসেবে</a:t>
            </a:r>
            <a:r>
              <a:rPr lang="en-US" sz="2000" b="1" dirty="0" smtClean="0"/>
              <a:t> </a:t>
            </a:r>
            <a:r>
              <a:rPr lang="en-US" sz="2000" b="1" dirty="0" err="1" smtClean="0"/>
              <a:t>কাজ</a:t>
            </a:r>
            <a:r>
              <a:rPr lang="en-US" sz="2000" b="1" dirty="0" smtClean="0"/>
              <a:t> </a:t>
            </a:r>
            <a:r>
              <a:rPr lang="en-US" sz="2000" b="1" dirty="0" err="1" smtClean="0"/>
              <a:t>করে</a:t>
            </a:r>
            <a:r>
              <a:rPr lang="en-US" sz="2000" b="1" dirty="0" smtClean="0"/>
              <a:t>। </a:t>
            </a:r>
            <a:endParaRPr lang="en-US" sz="2000" b="1" dirty="0"/>
          </a:p>
        </p:txBody>
      </p:sp>
      <p:pic>
        <p:nvPicPr>
          <p:cNvPr id="9" name="Picture 8" descr="EduPic Cell Drawings_20150708101959 (2).png"/>
          <p:cNvPicPr>
            <a:picLocks noChangeAspect="1"/>
          </p:cNvPicPr>
          <p:nvPr/>
        </p:nvPicPr>
        <p:blipFill>
          <a:blip r:embed="rId3" cstate="print"/>
          <a:stretch>
            <a:fillRect/>
          </a:stretch>
        </p:blipFill>
        <p:spPr>
          <a:xfrm>
            <a:off x="533400" y="4876800"/>
            <a:ext cx="1219199" cy="1166190"/>
          </a:xfrm>
          <a:prstGeom prst="rect">
            <a:avLst/>
          </a:prstGeom>
        </p:spPr>
      </p:pic>
      <p:sp>
        <p:nvSpPr>
          <p:cNvPr id="10" name="TextBox 9"/>
          <p:cNvSpPr txBox="1"/>
          <p:nvPr/>
        </p:nvSpPr>
        <p:spPr>
          <a:xfrm>
            <a:off x="609600" y="6248400"/>
            <a:ext cx="1752600" cy="369332"/>
          </a:xfrm>
          <a:prstGeom prst="rect">
            <a:avLst/>
          </a:prstGeom>
          <a:solidFill>
            <a:schemeClr val="accent1"/>
          </a:solidFill>
        </p:spPr>
        <p:txBody>
          <a:bodyPr wrap="square" rtlCol="0">
            <a:spAutoFit/>
          </a:bodyPr>
          <a:lstStyle/>
          <a:p>
            <a:r>
              <a:rPr lang="en-US" b="1" dirty="0" err="1" smtClean="0"/>
              <a:t>ক্রোমোজম</a:t>
            </a:r>
            <a:r>
              <a:rPr lang="en-US" b="1" dirty="0" smtClean="0"/>
              <a:t> </a:t>
            </a:r>
            <a:endParaRPr lang="en-US" b="1" dirty="0"/>
          </a:p>
        </p:txBody>
      </p:sp>
      <p:sp>
        <p:nvSpPr>
          <p:cNvPr id="11" name="TextBox 10"/>
          <p:cNvSpPr txBox="1"/>
          <p:nvPr/>
        </p:nvSpPr>
        <p:spPr>
          <a:xfrm>
            <a:off x="381000" y="4191000"/>
            <a:ext cx="2133600" cy="369332"/>
          </a:xfrm>
          <a:prstGeom prst="rect">
            <a:avLst/>
          </a:prstGeom>
          <a:solidFill>
            <a:schemeClr val="accent1"/>
          </a:solidFill>
        </p:spPr>
        <p:txBody>
          <a:bodyPr wrap="square" rtlCol="0">
            <a:spAutoFit/>
          </a:bodyPr>
          <a:lstStyle/>
          <a:p>
            <a:r>
              <a:rPr lang="en-US" b="1" dirty="0" err="1" smtClean="0"/>
              <a:t>জোহান</a:t>
            </a:r>
            <a:r>
              <a:rPr lang="en-US" b="1" dirty="0" smtClean="0"/>
              <a:t>  </a:t>
            </a:r>
            <a:r>
              <a:rPr lang="en-US" b="1" dirty="0" err="1" smtClean="0"/>
              <a:t>মেন্ডেল</a:t>
            </a:r>
            <a:r>
              <a:rPr lang="en-US" b="1" dirty="0" smtClean="0"/>
              <a:t>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lide(fromBottom)">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lide(fromBottom)">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Bottom)">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slide(fromBottom)">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slide(fromBottom)">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slide(fromBottom)">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2209800" y="0"/>
            <a:ext cx="2895600" cy="9144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দলীয়</a:t>
            </a:r>
            <a:r>
              <a:rPr lang="en-US" sz="3600" b="1" dirty="0" smtClean="0">
                <a:solidFill>
                  <a:schemeClr val="tx1"/>
                </a:solidFill>
              </a:rPr>
              <a:t> </a:t>
            </a:r>
            <a:r>
              <a:rPr lang="en-US" sz="3600" b="1" dirty="0" err="1" smtClean="0">
                <a:solidFill>
                  <a:schemeClr val="tx1"/>
                </a:solidFill>
              </a:rPr>
              <a:t>কাজ</a:t>
            </a:r>
            <a:r>
              <a:rPr lang="en-US" sz="3600" b="1" dirty="0" smtClean="0">
                <a:solidFill>
                  <a:schemeClr val="tx1"/>
                </a:solidFill>
              </a:rPr>
              <a:t> </a:t>
            </a:r>
            <a:endParaRPr lang="en-US" sz="3600" b="1" dirty="0">
              <a:solidFill>
                <a:schemeClr val="tx1"/>
              </a:solidFill>
            </a:endParaRPr>
          </a:p>
        </p:txBody>
      </p:sp>
      <p:sp>
        <p:nvSpPr>
          <p:cNvPr id="3" name="Oval 2"/>
          <p:cNvSpPr/>
          <p:nvPr/>
        </p:nvSpPr>
        <p:spPr>
          <a:xfrm>
            <a:off x="2237874" y="2057400"/>
            <a:ext cx="3429000" cy="281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অ্যামিবা</a:t>
            </a:r>
            <a:r>
              <a:rPr lang="en-US" sz="2400" b="1" dirty="0" smtClean="0">
                <a:solidFill>
                  <a:schemeClr val="tx1"/>
                </a:solidFill>
              </a:rPr>
              <a:t> </a:t>
            </a:r>
            <a:r>
              <a:rPr lang="en-US" sz="2400" b="1" dirty="0" err="1" smtClean="0">
                <a:solidFill>
                  <a:schemeClr val="tx1"/>
                </a:solidFill>
              </a:rPr>
              <a:t>এর</a:t>
            </a:r>
            <a:r>
              <a:rPr lang="en-US" sz="2400" b="1" dirty="0" smtClean="0">
                <a:solidFill>
                  <a:schemeClr val="tx1"/>
                </a:solidFill>
              </a:rPr>
              <a:t>  </a:t>
            </a:r>
            <a:r>
              <a:rPr lang="en-US" sz="2400" b="1" dirty="0" err="1" smtClean="0">
                <a:solidFill>
                  <a:schemeClr val="tx1"/>
                </a:solidFill>
              </a:rPr>
              <a:t>বংশ</a:t>
            </a:r>
            <a:r>
              <a:rPr lang="en-US" sz="2400" b="1" dirty="0" smtClean="0">
                <a:solidFill>
                  <a:schemeClr val="tx1"/>
                </a:solidFill>
              </a:rPr>
              <a:t> </a:t>
            </a:r>
            <a:r>
              <a:rPr lang="en-US" sz="2400" b="1" dirty="0" err="1" smtClean="0">
                <a:solidFill>
                  <a:schemeClr val="tx1"/>
                </a:solidFill>
              </a:rPr>
              <a:t>বৃদ্ধি</a:t>
            </a:r>
            <a:r>
              <a:rPr lang="en-US" sz="2400" b="1" dirty="0" smtClean="0">
                <a:solidFill>
                  <a:schemeClr val="tx1"/>
                </a:solidFill>
              </a:rPr>
              <a:t>  </a:t>
            </a:r>
            <a:r>
              <a:rPr lang="en-US" sz="2400" b="1" dirty="0" err="1" smtClean="0">
                <a:solidFill>
                  <a:schemeClr val="tx1"/>
                </a:solidFill>
              </a:rPr>
              <a:t>প্রকিয়া</a:t>
            </a:r>
            <a:r>
              <a:rPr lang="en-US" sz="2400" b="1" dirty="0" smtClean="0">
                <a:solidFill>
                  <a:schemeClr val="tx1"/>
                </a:solidFill>
              </a:rPr>
              <a:t>  </a:t>
            </a:r>
            <a:r>
              <a:rPr lang="en-US" sz="2400" b="1" dirty="0" err="1" smtClean="0">
                <a:solidFill>
                  <a:schemeClr val="tx1"/>
                </a:solidFill>
              </a:rPr>
              <a:t>পোষ্টার</a:t>
            </a:r>
            <a:r>
              <a:rPr lang="en-US" sz="2400" b="1" dirty="0" smtClean="0">
                <a:solidFill>
                  <a:schemeClr val="tx1"/>
                </a:solidFill>
              </a:rPr>
              <a:t>  </a:t>
            </a:r>
            <a:r>
              <a:rPr lang="en-US" sz="2400" b="1" dirty="0" err="1" smtClean="0">
                <a:solidFill>
                  <a:schemeClr val="tx1"/>
                </a:solidFill>
              </a:rPr>
              <a:t>পেপারে</a:t>
            </a:r>
            <a:r>
              <a:rPr lang="en-US" sz="2400" b="1" dirty="0" smtClean="0">
                <a:solidFill>
                  <a:schemeClr val="tx1"/>
                </a:solidFill>
              </a:rPr>
              <a:t>  </a:t>
            </a:r>
            <a:r>
              <a:rPr lang="en-US" sz="2400" b="1" dirty="0" err="1" smtClean="0">
                <a:solidFill>
                  <a:schemeClr val="tx1"/>
                </a:solidFill>
              </a:rPr>
              <a:t>অঙ্কন</a:t>
            </a:r>
            <a:r>
              <a:rPr lang="en-US" sz="2400" b="1" dirty="0" smtClean="0">
                <a:solidFill>
                  <a:schemeClr val="tx1"/>
                </a:solidFill>
              </a:rPr>
              <a:t> </a:t>
            </a:r>
            <a:r>
              <a:rPr lang="en-US" sz="2400" b="1" dirty="0" err="1" smtClean="0">
                <a:solidFill>
                  <a:schemeClr val="tx1"/>
                </a:solidFill>
              </a:rPr>
              <a:t>করো</a:t>
            </a:r>
            <a:r>
              <a:rPr lang="en-US" sz="2400" b="1" dirty="0" smtClean="0">
                <a:solidFill>
                  <a:schemeClr val="tx1"/>
                </a:solidFill>
              </a:rPr>
              <a:t> । </a:t>
            </a:r>
            <a:endParaRPr 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4267200" cy="1676400"/>
          </a:xfrm>
        </p:spPr>
        <p:txBody>
          <a:bodyPr/>
          <a:lstStyle/>
          <a:p>
            <a:r>
              <a:rPr lang="en-US" dirty="0" smtClean="0"/>
              <a:t>           </a:t>
            </a:r>
            <a:endParaRPr lang="en-US" dirty="0"/>
          </a:p>
        </p:txBody>
      </p:sp>
      <p:sp>
        <p:nvSpPr>
          <p:cNvPr id="3" name="Oval 2"/>
          <p:cNvSpPr/>
          <p:nvPr/>
        </p:nvSpPr>
        <p:spPr>
          <a:xfrm>
            <a:off x="3124200" y="0"/>
            <a:ext cx="1905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মূল্যায়ন</a:t>
            </a:r>
            <a:r>
              <a:rPr lang="en-US" sz="3600" b="1" dirty="0" smtClean="0">
                <a:solidFill>
                  <a:schemeClr val="tx1"/>
                </a:solidFill>
              </a:rPr>
              <a:t> </a:t>
            </a:r>
            <a:endParaRPr lang="en-US" sz="3600" b="1" dirty="0">
              <a:solidFill>
                <a:schemeClr val="tx1"/>
              </a:solidFill>
            </a:endParaRPr>
          </a:p>
        </p:txBody>
      </p:sp>
      <p:sp>
        <p:nvSpPr>
          <p:cNvPr id="4" name="TextBox 3"/>
          <p:cNvSpPr txBox="1"/>
          <p:nvPr/>
        </p:nvSpPr>
        <p:spPr>
          <a:xfrm>
            <a:off x="709863" y="3853661"/>
            <a:ext cx="7620000" cy="461665"/>
          </a:xfrm>
          <a:prstGeom prst="rect">
            <a:avLst/>
          </a:prstGeom>
          <a:solidFill>
            <a:schemeClr val="accent1"/>
          </a:solidFill>
        </p:spPr>
        <p:txBody>
          <a:bodyPr wrap="square" rtlCol="0">
            <a:spAutoFit/>
          </a:bodyPr>
          <a:lstStyle/>
          <a:p>
            <a:r>
              <a:rPr lang="en-US" sz="2400" b="1" dirty="0" smtClean="0"/>
              <a:t>১ঃ </a:t>
            </a:r>
            <a:r>
              <a:rPr lang="en-US" sz="2400" b="1" dirty="0" err="1" smtClean="0"/>
              <a:t>এককোষী</a:t>
            </a:r>
            <a:r>
              <a:rPr lang="en-US" sz="2400" b="1" dirty="0" smtClean="0"/>
              <a:t> </a:t>
            </a:r>
            <a:r>
              <a:rPr lang="en-US" sz="2400" b="1" dirty="0" err="1" smtClean="0"/>
              <a:t>জীব</a:t>
            </a:r>
            <a:r>
              <a:rPr lang="en-US" sz="2400" b="1" dirty="0" smtClean="0"/>
              <a:t> </a:t>
            </a:r>
            <a:r>
              <a:rPr lang="en-US" sz="2400" b="1" dirty="0" err="1" smtClean="0"/>
              <a:t>কোন</a:t>
            </a:r>
            <a:r>
              <a:rPr lang="en-US" sz="2400" b="1" dirty="0" smtClean="0"/>
              <a:t> </a:t>
            </a:r>
            <a:r>
              <a:rPr lang="en-US" sz="2400" b="1" dirty="0" err="1" smtClean="0"/>
              <a:t>প্রকৃয়ায়</a:t>
            </a:r>
            <a:r>
              <a:rPr lang="en-US" sz="2400" b="1" dirty="0" smtClean="0"/>
              <a:t> </a:t>
            </a:r>
            <a:r>
              <a:rPr lang="en-US" sz="2400" b="1" dirty="0" err="1" smtClean="0"/>
              <a:t>বংশ</a:t>
            </a:r>
            <a:r>
              <a:rPr lang="en-US" sz="2400" b="1" dirty="0" smtClean="0"/>
              <a:t> </a:t>
            </a:r>
            <a:r>
              <a:rPr lang="en-US" sz="2400" b="1" dirty="0" err="1" smtClean="0"/>
              <a:t>বৃদ্ধি</a:t>
            </a:r>
            <a:r>
              <a:rPr lang="en-US" sz="2400" b="1" dirty="0" smtClean="0"/>
              <a:t> ?   </a:t>
            </a:r>
            <a:endParaRPr lang="en-US" sz="2400" b="1" dirty="0"/>
          </a:p>
        </p:txBody>
      </p:sp>
      <p:sp>
        <p:nvSpPr>
          <p:cNvPr id="5" name="TextBox 4"/>
          <p:cNvSpPr txBox="1"/>
          <p:nvPr/>
        </p:nvSpPr>
        <p:spPr>
          <a:xfrm>
            <a:off x="533400" y="4530535"/>
            <a:ext cx="8305800" cy="461665"/>
          </a:xfrm>
          <a:prstGeom prst="rect">
            <a:avLst/>
          </a:prstGeom>
          <a:solidFill>
            <a:schemeClr val="accent1"/>
          </a:solidFill>
        </p:spPr>
        <p:txBody>
          <a:bodyPr wrap="square" rtlCol="0">
            <a:spAutoFit/>
          </a:bodyPr>
          <a:lstStyle/>
          <a:p>
            <a:r>
              <a:rPr lang="en-US" sz="2400" b="1" dirty="0" smtClean="0"/>
              <a:t> ২ঃ   </a:t>
            </a:r>
            <a:r>
              <a:rPr lang="en-US" sz="2400" b="1" dirty="0" err="1" smtClean="0"/>
              <a:t>অ্যামাইটোসিসকে</a:t>
            </a:r>
            <a:r>
              <a:rPr lang="en-US" sz="2400" b="1" dirty="0" smtClean="0"/>
              <a:t> </a:t>
            </a:r>
            <a:r>
              <a:rPr lang="en-US" sz="2400" b="1" dirty="0" err="1" smtClean="0"/>
              <a:t>প্রত্যহ্ম</a:t>
            </a:r>
            <a:r>
              <a:rPr lang="en-US" sz="2400" b="1" dirty="0" smtClean="0"/>
              <a:t> </a:t>
            </a:r>
            <a:r>
              <a:rPr lang="en-US" sz="2400" b="1" dirty="0" err="1" smtClean="0"/>
              <a:t>বিভাজন</a:t>
            </a:r>
            <a:r>
              <a:rPr lang="en-US" sz="2400" b="1" dirty="0" smtClean="0"/>
              <a:t> </a:t>
            </a:r>
            <a:r>
              <a:rPr lang="en-US" sz="2400" b="1" dirty="0" err="1" smtClean="0"/>
              <a:t>বলা</a:t>
            </a:r>
            <a:r>
              <a:rPr lang="en-US" sz="2400" b="1" dirty="0" smtClean="0"/>
              <a:t> </a:t>
            </a:r>
            <a:r>
              <a:rPr lang="en-US" sz="2400" b="1" dirty="0" err="1" smtClean="0"/>
              <a:t>হয়</a:t>
            </a:r>
            <a:r>
              <a:rPr lang="en-US" sz="2400" b="1" dirty="0" smtClean="0"/>
              <a:t> </a:t>
            </a:r>
            <a:r>
              <a:rPr lang="en-US" sz="2400" b="1" dirty="0" err="1" smtClean="0"/>
              <a:t>কেন</a:t>
            </a:r>
            <a:r>
              <a:rPr lang="en-US" sz="2400" b="1" dirty="0" smtClean="0"/>
              <a:t>? </a:t>
            </a:r>
            <a:endParaRPr lang="en-US" sz="2400" b="1" dirty="0"/>
          </a:p>
        </p:txBody>
      </p:sp>
      <p:sp>
        <p:nvSpPr>
          <p:cNvPr id="7" name="TextBox 6"/>
          <p:cNvSpPr txBox="1"/>
          <p:nvPr/>
        </p:nvSpPr>
        <p:spPr>
          <a:xfrm>
            <a:off x="360947" y="5251070"/>
            <a:ext cx="8229600" cy="461665"/>
          </a:xfrm>
          <a:prstGeom prst="rect">
            <a:avLst/>
          </a:prstGeom>
          <a:solidFill>
            <a:schemeClr val="accent1"/>
          </a:solidFill>
        </p:spPr>
        <p:txBody>
          <a:bodyPr wrap="square" rtlCol="0">
            <a:spAutoFit/>
          </a:bodyPr>
          <a:lstStyle/>
          <a:p>
            <a:r>
              <a:rPr lang="en-US" dirty="0" smtClean="0"/>
              <a:t>   </a:t>
            </a:r>
            <a:r>
              <a:rPr lang="en-US" sz="2400" b="1" dirty="0" smtClean="0"/>
              <a:t>৩ ঃ </a:t>
            </a:r>
            <a:r>
              <a:rPr lang="en-US" sz="2400" b="1" dirty="0" err="1" smtClean="0"/>
              <a:t>হ্রাস</a:t>
            </a:r>
            <a:r>
              <a:rPr lang="en-US" sz="2400" b="1" dirty="0" smtClean="0"/>
              <a:t> </a:t>
            </a:r>
            <a:r>
              <a:rPr lang="en-US" sz="2400" b="1" dirty="0" err="1" smtClean="0"/>
              <a:t>মুলক</a:t>
            </a:r>
            <a:r>
              <a:rPr lang="en-US" sz="2400" b="1" dirty="0" smtClean="0"/>
              <a:t> </a:t>
            </a:r>
            <a:r>
              <a:rPr lang="en-US" sz="2400" b="1" dirty="0" err="1" smtClean="0"/>
              <a:t>বিভাজন</a:t>
            </a:r>
            <a:r>
              <a:rPr lang="en-US" sz="2400" b="1" dirty="0" smtClean="0"/>
              <a:t> </a:t>
            </a:r>
            <a:r>
              <a:rPr lang="en-US" sz="2400" b="1" dirty="0" err="1" smtClean="0"/>
              <a:t>বলা</a:t>
            </a:r>
            <a:r>
              <a:rPr lang="en-US" sz="2400" b="1" dirty="0" smtClean="0"/>
              <a:t> </a:t>
            </a:r>
            <a:r>
              <a:rPr lang="en-US" sz="2400" b="1" dirty="0" err="1" smtClean="0"/>
              <a:t>হয়</a:t>
            </a:r>
            <a:r>
              <a:rPr lang="en-US" sz="2400" b="1" dirty="0" smtClean="0"/>
              <a:t> </a:t>
            </a:r>
            <a:r>
              <a:rPr lang="en-US" sz="2400" b="1" dirty="0" err="1" smtClean="0"/>
              <a:t>কোনটি</a:t>
            </a:r>
            <a:r>
              <a:rPr lang="en-US" sz="2400" b="1" dirty="0" smtClean="0"/>
              <a:t> </a:t>
            </a:r>
            <a:r>
              <a:rPr lang="en-US" sz="2400" b="1" dirty="0" err="1" smtClean="0"/>
              <a:t>কে</a:t>
            </a:r>
            <a:r>
              <a:rPr lang="en-US" sz="2400" b="1" dirty="0" smtClean="0"/>
              <a:t> </a:t>
            </a:r>
            <a:r>
              <a:rPr lang="en-US" sz="2400" b="1" dirty="0" err="1" smtClean="0"/>
              <a:t>এবং</a:t>
            </a:r>
            <a:r>
              <a:rPr lang="en-US" sz="2400" b="1" dirty="0" smtClean="0"/>
              <a:t> </a:t>
            </a:r>
            <a:r>
              <a:rPr lang="en-US" sz="2400" b="1" dirty="0" err="1" smtClean="0"/>
              <a:t>কেন</a:t>
            </a:r>
            <a:r>
              <a:rPr lang="en-US" sz="2400" b="1" dirty="0" smtClean="0"/>
              <a:t>? </a:t>
            </a:r>
            <a:endParaRPr lang="en-US" sz="2400" b="1" dirty="0"/>
          </a:p>
        </p:txBody>
      </p:sp>
      <p:sp>
        <p:nvSpPr>
          <p:cNvPr id="8" name="TextBox 7"/>
          <p:cNvSpPr txBox="1"/>
          <p:nvPr/>
        </p:nvSpPr>
        <p:spPr>
          <a:xfrm>
            <a:off x="685800" y="6143672"/>
            <a:ext cx="8001000" cy="461665"/>
          </a:xfrm>
          <a:prstGeom prst="rect">
            <a:avLst/>
          </a:prstGeom>
          <a:solidFill>
            <a:schemeClr val="accent1"/>
          </a:solidFill>
        </p:spPr>
        <p:txBody>
          <a:bodyPr wrap="square" rtlCol="0">
            <a:spAutoFit/>
          </a:bodyPr>
          <a:lstStyle/>
          <a:p>
            <a:r>
              <a:rPr lang="en-US" sz="2400" b="1" dirty="0" smtClean="0"/>
              <a:t>    </a:t>
            </a:r>
            <a:r>
              <a:rPr lang="en-US" sz="2000" b="1" dirty="0" smtClean="0"/>
              <a:t>৪ঃ </a:t>
            </a:r>
            <a:r>
              <a:rPr lang="en-US" sz="2000" b="1" dirty="0" err="1" smtClean="0"/>
              <a:t>জীব</a:t>
            </a:r>
            <a:r>
              <a:rPr lang="en-US" sz="2000" b="1" dirty="0" smtClean="0"/>
              <a:t> </a:t>
            </a:r>
            <a:r>
              <a:rPr lang="en-US" sz="2000" b="1" dirty="0" err="1" smtClean="0"/>
              <a:t>জগতে</a:t>
            </a:r>
            <a:r>
              <a:rPr lang="en-US" sz="2000" b="1" dirty="0" smtClean="0"/>
              <a:t> </a:t>
            </a:r>
            <a:r>
              <a:rPr lang="en-US" sz="2000" b="1" dirty="0" err="1" smtClean="0"/>
              <a:t>হ্রাস</a:t>
            </a:r>
            <a:r>
              <a:rPr lang="en-US" sz="2000" b="1" dirty="0" smtClean="0"/>
              <a:t> </a:t>
            </a:r>
            <a:r>
              <a:rPr lang="en-US" sz="2000" b="1" dirty="0" err="1" smtClean="0"/>
              <a:t>মুলক</a:t>
            </a:r>
            <a:r>
              <a:rPr lang="en-US" sz="2000" b="1" dirty="0" smtClean="0"/>
              <a:t> </a:t>
            </a:r>
            <a:r>
              <a:rPr lang="en-US" sz="2000" b="1" dirty="0" err="1" smtClean="0"/>
              <a:t>বিভাজনের</a:t>
            </a:r>
            <a:r>
              <a:rPr lang="en-US" sz="2000" b="1" dirty="0" smtClean="0"/>
              <a:t> </a:t>
            </a:r>
            <a:r>
              <a:rPr lang="en-US" sz="2000" b="1" dirty="0" err="1" smtClean="0"/>
              <a:t>গুরুত্ত</a:t>
            </a:r>
            <a:r>
              <a:rPr lang="en-US" sz="2000" b="1" dirty="0" smtClean="0"/>
              <a:t>  </a:t>
            </a:r>
            <a:r>
              <a:rPr lang="en-US" sz="2000" b="1" dirty="0" err="1" smtClean="0"/>
              <a:t>আলোচনা</a:t>
            </a:r>
            <a:r>
              <a:rPr lang="en-US" sz="2000" b="1" dirty="0" smtClean="0"/>
              <a:t> </a:t>
            </a:r>
            <a:r>
              <a:rPr lang="en-US" sz="2000" b="1" dirty="0" err="1" smtClean="0"/>
              <a:t>করো</a:t>
            </a:r>
            <a:r>
              <a:rPr lang="en-US" sz="2000" b="1" dirty="0" smtClean="0"/>
              <a:t>? </a:t>
            </a:r>
            <a:endParaRPr lang="en-US" sz="2400" b="1" dirty="0"/>
          </a:p>
        </p:txBody>
      </p:sp>
      <p:pic>
        <p:nvPicPr>
          <p:cNvPr id="9" name="Picture 8" descr="images of miosis - Google Search_20150716171720 (4).png"/>
          <p:cNvPicPr>
            <a:picLocks noChangeAspect="1"/>
          </p:cNvPicPr>
          <p:nvPr/>
        </p:nvPicPr>
        <p:blipFill>
          <a:blip r:embed="rId2"/>
          <a:stretch>
            <a:fillRect/>
          </a:stretch>
        </p:blipFill>
        <p:spPr>
          <a:xfrm>
            <a:off x="3124200" y="1524000"/>
            <a:ext cx="2276793" cy="2209800"/>
          </a:xfrm>
          <a:prstGeom prst="rect">
            <a:avLst/>
          </a:prstGeom>
        </p:spPr>
      </p:pic>
      <p:sp>
        <p:nvSpPr>
          <p:cNvPr id="10" name="TextBox 9"/>
          <p:cNvSpPr txBox="1"/>
          <p:nvPr/>
        </p:nvSpPr>
        <p:spPr>
          <a:xfrm>
            <a:off x="381000" y="914400"/>
            <a:ext cx="6781800" cy="461665"/>
          </a:xfrm>
          <a:prstGeom prst="rect">
            <a:avLst/>
          </a:prstGeom>
          <a:solidFill>
            <a:schemeClr val="accent1"/>
          </a:solidFill>
        </p:spPr>
        <p:txBody>
          <a:bodyPr wrap="square" rtlCol="0">
            <a:spAutoFit/>
          </a:bodyPr>
          <a:lstStyle/>
          <a:p>
            <a:r>
              <a:rPr lang="en-US" sz="2400" b="1" dirty="0" err="1" smtClean="0"/>
              <a:t>নিচের</a:t>
            </a:r>
            <a:r>
              <a:rPr lang="en-US" sz="2400" b="1" dirty="0" smtClean="0"/>
              <a:t> </a:t>
            </a:r>
            <a:r>
              <a:rPr lang="en-US" sz="2400" b="1" dirty="0" err="1" smtClean="0"/>
              <a:t>চিত্র</a:t>
            </a:r>
            <a:r>
              <a:rPr lang="en-US" sz="2400" b="1" dirty="0" smtClean="0"/>
              <a:t> </a:t>
            </a:r>
            <a:r>
              <a:rPr lang="en-US" sz="2400" b="1" dirty="0" err="1" smtClean="0"/>
              <a:t>টি</a:t>
            </a:r>
            <a:r>
              <a:rPr lang="en-US" sz="2400" b="1" dirty="0" smtClean="0"/>
              <a:t> </a:t>
            </a:r>
            <a:r>
              <a:rPr lang="en-US" sz="2400" b="1" dirty="0" err="1" smtClean="0"/>
              <a:t>দেখ</a:t>
            </a:r>
            <a:r>
              <a:rPr lang="en-US" sz="2400" b="1" dirty="0" smtClean="0"/>
              <a:t> </a:t>
            </a:r>
            <a:r>
              <a:rPr lang="en-US" sz="2400" b="1" dirty="0" err="1" smtClean="0"/>
              <a:t>এবং</a:t>
            </a:r>
            <a:r>
              <a:rPr lang="en-US" sz="2400" b="1" dirty="0" smtClean="0"/>
              <a:t> </a:t>
            </a:r>
            <a:r>
              <a:rPr lang="en-US" sz="2400" b="1" dirty="0" err="1" smtClean="0"/>
              <a:t>প্রশ্ন</a:t>
            </a:r>
            <a:r>
              <a:rPr lang="en-US" sz="2400" b="1" dirty="0" smtClean="0"/>
              <a:t> </a:t>
            </a:r>
            <a:r>
              <a:rPr lang="en-US" sz="2400" b="1" dirty="0" err="1" smtClean="0"/>
              <a:t>গুলোর</a:t>
            </a:r>
            <a:r>
              <a:rPr lang="en-US" sz="2400" b="1" dirty="0" smtClean="0"/>
              <a:t>  </a:t>
            </a:r>
            <a:r>
              <a:rPr lang="en-US" sz="2400" b="1" dirty="0" err="1" smtClean="0"/>
              <a:t>উত্তর</a:t>
            </a:r>
            <a:r>
              <a:rPr lang="en-US" sz="2400" b="1" dirty="0" smtClean="0"/>
              <a:t> </a:t>
            </a:r>
            <a:r>
              <a:rPr lang="en-US" sz="2400" b="1" dirty="0" err="1" smtClean="0"/>
              <a:t>দাও</a:t>
            </a:r>
            <a:r>
              <a:rPr lang="en-US" sz="2400" b="1" dirty="0" smtClean="0"/>
              <a:t> ?  </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Bottom)">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lide(fromBottom)">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lide(fromBottom)">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lide(fromBottom)">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slide(fromBottom)">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2438400" cy="533400"/>
          </a:xfrm>
          <a:scene3d>
            <a:camera prst="isometricOffAxis1Right"/>
            <a:lightRig rig="threePt" dir="t"/>
          </a:scene3d>
        </p:spPr>
        <p:txBody>
          <a:bodyPr>
            <a:noAutofit/>
          </a:bodyPr>
          <a:lstStyle/>
          <a:p>
            <a:r>
              <a:rPr lang="en-US" sz="3600" dirty="0" err="1" smtClean="0"/>
              <a:t>মিয়োসিস</a:t>
            </a:r>
            <a:r>
              <a:rPr lang="en-US" sz="3600" dirty="0" smtClean="0">
                <a:solidFill>
                  <a:srgbClr val="FF0000"/>
                </a:solidFill>
              </a:rPr>
              <a:t> </a:t>
            </a:r>
            <a:endParaRPr lang="en-US" sz="3600" dirty="0">
              <a:solidFill>
                <a:srgbClr val="FF0000"/>
              </a:solidFill>
            </a:endParaRPr>
          </a:p>
        </p:txBody>
      </p:sp>
      <p:pic>
        <p:nvPicPr>
          <p:cNvPr id="5" name="Content Placeholder 4" descr="file(2).png"/>
          <p:cNvPicPr>
            <a:picLocks noGrp="1" noChangeAspect="1"/>
          </p:cNvPicPr>
          <p:nvPr>
            <p:ph idx="1"/>
          </p:nvPr>
        </p:nvPicPr>
        <p:blipFill>
          <a:blip r:embed="rId2"/>
          <a:stretch>
            <a:fillRect/>
          </a:stretch>
        </p:blipFill>
        <p:spPr>
          <a:xfrm>
            <a:off x="3810000" y="0"/>
            <a:ext cx="5105399" cy="6019800"/>
          </a:xfrm>
          <a:ln>
            <a:solidFill>
              <a:schemeClr val="accent1"/>
            </a:solidFill>
          </a:ln>
        </p:spPr>
      </p:pic>
      <p:sp>
        <p:nvSpPr>
          <p:cNvPr id="4" name="Text Placeholder 3"/>
          <p:cNvSpPr>
            <a:spLocks noGrp="1"/>
          </p:cNvSpPr>
          <p:nvPr>
            <p:ph type="body" sz="half" idx="2"/>
          </p:nvPr>
        </p:nvSpPr>
        <p:spPr>
          <a:xfrm>
            <a:off x="0" y="1524000"/>
            <a:ext cx="3465513" cy="4267200"/>
          </a:xfrm>
        </p:spPr>
        <p:txBody>
          <a:bodyPr>
            <a:normAutofit fontScale="85000" lnSpcReduction="10000"/>
          </a:bodyPr>
          <a:lstStyle/>
          <a:p>
            <a:r>
              <a:rPr lang="en-US" sz="2400" b="1" dirty="0" err="1" smtClean="0"/>
              <a:t>মিয়োসিস</a:t>
            </a:r>
            <a:r>
              <a:rPr lang="en-US" sz="2400" b="1" dirty="0" smtClean="0"/>
              <a:t>  </a:t>
            </a:r>
            <a:r>
              <a:rPr lang="en-US" sz="2400" b="1" dirty="0" err="1" smtClean="0"/>
              <a:t>কোষ</a:t>
            </a:r>
            <a:r>
              <a:rPr lang="en-US" sz="2400" b="1" dirty="0" smtClean="0"/>
              <a:t> </a:t>
            </a:r>
            <a:r>
              <a:rPr lang="en-US" sz="2400" b="1" dirty="0" err="1" smtClean="0"/>
              <a:t>বিভাজনের</a:t>
            </a:r>
            <a:r>
              <a:rPr lang="en-US" sz="2400" b="1" dirty="0" smtClean="0"/>
              <a:t> </a:t>
            </a:r>
            <a:r>
              <a:rPr lang="en-US" sz="2400" b="1" dirty="0" err="1" smtClean="0"/>
              <a:t>সময়</a:t>
            </a:r>
            <a:r>
              <a:rPr lang="en-US" sz="2400" b="1" dirty="0" smtClean="0"/>
              <a:t> </a:t>
            </a:r>
            <a:r>
              <a:rPr lang="en-US" sz="2400" b="1" dirty="0" err="1" smtClean="0"/>
              <a:t>একটি</a:t>
            </a:r>
            <a:r>
              <a:rPr lang="en-US" sz="2400" b="1" dirty="0" smtClean="0"/>
              <a:t> </a:t>
            </a:r>
            <a:r>
              <a:rPr lang="en-US" sz="2400" b="1" dirty="0" err="1" smtClean="0"/>
              <a:t>জনন</a:t>
            </a:r>
            <a:r>
              <a:rPr lang="en-US" sz="2400" b="1" dirty="0" smtClean="0"/>
              <a:t> </a:t>
            </a:r>
            <a:r>
              <a:rPr lang="en-US" sz="2400" b="1" dirty="0" err="1" smtClean="0"/>
              <a:t>মাতৃ</a:t>
            </a:r>
            <a:r>
              <a:rPr lang="en-US" sz="2400" b="1" dirty="0" smtClean="0"/>
              <a:t> </a:t>
            </a:r>
            <a:r>
              <a:rPr lang="en-US" sz="2400" b="1" dirty="0" err="1" smtClean="0"/>
              <a:t>কোষ</a:t>
            </a:r>
            <a:r>
              <a:rPr lang="en-US" sz="2400" b="1" dirty="0" smtClean="0"/>
              <a:t> </a:t>
            </a:r>
            <a:r>
              <a:rPr lang="en-US" sz="2400" b="1" dirty="0" err="1" smtClean="0"/>
              <a:t>পরপর</a:t>
            </a:r>
            <a:r>
              <a:rPr lang="en-US" sz="2400" b="1" dirty="0" smtClean="0"/>
              <a:t> </a:t>
            </a:r>
            <a:r>
              <a:rPr lang="en-US" sz="2400" b="1" dirty="0" err="1" smtClean="0"/>
              <a:t>দুই</a:t>
            </a:r>
            <a:r>
              <a:rPr lang="en-US" sz="2400" b="1" dirty="0" smtClean="0"/>
              <a:t> </a:t>
            </a:r>
            <a:r>
              <a:rPr lang="en-US" sz="2400" b="1" dirty="0" err="1" smtClean="0"/>
              <a:t>ধাপে</a:t>
            </a:r>
            <a:r>
              <a:rPr lang="en-US" sz="2400" b="1" dirty="0" smtClean="0"/>
              <a:t> </a:t>
            </a:r>
            <a:r>
              <a:rPr lang="en-US" sz="2400" b="1" dirty="0" err="1" smtClean="0"/>
              <a:t>বিভাজিত</a:t>
            </a:r>
            <a:r>
              <a:rPr lang="en-US" sz="2400" b="1" dirty="0" smtClean="0"/>
              <a:t> </a:t>
            </a:r>
            <a:r>
              <a:rPr lang="en-US" sz="2400" b="1" dirty="0" err="1" smtClean="0"/>
              <a:t>হয়</a:t>
            </a:r>
            <a:r>
              <a:rPr lang="en-US" sz="2400" b="1" dirty="0" smtClean="0"/>
              <a:t>। </a:t>
            </a:r>
            <a:r>
              <a:rPr lang="en-US" sz="2400" b="1" dirty="0" err="1" smtClean="0"/>
              <a:t>প্রথম</a:t>
            </a:r>
            <a:r>
              <a:rPr lang="en-US" sz="2400" b="1" dirty="0" smtClean="0"/>
              <a:t> </a:t>
            </a:r>
            <a:r>
              <a:rPr lang="en-US" sz="2400" b="1" dirty="0" err="1" smtClean="0"/>
              <a:t>বিভাজনকে</a:t>
            </a:r>
            <a:r>
              <a:rPr lang="en-US" sz="2400" b="1" dirty="0" smtClean="0"/>
              <a:t> মিয়োসিস-১ </a:t>
            </a:r>
            <a:r>
              <a:rPr lang="en-US" sz="2400" b="1" dirty="0" err="1" smtClean="0"/>
              <a:t>ওদ্বিতীয়</a:t>
            </a:r>
            <a:r>
              <a:rPr lang="en-US" sz="2400" b="1" dirty="0" smtClean="0"/>
              <a:t> </a:t>
            </a:r>
            <a:r>
              <a:rPr lang="en-US" sz="2400" b="1" dirty="0" err="1" smtClean="0"/>
              <a:t>বিভাজনকে</a:t>
            </a:r>
            <a:r>
              <a:rPr lang="en-US" sz="2400" b="1" dirty="0" smtClean="0"/>
              <a:t> মিয়োসিস-২ </a:t>
            </a:r>
            <a:r>
              <a:rPr lang="en-US" sz="2400" b="1" dirty="0" err="1" smtClean="0"/>
              <a:t>বলা</a:t>
            </a:r>
            <a:r>
              <a:rPr lang="en-US" sz="2400" b="1" dirty="0" smtClean="0"/>
              <a:t> </a:t>
            </a:r>
            <a:r>
              <a:rPr lang="en-US" sz="2400" b="1" dirty="0" err="1" smtClean="0"/>
              <a:t>হয়</a:t>
            </a:r>
            <a:r>
              <a:rPr lang="en-US" sz="2400" b="1" dirty="0" smtClean="0"/>
              <a:t>। </a:t>
            </a:r>
            <a:r>
              <a:rPr lang="en-US" sz="2400" b="1" dirty="0" err="1" smtClean="0"/>
              <a:t>প্রথম</a:t>
            </a:r>
            <a:r>
              <a:rPr lang="en-US" sz="2400" b="1" dirty="0" smtClean="0"/>
              <a:t> </a:t>
            </a:r>
            <a:r>
              <a:rPr lang="en-US" sz="2400" b="1" dirty="0" err="1" smtClean="0"/>
              <a:t>বিভাজনের</a:t>
            </a:r>
            <a:r>
              <a:rPr lang="en-US" sz="2400" b="1" dirty="0" smtClean="0"/>
              <a:t> </a:t>
            </a:r>
            <a:r>
              <a:rPr lang="en-US" sz="2400" b="1" dirty="0" err="1" smtClean="0"/>
              <a:t>সময়</a:t>
            </a:r>
            <a:r>
              <a:rPr lang="en-US" sz="2400" b="1" dirty="0" smtClean="0"/>
              <a:t> </a:t>
            </a:r>
            <a:r>
              <a:rPr lang="en-US" sz="2400" b="1" dirty="0" err="1" smtClean="0"/>
              <a:t>সৃষ্ট</a:t>
            </a:r>
            <a:r>
              <a:rPr lang="en-US" sz="2400" b="1" dirty="0" smtClean="0"/>
              <a:t> </a:t>
            </a:r>
            <a:r>
              <a:rPr lang="en-US" sz="2400" b="1" dirty="0" err="1" smtClean="0"/>
              <a:t>দুইটি</a:t>
            </a:r>
            <a:r>
              <a:rPr lang="en-US" sz="2400" b="1" dirty="0" smtClean="0"/>
              <a:t> </a:t>
            </a:r>
            <a:r>
              <a:rPr lang="en-US" sz="2400" b="1" dirty="0" err="1" smtClean="0"/>
              <a:t>অপত্য</a:t>
            </a:r>
            <a:r>
              <a:rPr lang="en-US" sz="2400" b="1" dirty="0" smtClean="0"/>
              <a:t> </a:t>
            </a:r>
            <a:r>
              <a:rPr lang="en-US" sz="2400" b="1" dirty="0" err="1" smtClean="0"/>
              <a:t>কোষের</a:t>
            </a:r>
            <a:r>
              <a:rPr lang="en-US" sz="2400" b="1" dirty="0" smtClean="0"/>
              <a:t> </a:t>
            </a:r>
            <a:r>
              <a:rPr lang="en-US" sz="2400" b="1" dirty="0" err="1" smtClean="0"/>
              <a:t>ক্রোমোজম</a:t>
            </a:r>
            <a:r>
              <a:rPr lang="en-US" sz="2400" b="1" dirty="0" smtClean="0"/>
              <a:t> </a:t>
            </a:r>
            <a:r>
              <a:rPr lang="en-US" sz="2400" b="1" dirty="0" err="1" smtClean="0"/>
              <a:t>সংখ্যা</a:t>
            </a:r>
            <a:r>
              <a:rPr lang="en-US" sz="2400" b="1" dirty="0" smtClean="0"/>
              <a:t> </a:t>
            </a:r>
            <a:r>
              <a:rPr lang="en-US" sz="2400" b="1" dirty="0" err="1" smtClean="0"/>
              <a:t>মাতৃ</a:t>
            </a:r>
            <a:r>
              <a:rPr lang="en-US" sz="2400" b="1" dirty="0" smtClean="0"/>
              <a:t> </a:t>
            </a:r>
            <a:r>
              <a:rPr lang="en-US" sz="2400" b="1" dirty="0" err="1" smtClean="0"/>
              <a:t>কোষের</a:t>
            </a:r>
            <a:r>
              <a:rPr lang="en-US" sz="2400" b="1" dirty="0" smtClean="0"/>
              <a:t> </a:t>
            </a:r>
            <a:r>
              <a:rPr lang="en-US" sz="2400" b="1" dirty="0" err="1" smtClean="0"/>
              <a:t>ক্রোমোজম</a:t>
            </a:r>
            <a:r>
              <a:rPr lang="en-US" sz="2400" b="1" dirty="0" smtClean="0"/>
              <a:t> </a:t>
            </a:r>
            <a:r>
              <a:rPr lang="en-US" sz="2400" b="1" dirty="0" err="1" smtClean="0"/>
              <a:t>সংখ্যার</a:t>
            </a:r>
            <a:r>
              <a:rPr lang="en-US" sz="2400" b="1" dirty="0" smtClean="0"/>
              <a:t> </a:t>
            </a:r>
            <a:r>
              <a:rPr lang="en-US" sz="2400" b="1" dirty="0" err="1" smtClean="0"/>
              <a:t>অরধেক</a:t>
            </a:r>
            <a:r>
              <a:rPr lang="en-US" sz="2400" b="1" dirty="0" smtClean="0"/>
              <a:t> </a:t>
            </a:r>
            <a:r>
              <a:rPr lang="en-US" sz="2400" b="1" dirty="0" err="1" smtClean="0"/>
              <a:t>হয়ে</a:t>
            </a:r>
            <a:r>
              <a:rPr lang="en-US" sz="2400" b="1" dirty="0" smtClean="0"/>
              <a:t> </a:t>
            </a:r>
            <a:r>
              <a:rPr lang="en-US" sz="2400" b="1" dirty="0" err="1" smtClean="0"/>
              <a:t>যায়</a:t>
            </a:r>
            <a:r>
              <a:rPr lang="en-US" sz="2400" b="1" dirty="0" smtClean="0"/>
              <a:t>। </a:t>
            </a:r>
            <a:r>
              <a:rPr lang="en-US" sz="2400" b="1" dirty="0" err="1" smtClean="0"/>
              <a:t>দ্বিতীয়</a:t>
            </a:r>
            <a:r>
              <a:rPr lang="en-US" sz="2400" b="1" dirty="0" smtClean="0"/>
              <a:t> </a:t>
            </a:r>
            <a:r>
              <a:rPr lang="en-US" sz="2400" b="1" dirty="0" err="1" smtClean="0"/>
              <a:t>বিভাজনটি</a:t>
            </a:r>
            <a:r>
              <a:rPr lang="en-US" sz="2400" b="1" dirty="0" smtClean="0"/>
              <a:t> </a:t>
            </a:r>
            <a:r>
              <a:rPr lang="en-US" sz="2400" b="1" dirty="0" err="1" smtClean="0"/>
              <a:t>মাইটোসিস</a:t>
            </a:r>
            <a:r>
              <a:rPr lang="en-US" sz="2400" b="1" dirty="0" smtClean="0"/>
              <a:t> </a:t>
            </a:r>
            <a:r>
              <a:rPr lang="en-US" sz="2400" b="1" dirty="0" err="1" smtClean="0"/>
              <a:t>বিভাজনের</a:t>
            </a:r>
            <a:r>
              <a:rPr lang="en-US" sz="2400" b="1" dirty="0" smtClean="0"/>
              <a:t> </a:t>
            </a:r>
            <a:r>
              <a:rPr lang="en-US" sz="2400" b="1" dirty="0" err="1" smtClean="0"/>
              <a:t>অনুরুপ</a:t>
            </a:r>
            <a:r>
              <a:rPr lang="en-US" sz="2400" b="1" dirty="0" smtClean="0"/>
              <a:t>।          </a:t>
            </a:r>
            <a:endParaRPr lang="en-US" sz="2400" b="1" dirty="0"/>
          </a:p>
        </p:txBody>
      </p:sp>
      <p:sp>
        <p:nvSpPr>
          <p:cNvPr id="6" name="TextBox 5"/>
          <p:cNvSpPr txBox="1"/>
          <p:nvPr/>
        </p:nvSpPr>
        <p:spPr>
          <a:xfrm>
            <a:off x="3810000" y="6096000"/>
            <a:ext cx="1828800" cy="400110"/>
          </a:xfrm>
          <a:prstGeom prst="rect">
            <a:avLst/>
          </a:prstGeom>
          <a:noFill/>
        </p:spPr>
        <p:txBody>
          <a:bodyPr wrap="square" rtlCol="0">
            <a:spAutoFit/>
          </a:bodyPr>
          <a:lstStyle/>
          <a:p>
            <a:r>
              <a:rPr lang="en-US" sz="2000" b="1" dirty="0" err="1" smtClean="0"/>
              <a:t>মিয়োসিস</a:t>
            </a:r>
            <a:r>
              <a:rPr lang="en-US" sz="2000" b="1" dirty="0" smtClean="0"/>
              <a:t> -১ </a:t>
            </a:r>
            <a:endParaRPr lang="en-US" sz="2000" b="1" dirty="0"/>
          </a:p>
        </p:txBody>
      </p:sp>
      <p:sp>
        <p:nvSpPr>
          <p:cNvPr id="7" name="TextBox 6"/>
          <p:cNvSpPr txBox="1"/>
          <p:nvPr/>
        </p:nvSpPr>
        <p:spPr>
          <a:xfrm>
            <a:off x="6477000" y="6096000"/>
            <a:ext cx="2133600" cy="400110"/>
          </a:xfrm>
          <a:prstGeom prst="rect">
            <a:avLst/>
          </a:prstGeom>
          <a:noFill/>
        </p:spPr>
        <p:txBody>
          <a:bodyPr wrap="square" rtlCol="0">
            <a:spAutoFit/>
          </a:bodyPr>
          <a:lstStyle/>
          <a:p>
            <a:r>
              <a:rPr lang="en-US" sz="2000" b="1" dirty="0" err="1" smtClean="0"/>
              <a:t>মিয়োসিস</a:t>
            </a:r>
            <a:r>
              <a:rPr lang="en-US" sz="2000" b="1" dirty="0" smtClean="0"/>
              <a:t> -২ </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slide(fromBottom)">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286000"/>
            <a:ext cx="4800600" cy="2057400"/>
          </a:xfrm>
          <a:solidFill>
            <a:schemeClr val="accent1"/>
          </a:solidFill>
        </p:spPr>
        <p:txBody>
          <a:bodyPr>
            <a:normAutofit fontScale="90000"/>
          </a:bodyPr>
          <a:lstStyle/>
          <a:p>
            <a:r>
              <a:rPr lang="en-US" dirty="0" err="1" smtClean="0"/>
              <a:t>জীবে</a:t>
            </a:r>
            <a:r>
              <a:rPr lang="en-US" dirty="0" smtClean="0"/>
              <a:t> </a:t>
            </a:r>
            <a:r>
              <a:rPr lang="en-US" dirty="0" err="1" smtClean="0"/>
              <a:t>ক্রোমোজম</a:t>
            </a:r>
            <a:r>
              <a:rPr lang="en-US" dirty="0" smtClean="0"/>
              <a:t> </a:t>
            </a:r>
            <a:r>
              <a:rPr lang="en-US" dirty="0" err="1" smtClean="0"/>
              <a:t>সংখ্যা</a:t>
            </a:r>
            <a:r>
              <a:rPr lang="en-US" dirty="0" smtClean="0"/>
              <a:t> </a:t>
            </a:r>
            <a:r>
              <a:rPr lang="en-US" dirty="0" err="1" smtClean="0"/>
              <a:t>ধ্রুবক</a:t>
            </a:r>
            <a:r>
              <a:rPr lang="en-US" dirty="0" smtClean="0"/>
              <a:t> </a:t>
            </a:r>
            <a:r>
              <a:rPr lang="en-US" dirty="0" err="1" smtClean="0"/>
              <a:t>থাকার</a:t>
            </a:r>
            <a:r>
              <a:rPr lang="en-US" dirty="0" smtClean="0"/>
              <a:t> </a:t>
            </a:r>
            <a:r>
              <a:rPr lang="en-US" dirty="0" err="1" smtClean="0"/>
              <a:t>কারন</a:t>
            </a:r>
            <a:r>
              <a:rPr lang="en-US" dirty="0" smtClean="0"/>
              <a:t> </a:t>
            </a:r>
            <a:r>
              <a:rPr lang="en-US" dirty="0" err="1" smtClean="0"/>
              <a:t>ব্যাখা</a:t>
            </a:r>
            <a:r>
              <a:rPr lang="en-US" dirty="0" smtClean="0"/>
              <a:t> </a:t>
            </a:r>
            <a:r>
              <a:rPr lang="en-US" dirty="0" err="1" smtClean="0"/>
              <a:t>কর</a:t>
            </a:r>
            <a:r>
              <a:rPr lang="en-US" dirty="0" smtClean="0"/>
              <a:t> ? </a:t>
            </a:r>
            <a:endParaRPr lang="en-US" dirty="0"/>
          </a:p>
        </p:txBody>
      </p:sp>
      <p:sp>
        <p:nvSpPr>
          <p:cNvPr id="3" name="Text Placeholder 2"/>
          <p:cNvSpPr>
            <a:spLocks noGrp="1"/>
          </p:cNvSpPr>
          <p:nvPr>
            <p:ph type="body" idx="1"/>
          </p:nvPr>
        </p:nvSpPr>
        <p:spPr>
          <a:xfrm>
            <a:off x="2133600" y="1"/>
            <a:ext cx="4419600" cy="1295399"/>
          </a:xfrm>
          <a:solidFill>
            <a:schemeClr val="accent1"/>
          </a:solidFill>
        </p:spPr>
        <p:txBody>
          <a:bodyPr>
            <a:normAutofit fontScale="85000" lnSpcReduction="10000"/>
          </a:bodyPr>
          <a:lstStyle/>
          <a:p>
            <a:r>
              <a:rPr lang="en-US" sz="6600" b="1" dirty="0" err="1" smtClean="0">
                <a:solidFill>
                  <a:schemeClr val="tx1"/>
                </a:solidFill>
              </a:rPr>
              <a:t>বাড়ীর</a:t>
            </a:r>
            <a:r>
              <a:rPr lang="en-US" sz="6600" b="1" dirty="0" smtClean="0">
                <a:solidFill>
                  <a:schemeClr val="tx1"/>
                </a:solidFill>
              </a:rPr>
              <a:t>  </a:t>
            </a:r>
            <a:r>
              <a:rPr lang="en-US" sz="6600" b="1" dirty="0" err="1" smtClean="0">
                <a:solidFill>
                  <a:schemeClr val="tx1"/>
                </a:solidFill>
              </a:rPr>
              <a:t>কাজ</a:t>
            </a:r>
            <a:r>
              <a:rPr lang="en-US" sz="6600" b="1" dirty="0" smtClean="0">
                <a:solidFill>
                  <a:schemeClr val="tx1"/>
                </a:solidFill>
              </a:rPr>
              <a:t>    </a:t>
            </a:r>
            <a:endParaRPr lang="en-US" sz="6600" b="1" dirty="0">
              <a:solidFill>
                <a:schemeClr val="tx1"/>
              </a:solidFill>
            </a:endParaRPr>
          </a:p>
        </p:txBody>
      </p:sp>
      <p:sp>
        <p:nvSpPr>
          <p:cNvPr id="4" name="Sun 3"/>
          <p:cNvSpPr/>
          <p:nvPr/>
        </p:nvSpPr>
        <p:spPr>
          <a:xfrm>
            <a:off x="381000" y="2438400"/>
            <a:ext cx="609600" cy="6096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path" presetSubtype="0" accel="50000" decel="50000" fill="hold" grpId="0" nodeType="clickEffect">
                                  <p:stCondLst>
                                    <p:cond delay="0"/>
                                  </p:stCondLst>
                                  <p:childTnLst>
                                    <p:animMotion origin="layout" path="M 0.05 -0.0222 C 0.11892 -0.0222 0.175 0.05248 0.175 0.14428 C 0.175 0.23607 0.11892 0.31075 0.05 0.31075 C -0.01892 0.31075 -0.075 0.23607 -0.075 0.14428 C -0.075 0.05248 -0.01892 -0.0222 0.05 -0.0222 Z " pathEditMode="relative" rAng="0" ptsTypes="fffff">
                                      <p:cBhvr>
                                        <p:cTn id="16" dur="2000" fill="hold"/>
                                        <p:tgtEl>
                                          <p:spTgt spid="4"/>
                                        </p:tgtEl>
                                        <p:attrNameLst>
                                          <p:attrName>ppt_x</p:attrName>
                                          <p:attrName>ppt_y</p:attrName>
                                        </p:attrNameLst>
                                      </p:cBhvr>
                                      <p:rCtr x="0" y="166"/>
                                    </p:animMotion>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a:off x="2362200" y="2667000"/>
            <a:ext cx="3657600" cy="1295400"/>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ধন্যবাদ</a:t>
            </a:r>
            <a:r>
              <a:rPr lang="en-US" sz="3600" b="1" dirty="0" smtClean="0">
                <a:solidFill>
                  <a:schemeClr val="tx1"/>
                </a:solidFill>
              </a:rPr>
              <a:t> </a:t>
            </a:r>
            <a:endParaRPr lang="en-US" sz="36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4809298"/>
            <a:ext cx="4886325" cy="2048702"/>
          </a:xfrm>
          <a:prstGeom prst="rect">
            <a:avLst/>
          </a:prstGeom>
          <a:noFill/>
        </p:spPr>
        <p:txBody>
          <a:bodyPr wrap="square" rtlCol="0">
            <a:spAutoFit/>
          </a:bodyPr>
          <a:lstStyle/>
          <a:p>
            <a:pPr algn="ctr"/>
            <a:r>
              <a:rPr lang="en-US" sz="3713" dirty="0" err="1">
                <a:latin typeface="SutonnyMJ" pitchFamily="2" charset="0"/>
                <a:cs typeface="SutonnyMJ" pitchFamily="2" charset="0"/>
              </a:rPr>
              <a:t>Aveyj</a:t>
            </a:r>
            <a:r>
              <a:rPr lang="en-US" sz="3713" dirty="0">
                <a:latin typeface="SutonnyMJ" pitchFamily="2" charset="0"/>
                <a:cs typeface="SutonnyMJ" pitchFamily="2" charset="0"/>
              </a:rPr>
              <a:t> </a:t>
            </a:r>
            <a:r>
              <a:rPr lang="en-US" sz="3713" dirty="0" err="1">
                <a:latin typeface="SutonnyMJ" pitchFamily="2" charset="0"/>
                <a:cs typeface="SutonnyMJ" pitchFamily="2" charset="0"/>
              </a:rPr>
              <a:t>Kvjvg</a:t>
            </a:r>
            <a:r>
              <a:rPr lang="en-US" sz="3713" dirty="0">
                <a:latin typeface="SutonnyMJ" pitchFamily="2" charset="0"/>
                <a:cs typeface="SutonnyMJ" pitchFamily="2" charset="0"/>
              </a:rPr>
              <a:t> </a:t>
            </a:r>
            <a:r>
              <a:rPr lang="en-US" sz="3713" dirty="0" err="1">
                <a:latin typeface="SutonnyMJ" pitchFamily="2" charset="0"/>
                <a:cs typeface="SutonnyMJ" pitchFamily="2" charset="0"/>
              </a:rPr>
              <a:t>AvRv</a:t>
            </a:r>
            <a:r>
              <a:rPr lang="en-US" sz="3713" dirty="0">
                <a:latin typeface="SutonnyMJ" pitchFamily="2" charset="0"/>
                <a:cs typeface="SutonnyMJ" pitchFamily="2" charset="0"/>
              </a:rPr>
              <a:t>` </a:t>
            </a:r>
            <a:r>
              <a:rPr lang="en-US" sz="3713" dirty="0" err="1">
                <a:latin typeface="SutonnyMJ" pitchFamily="2" charset="0"/>
                <a:cs typeface="SutonnyMJ" pitchFamily="2" charset="0"/>
              </a:rPr>
              <a:t>iæ‡ej</a:t>
            </a:r>
            <a:r>
              <a:rPr lang="en-US" sz="3713" dirty="0">
                <a:latin typeface="SutonnyMJ" pitchFamily="2" charset="0"/>
                <a:cs typeface="SutonnyMJ" pitchFamily="2" charset="0"/>
              </a:rPr>
              <a:t>,</a:t>
            </a:r>
            <a:endParaRPr lang="bn-BD" sz="3713" dirty="0">
              <a:latin typeface="NikoshBAN" pitchFamily="2" charset="0"/>
              <a:cs typeface="NikoshBAN" pitchFamily="2" charset="0"/>
            </a:endParaRPr>
          </a:p>
          <a:p>
            <a:pPr algn="ctr"/>
            <a:r>
              <a:rPr lang="bn-BD" dirty="0">
                <a:latin typeface="NikoshBAN" pitchFamily="2" charset="0"/>
                <a:cs typeface="NikoshBAN" pitchFamily="2" charset="0"/>
              </a:rPr>
              <a:t>সহকারী শিক্ষক</a:t>
            </a:r>
          </a:p>
          <a:p>
            <a:pPr algn="ctr"/>
            <a:r>
              <a:rPr lang="en-US" sz="2700" dirty="0" err="1">
                <a:latin typeface="SutonnyMJ" pitchFamily="2" charset="0"/>
                <a:cs typeface="SutonnyMJ" pitchFamily="2" charset="0"/>
              </a:rPr>
              <a:t>knx</a:t>
            </a:r>
            <a:r>
              <a:rPr lang="en-US" sz="2700" dirty="0">
                <a:latin typeface="SutonnyMJ" pitchFamily="2" charset="0"/>
                <a:cs typeface="SutonnyMJ" pitchFamily="2" charset="0"/>
              </a:rPr>
              <a:t>` </a:t>
            </a:r>
            <a:r>
              <a:rPr lang="en-US" sz="2700" dirty="0" err="1">
                <a:latin typeface="SutonnyMJ" pitchFamily="2" charset="0"/>
                <a:cs typeface="SutonnyMJ" pitchFamily="2" charset="0"/>
              </a:rPr>
              <a:t>AvjvDwÏb</a:t>
            </a:r>
            <a:r>
              <a:rPr lang="en-US" sz="2700" dirty="0">
                <a:latin typeface="SutonnyMJ" pitchFamily="2" charset="0"/>
                <a:cs typeface="SutonnyMJ" pitchFamily="2" charset="0"/>
              </a:rPr>
              <a:t> D”P we`¨</a:t>
            </a:r>
            <a:r>
              <a:rPr lang="en-US" sz="2700" dirty="0" err="1">
                <a:latin typeface="SutonnyMJ" pitchFamily="2" charset="0"/>
                <a:cs typeface="SutonnyMJ" pitchFamily="2" charset="0"/>
              </a:rPr>
              <a:t>vjq</a:t>
            </a:r>
            <a:r>
              <a:rPr lang="en-US" sz="2700" dirty="0">
                <a:latin typeface="SutonnyMJ" pitchFamily="2" charset="0"/>
                <a:cs typeface="SutonnyMJ" pitchFamily="2" charset="0"/>
              </a:rPr>
              <a:t>, </a:t>
            </a:r>
            <a:r>
              <a:rPr lang="en-US" sz="2700" dirty="0" err="1">
                <a:latin typeface="SutonnyMJ" pitchFamily="2" charset="0"/>
                <a:cs typeface="SutonnyMJ" pitchFamily="2" charset="0"/>
              </a:rPr>
              <a:t>wgR©vcyi</a:t>
            </a:r>
            <a:r>
              <a:rPr lang="en-US" sz="2700" dirty="0">
                <a:latin typeface="SutonnyMJ" pitchFamily="2" charset="0"/>
                <a:cs typeface="SutonnyMJ" pitchFamily="2" charset="0"/>
              </a:rPr>
              <a:t>, </a:t>
            </a:r>
            <a:r>
              <a:rPr lang="en-US" sz="2700" dirty="0" err="1">
                <a:latin typeface="SutonnyMJ" pitchFamily="2" charset="0"/>
                <a:cs typeface="SutonnyMJ" pitchFamily="2" charset="0"/>
              </a:rPr>
              <a:t>cvKzw</a:t>
            </a:r>
            <a:r>
              <a:rPr lang="en-US" sz="2700" dirty="0">
                <a:latin typeface="SutonnyMJ" pitchFamily="2" charset="0"/>
                <a:cs typeface="SutonnyMJ" pitchFamily="2" charset="0"/>
              </a:rPr>
              <a:t>›`qv, </a:t>
            </a:r>
            <a:r>
              <a:rPr lang="en-US" sz="2700" dirty="0" err="1">
                <a:latin typeface="SutonnyMJ" pitchFamily="2" charset="0"/>
                <a:cs typeface="SutonnyMJ" pitchFamily="2" charset="0"/>
              </a:rPr>
              <a:t>wK‡kviMÄ</a:t>
            </a:r>
            <a:r>
              <a:rPr lang="en-US" sz="2700" dirty="0">
                <a:latin typeface="SutonnyMJ" pitchFamily="2" charset="0"/>
                <a:cs typeface="SutonnyMJ" pitchFamily="2" charset="0"/>
              </a:rPr>
              <a:t>| </a:t>
            </a:r>
          </a:p>
          <a:p>
            <a:pPr algn="ctr"/>
            <a:endParaRPr lang="bn-BD" dirty="0">
              <a:latin typeface="NikoshBAN" pitchFamily="2" charset="0"/>
              <a:cs typeface="NikoshBAN"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199" y="241678"/>
            <a:ext cx="5114925" cy="4406522"/>
          </a:xfrm>
          <a:prstGeom prst="rect">
            <a:avLst/>
          </a:prstGeom>
        </p:spPr>
      </p:pic>
    </p:spTree>
    <p:extLst>
      <p:ext uri="{BB962C8B-B14F-4D97-AF65-F5344CB8AC3E}">
        <p14:creationId xmlns:p14="http://schemas.microsoft.com/office/powerpoint/2010/main" val="314090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1828800"/>
            <a:ext cx="4191000" cy="2286000"/>
          </a:xfrm>
          <a:solidFill>
            <a:schemeClr val="accent1"/>
          </a:solidFill>
        </p:spPr>
        <p:txBody>
          <a:bodyPr>
            <a:normAutofit/>
          </a:bodyPr>
          <a:lstStyle/>
          <a:p>
            <a:r>
              <a:rPr lang="en-US" sz="2400" b="1" dirty="0" err="1" smtClean="0">
                <a:solidFill>
                  <a:schemeClr val="tx1"/>
                </a:solidFill>
              </a:rPr>
              <a:t>পাঠ</a:t>
            </a:r>
            <a:r>
              <a:rPr lang="en-US" sz="2400" b="1" dirty="0" smtClean="0">
                <a:solidFill>
                  <a:schemeClr val="tx1"/>
                </a:solidFill>
              </a:rPr>
              <a:t> </a:t>
            </a:r>
            <a:r>
              <a:rPr lang="en-US" sz="2400" b="1" dirty="0" err="1" smtClean="0">
                <a:solidFill>
                  <a:schemeClr val="tx1"/>
                </a:solidFill>
              </a:rPr>
              <a:t>পরিচিতি</a:t>
            </a:r>
            <a:r>
              <a:rPr lang="en-US" sz="2400" b="1" dirty="0" smtClean="0">
                <a:solidFill>
                  <a:schemeClr val="tx1"/>
                </a:solidFill>
              </a:rPr>
              <a:t>                                                 </a:t>
            </a:r>
            <a:r>
              <a:rPr lang="en-US" sz="2400" b="1" dirty="0" err="1" smtClean="0">
                <a:solidFill>
                  <a:schemeClr val="tx1"/>
                </a:solidFill>
              </a:rPr>
              <a:t>শ্রেনীঃ</a:t>
            </a:r>
            <a:r>
              <a:rPr lang="en-US" sz="2400" b="1" dirty="0" smtClean="0">
                <a:solidFill>
                  <a:schemeClr val="tx1"/>
                </a:solidFill>
              </a:rPr>
              <a:t> </a:t>
            </a:r>
            <a:r>
              <a:rPr lang="en-US" sz="2400" b="1" dirty="0" err="1" smtClean="0">
                <a:solidFill>
                  <a:schemeClr val="tx1"/>
                </a:solidFill>
              </a:rPr>
              <a:t>অষ্টম</a:t>
            </a:r>
            <a:r>
              <a:rPr lang="en-US" sz="2400" b="1" dirty="0" smtClean="0">
                <a:solidFill>
                  <a:schemeClr val="tx1"/>
                </a:solidFill>
              </a:rPr>
              <a:t> ,      </a:t>
            </a:r>
            <a:r>
              <a:rPr lang="en-US" sz="2400" b="1" dirty="0" err="1" smtClean="0">
                <a:solidFill>
                  <a:schemeClr val="tx1"/>
                </a:solidFill>
              </a:rPr>
              <a:t>বিষয়ঃবিজ্ঞান</a:t>
            </a:r>
            <a:r>
              <a:rPr lang="en-US" sz="2400" b="1" dirty="0" smtClean="0">
                <a:solidFill>
                  <a:schemeClr val="tx1"/>
                </a:solidFill>
              </a:rPr>
              <a:t>                                 </a:t>
            </a:r>
            <a:r>
              <a:rPr lang="en-US" sz="2400" b="1" dirty="0" err="1" smtClean="0">
                <a:solidFill>
                  <a:schemeClr val="tx1"/>
                </a:solidFill>
              </a:rPr>
              <a:t>অধ্যায়ঃজীবের</a:t>
            </a:r>
            <a:r>
              <a:rPr lang="en-US" sz="2400" b="1" dirty="0" smtClean="0">
                <a:solidFill>
                  <a:schemeClr val="tx1"/>
                </a:solidFill>
              </a:rPr>
              <a:t> </a:t>
            </a:r>
            <a:r>
              <a:rPr lang="en-US" sz="2400" b="1" dirty="0" err="1" smtClean="0">
                <a:solidFill>
                  <a:schemeClr val="tx1"/>
                </a:solidFill>
              </a:rPr>
              <a:t>বৃদ্ধি</a:t>
            </a:r>
            <a:r>
              <a:rPr lang="en-US" sz="2400" b="1" dirty="0" smtClean="0">
                <a:solidFill>
                  <a:schemeClr val="tx1"/>
                </a:solidFill>
              </a:rPr>
              <a:t> ও </a:t>
            </a:r>
            <a:r>
              <a:rPr lang="en-US" sz="2400" b="1" dirty="0" err="1" smtClean="0">
                <a:solidFill>
                  <a:schemeClr val="tx1"/>
                </a:solidFill>
              </a:rPr>
              <a:t>বংশগতি</a:t>
            </a:r>
            <a:r>
              <a:rPr lang="en-US" sz="2400" b="1" dirty="0" smtClean="0">
                <a:solidFill>
                  <a:schemeClr val="tx1"/>
                </a:solidFill>
              </a:rPr>
              <a:t> </a:t>
            </a:r>
            <a:endParaRPr 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slide(fromBottom)">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a:solidFill>
            <a:schemeClr val="accent1"/>
          </a:solidFill>
        </p:spPr>
        <p:txBody>
          <a:bodyPr/>
          <a:lstStyle/>
          <a:p>
            <a:r>
              <a:rPr lang="en-US" b="1" dirty="0" err="1" smtClean="0"/>
              <a:t>কোষ</a:t>
            </a:r>
            <a:r>
              <a:rPr lang="en-US" b="1" dirty="0" smtClean="0"/>
              <a:t> </a:t>
            </a:r>
            <a:r>
              <a:rPr lang="en-US" b="1" dirty="0" err="1" smtClean="0"/>
              <a:t>বিভাজন</a:t>
            </a:r>
            <a:r>
              <a:rPr lang="en-US" b="1" dirty="0" smtClean="0"/>
              <a:t> </a:t>
            </a:r>
            <a:endParaRPr lang="en-US" b="1" dirty="0"/>
          </a:p>
        </p:txBody>
      </p:sp>
      <p:sp>
        <p:nvSpPr>
          <p:cNvPr id="3" name="Subtitle 2"/>
          <p:cNvSpPr>
            <a:spLocks noGrp="1"/>
          </p:cNvSpPr>
          <p:nvPr>
            <p:ph type="subTitle" idx="1"/>
          </p:nvPr>
        </p:nvSpPr>
        <p:spPr>
          <a:xfrm>
            <a:off x="1676400" y="3886200"/>
            <a:ext cx="6705600" cy="685800"/>
          </a:xfrm>
          <a:solidFill>
            <a:schemeClr val="accent1"/>
          </a:solidFill>
        </p:spPr>
        <p:txBody>
          <a:bodyPr>
            <a:noAutofit/>
          </a:bodyPr>
          <a:lstStyle/>
          <a:p>
            <a:r>
              <a:rPr lang="en-US" sz="2800" b="1" u="sng" dirty="0" err="1" smtClean="0">
                <a:solidFill>
                  <a:schemeClr val="tx1"/>
                </a:solidFill>
                <a:effectLst>
                  <a:outerShdw blurRad="38100" dist="38100" dir="2700000" algn="tl">
                    <a:srgbClr val="000000">
                      <a:alpha val="43137"/>
                    </a:srgbClr>
                  </a:outerShdw>
                </a:effectLst>
              </a:rPr>
              <a:t>অ্যামাইটোসিস,মাইটোসিস,মিয়োসিস</a:t>
            </a:r>
            <a:r>
              <a:rPr lang="en-US" sz="2800" b="1" u="sng" dirty="0" smtClean="0">
                <a:solidFill>
                  <a:schemeClr val="tx1"/>
                </a:solidFill>
                <a:effectLst>
                  <a:outerShdw blurRad="38100" dist="38100" dir="2700000" algn="tl">
                    <a:srgbClr val="000000">
                      <a:alpha val="43137"/>
                    </a:srgbClr>
                  </a:outerShdw>
                </a:effectLst>
              </a:rPr>
              <a:t> </a:t>
            </a:r>
            <a:endParaRPr lang="en-US" sz="2800" b="1" u="sng"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slide(fromBottom)">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slide(fromBottom)">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2590801"/>
            <a:ext cx="8193087" cy="533399"/>
          </a:xfrm>
          <a:solidFill>
            <a:schemeClr val="accent1"/>
          </a:solidFill>
        </p:spPr>
        <p:txBody>
          <a:bodyPr>
            <a:normAutofit/>
          </a:bodyPr>
          <a:lstStyle/>
          <a:p>
            <a:r>
              <a:rPr lang="en-US" sz="2400" dirty="0" smtClean="0"/>
              <a:t>   ১ . </a:t>
            </a:r>
            <a:r>
              <a:rPr lang="en-US" sz="2400" dirty="0" err="1" smtClean="0"/>
              <a:t>কোষ</a:t>
            </a:r>
            <a:r>
              <a:rPr lang="en-US" sz="2400" dirty="0" smtClean="0"/>
              <a:t> </a:t>
            </a:r>
            <a:r>
              <a:rPr lang="en-US" sz="2400" dirty="0" err="1" smtClean="0"/>
              <a:t>বিভাজনের</a:t>
            </a:r>
            <a:r>
              <a:rPr lang="en-US" sz="2400" dirty="0" smtClean="0"/>
              <a:t> </a:t>
            </a:r>
            <a:r>
              <a:rPr lang="en-US" sz="2400" dirty="0" err="1" smtClean="0"/>
              <a:t>প্রকারভেদ</a:t>
            </a:r>
            <a:r>
              <a:rPr lang="en-US" sz="2400" dirty="0" smtClean="0"/>
              <a:t> </a:t>
            </a:r>
            <a:r>
              <a:rPr lang="en-US" sz="2400" dirty="0" err="1" smtClean="0"/>
              <a:t>ব্যাখা</a:t>
            </a:r>
            <a:r>
              <a:rPr lang="en-US" sz="2400" dirty="0" smtClean="0"/>
              <a:t> </a:t>
            </a:r>
            <a:r>
              <a:rPr lang="en-US" sz="2400" dirty="0" err="1" smtClean="0"/>
              <a:t>করতে</a:t>
            </a:r>
            <a:r>
              <a:rPr lang="en-US" sz="2400" dirty="0" smtClean="0"/>
              <a:t> </a:t>
            </a:r>
            <a:r>
              <a:rPr lang="en-US" sz="2400" dirty="0" err="1" smtClean="0"/>
              <a:t>পারবে</a:t>
            </a:r>
            <a:r>
              <a:rPr lang="en-US" sz="2400" dirty="0" smtClean="0"/>
              <a:t>।</a:t>
            </a:r>
            <a:endParaRPr lang="en-US" sz="2400" dirty="0"/>
          </a:p>
        </p:txBody>
      </p:sp>
      <p:sp>
        <p:nvSpPr>
          <p:cNvPr id="3" name="Text Placeholder 2"/>
          <p:cNvSpPr>
            <a:spLocks noGrp="1"/>
          </p:cNvSpPr>
          <p:nvPr>
            <p:ph type="body" idx="1"/>
          </p:nvPr>
        </p:nvSpPr>
        <p:spPr>
          <a:xfrm>
            <a:off x="1447800" y="1"/>
            <a:ext cx="4953000" cy="1295400"/>
          </a:xfrm>
          <a:solidFill>
            <a:schemeClr val="accent1"/>
          </a:solidFill>
        </p:spPr>
        <p:txBody>
          <a:bodyPr>
            <a:noAutofit/>
          </a:bodyPr>
          <a:lstStyle/>
          <a:p>
            <a:pPr algn="ctr"/>
            <a:r>
              <a:rPr lang="en-US" sz="5400" b="1" u="sng" dirty="0" err="1" smtClean="0">
                <a:solidFill>
                  <a:schemeClr val="tx1"/>
                </a:solidFill>
                <a:effectLst>
                  <a:outerShdw blurRad="38100" dist="38100" dir="2700000" algn="tl">
                    <a:srgbClr val="000000">
                      <a:alpha val="43137"/>
                    </a:srgbClr>
                  </a:outerShdw>
                </a:effectLst>
              </a:rPr>
              <a:t>শিখন</a:t>
            </a:r>
            <a:r>
              <a:rPr lang="en-US" sz="5400" b="1" u="sng" dirty="0" smtClean="0">
                <a:solidFill>
                  <a:schemeClr val="tx1"/>
                </a:solidFill>
                <a:effectLst>
                  <a:outerShdw blurRad="38100" dist="38100" dir="2700000" algn="tl">
                    <a:srgbClr val="000000">
                      <a:alpha val="43137"/>
                    </a:srgbClr>
                  </a:outerShdw>
                </a:effectLst>
              </a:rPr>
              <a:t> </a:t>
            </a:r>
            <a:r>
              <a:rPr lang="en-US" sz="5400" b="1" u="sng" dirty="0" err="1" smtClean="0">
                <a:solidFill>
                  <a:schemeClr val="tx1"/>
                </a:solidFill>
                <a:effectLst>
                  <a:outerShdw blurRad="38100" dist="38100" dir="2700000" algn="tl">
                    <a:srgbClr val="000000">
                      <a:alpha val="43137"/>
                    </a:srgbClr>
                  </a:outerShdw>
                </a:effectLst>
              </a:rPr>
              <a:t>ফল</a:t>
            </a:r>
            <a:endParaRPr lang="en-US" sz="5400" b="1" u="sng" dirty="0">
              <a:solidFill>
                <a:schemeClr val="tx1"/>
              </a:solidFill>
              <a:effectLst>
                <a:outerShdw blurRad="38100" dist="38100" dir="2700000" algn="tl">
                  <a:srgbClr val="000000">
                    <a:alpha val="43137"/>
                  </a:srgbClr>
                </a:outerShdw>
              </a:effectLst>
            </a:endParaRPr>
          </a:p>
        </p:txBody>
      </p:sp>
      <p:sp>
        <p:nvSpPr>
          <p:cNvPr id="4" name="TextBox 3"/>
          <p:cNvSpPr txBox="1"/>
          <p:nvPr/>
        </p:nvSpPr>
        <p:spPr>
          <a:xfrm>
            <a:off x="685799" y="3276600"/>
            <a:ext cx="8229599" cy="830997"/>
          </a:xfrm>
          <a:prstGeom prst="rect">
            <a:avLst/>
          </a:prstGeom>
          <a:solidFill>
            <a:schemeClr val="accent1"/>
          </a:solidFill>
        </p:spPr>
        <p:txBody>
          <a:bodyPr wrap="square" rtlCol="0">
            <a:spAutoFit/>
          </a:bodyPr>
          <a:lstStyle/>
          <a:p>
            <a:r>
              <a:rPr lang="en-US" sz="2400" b="1" dirty="0" smtClean="0"/>
              <a:t>  ২ </a:t>
            </a:r>
            <a:r>
              <a:rPr lang="en-US" sz="2400" b="1" dirty="0"/>
              <a:t>.</a:t>
            </a:r>
            <a:r>
              <a:rPr lang="en-US" sz="2400" b="1" dirty="0" err="1" smtClean="0"/>
              <a:t>এককোষী</a:t>
            </a:r>
            <a:r>
              <a:rPr lang="en-US" sz="2400" b="1" dirty="0" smtClean="0"/>
              <a:t> </a:t>
            </a:r>
            <a:r>
              <a:rPr lang="en-US" sz="2400" b="1" dirty="0" err="1" smtClean="0"/>
              <a:t>জীবের</a:t>
            </a:r>
            <a:r>
              <a:rPr lang="en-US" sz="2400" b="1" dirty="0" smtClean="0"/>
              <a:t> </a:t>
            </a:r>
            <a:r>
              <a:rPr lang="en-US" sz="2400" b="1" dirty="0" err="1" smtClean="0"/>
              <a:t>বংশ</a:t>
            </a:r>
            <a:r>
              <a:rPr lang="en-US" sz="2400" b="1" dirty="0" smtClean="0"/>
              <a:t> </a:t>
            </a:r>
            <a:r>
              <a:rPr lang="en-US" sz="2400" b="1" dirty="0" err="1" smtClean="0"/>
              <a:t>বৃদ্ধি</a:t>
            </a:r>
            <a:r>
              <a:rPr lang="en-US" sz="2400" b="1" dirty="0" smtClean="0"/>
              <a:t> ও </a:t>
            </a:r>
            <a:r>
              <a:rPr lang="en-US" sz="2400" b="1" dirty="0" err="1" smtClean="0"/>
              <a:t>বহুকোষী</a:t>
            </a:r>
            <a:r>
              <a:rPr lang="en-US" sz="2400" b="1" dirty="0" smtClean="0"/>
              <a:t> </a:t>
            </a:r>
            <a:r>
              <a:rPr lang="en-US" sz="2400" b="1" dirty="0" err="1" smtClean="0"/>
              <a:t>জীবে</a:t>
            </a:r>
            <a:r>
              <a:rPr lang="en-US" sz="2400" b="1" dirty="0" smtClean="0"/>
              <a:t> </a:t>
            </a:r>
            <a:r>
              <a:rPr lang="en-US" sz="2400" b="1" dirty="0" err="1" smtClean="0"/>
              <a:t>দৈহিক</a:t>
            </a:r>
            <a:r>
              <a:rPr lang="en-US" sz="2400" b="1" dirty="0" smtClean="0"/>
              <a:t> </a:t>
            </a:r>
            <a:r>
              <a:rPr lang="en-US" sz="2400" b="1" dirty="0" err="1" smtClean="0"/>
              <a:t>বৃদ্ধি</a:t>
            </a:r>
            <a:r>
              <a:rPr lang="en-US" sz="2400" b="1" dirty="0" smtClean="0"/>
              <a:t> </a:t>
            </a:r>
            <a:r>
              <a:rPr lang="en-US" sz="2400" b="1" dirty="0" err="1" smtClean="0"/>
              <a:t>ব্যাখা</a:t>
            </a:r>
            <a:r>
              <a:rPr lang="en-US" sz="2400" b="1" dirty="0" smtClean="0"/>
              <a:t> </a:t>
            </a:r>
            <a:r>
              <a:rPr lang="en-US" sz="2400" b="1" dirty="0" err="1" smtClean="0"/>
              <a:t>করতে</a:t>
            </a:r>
            <a:r>
              <a:rPr lang="en-US" sz="2400" b="1" dirty="0" smtClean="0"/>
              <a:t> </a:t>
            </a:r>
            <a:r>
              <a:rPr lang="en-US" sz="2400" b="1" dirty="0" err="1" smtClean="0"/>
              <a:t>পারবে</a:t>
            </a:r>
            <a:r>
              <a:rPr lang="en-US" sz="2400" b="1" dirty="0" smtClean="0"/>
              <a:t>।  </a:t>
            </a:r>
            <a:endParaRPr lang="en-US" sz="2400" b="1" dirty="0"/>
          </a:p>
        </p:txBody>
      </p:sp>
      <p:sp>
        <p:nvSpPr>
          <p:cNvPr id="5" name="TextBox 4"/>
          <p:cNvSpPr txBox="1"/>
          <p:nvPr/>
        </p:nvSpPr>
        <p:spPr>
          <a:xfrm>
            <a:off x="685800" y="4267200"/>
            <a:ext cx="8229598" cy="461665"/>
          </a:xfrm>
          <a:prstGeom prst="rect">
            <a:avLst/>
          </a:prstGeom>
          <a:solidFill>
            <a:schemeClr val="accent1"/>
          </a:solidFill>
        </p:spPr>
        <p:txBody>
          <a:bodyPr wrap="square" rtlCol="0">
            <a:spAutoFit/>
          </a:bodyPr>
          <a:lstStyle/>
          <a:p>
            <a:r>
              <a:rPr lang="en-US" sz="2400" b="1" dirty="0" smtClean="0"/>
              <a:t>৩. </a:t>
            </a:r>
            <a:r>
              <a:rPr lang="en-US" sz="2400" b="1" dirty="0" err="1" smtClean="0"/>
              <a:t>জননকোষ</a:t>
            </a:r>
            <a:r>
              <a:rPr lang="en-US" sz="2400" b="1" dirty="0" smtClean="0"/>
              <a:t>  </a:t>
            </a:r>
            <a:r>
              <a:rPr lang="en-US" sz="2400" b="1" dirty="0" err="1" smtClean="0"/>
              <a:t>সৃষ্টির</a:t>
            </a:r>
            <a:r>
              <a:rPr lang="en-US" sz="2400" b="1" dirty="0" smtClean="0"/>
              <a:t> </a:t>
            </a:r>
            <a:r>
              <a:rPr lang="en-US" sz="2400" b="1" dirty="0" err="1" smtClean="0"/>
              <a:t>প্রকিয়া</a:t>
            </a:r>
            <a:r>
              <a:rPr lang="en-US" sz="2400" b="1" dirty="0" smtClean="0"/>
              <a:t> </a:t>
            </a:r>
            <a:r>
              <a:rPr lang="en-US" sz="2400" b="1" dirty="0" err="1" smtClean="0"/>
              <a:t>ব্যাখা</a:t>
            </a:r>
            <a:r>
              <a:rPr lang="en-US" sz="2400" b="1" dirty="0" smtClean="0"/>
              <a:t> </a:t>
            </a:r>
            <a:r>
              <a:rPr lang="en-US" sz="2400" b="1" dirty="0" err="1" smtClean="0"/>
              <a:t>করতে</a:t>
            </a:r>
            <a:r>
              <a:rPr lang="en-US" sz="2400" b="1" dirty="0" smtClean="0"/>
              <a:t> </a:t>
            </a:r>
            <a:r>
              <a:rPr lang="en-US" sz="2400" b="1" dirty="0" err="1" smtClean="0"/>
              <a:t>পারবে</a:t>
            </a:r>
            <a:r>
              <a:rPr lang="en-US" sz="2400" b="1" dirty="0" smtClean="0"/>
              <a:t>। </a:t>
            </a:r>
            <a:endParaRPr lang="en-US" sz="2400" b="1" dirty="0"/>
          </a:p>
        </p:txBody>
      </p:sp>
      <p:sp>
        <p:nvSpPr>
          <p:cNvPr id="6" name="TextBox 5"/>
          <p:cNvSpPr txBox="1"/>
          <p:nvPr/>
        </p:nvSpPr>
        <p:spPr>
          <a:xfrm>
            <a:off x="685800" y="4876800"/>
            <a:ext cx="6553200" cy="461665"/>
          </a:xfrm>
          <a:prstGeom prst="rect">
            <a:avLst/>
          </a:prstGeom>
          <a:solidFill>
            <a:schemeClr val="accent1"/>
          </a:solidFill>
        </p:spPr>
        <p:txBody>
          <a:bodyPr wrap="square" rtlCol="0">
            <a:spAutoFit/>
          </a:bodyPr>
          <a:lstStyle/>
          <a:p>
            <a:r>
              <a:rPr lang="en-US" sz="2400" b="1" dirty="0" smtClean="0"/>
              <a:t>৪ . </a:t>
            </a:r>
            <a:r>
              <a:rPr lang="en-US" sz="2400" b="1" dirty="0" err="1" smtClean="0"/>
              <a:t>জাইগোট</a:t>
            </a:r>
            <a:r>
              <a:rPr lang="en-US" sz="2400" b="1" dirty="0" smtClean="0"/>
              <a:t> </a:t>
            </a:r>
            <a:r>
              <a:rPr lang="en-US" sz="2400" b="1" dirty="0" err="1" smtClean="0"/>
              <a:t>কি</a:t>
            </a:r>
            <a:r>
              <a:rPr lang="en-US" sz="2400" b="1" dirty="0" smtClean="0"/>
              <a:t> </a:t>
            </a:r>
            <a:r>
              <a:rPr lang="en-US" sz="2400" b="1" dirty="0" err="1" smtClean="0"/>
              <a:t>তা</a:t>
            </a:r>
            <a:r>
              <a:rPr lang="en-US" sz="2400" b="1" dirty="0" smtClean="0"/>
              <a:t> </a:t>
            </a:r>
            <a:r>
              <a:rPr lang="en-US" sz="2400" b="1" dirty="0" err="1" smtClean="0"/>
              <a:t>বলতে</a:t>
            </a:r>
            <a:r>
              <a:rPr lang="en-US" sz="2400" b="1" dirty="0" smtClean="0"/>
              <a:t> </a:t>
            </a:r>
            <a:r>
              <a:rPr lang="en-US" sz="2400" b="1" dirty="0" err="1" smtClean="0"/>
              <a:t>পারবে</a:t>
            </a:r>
            <a:r>
              <a:rPr lang="en-US" sz="2400" b="1" dirty="0" smtClean="0"/>
              <a:t>। </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lide(fromBottom)">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lide(fromBottom)">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slide(fromBottom)">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600450"/>
          </a:xfrm>
          <a:solidFill>
            <a:schemeClr val="bg1"/>
          </a:solidFill>
        </p:spPr>
        <p:txBody>
          <a:bodyPr>
            <a:normAutofit/>
          </a:bodyPr>
          <a:lstStyle/>
          <a:p>
            <a:r>
              <a:rPr lang="en-US" sz="1800" b="1" dirty="0" err="1" smtClean="0">
                <a:effectLst>
                  <a:outerShdw blurRad="38100" dist="38100" dir="2700000" algn="tl">
                    <a:srgbClr val="000000">
                      <a:alpha val="43137"/>
                    </a:srgbClr>
                  </a:outerShdw>
                </a:effectLst>
              </a:rPr>
              <a:t>প্রতিটি</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জীব</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কোষ</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দ্বারা</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গঠিত</a:t>
            </a:r>
            <a:r>
              <a:rPr lang="en-US" sz="1800" b="1" dirty="0" smtClean="0">
                <a:effectLst>
                  <a:outerShdw blurRad="38100" dist="38100" dir="2700000" algn="tl">
                    <a:srgbClr val="000000">
                      <a:alpha val="43137"/>
                    </a:srgbClr>
                  </a:outerShdw>
                </a:effectLst>
              </a:rPr>
              <a:t>।                                          </a:t>
            </a:r>
            <a:br>
              <a:rPr lang="en-US" sz="1800" b="1" dirty="0" smtClean="0">
                <a:effectLst>
                  <a:outerShdw blurRad="38100" dist="38100" dir="2700000" algn="tl">
                    <a:srgbClr val="000000">
                      <a:alpha val="43137"/>
                    </a:srgbClr>
                  </a:outerShdw>
                </a:effectLst>
              </a:rPr>
            </a:b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এককোষী</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জীব</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সমূহ</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কোষ</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বিভাজনের</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মাধ্যমে</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বংশ</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বৃদ্ধি</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করে</a:t>
            </a:r>
            <a:r>
              <a:rPr lang="en-US" sz="1800" b="1" dirty="0" smtClean="0">
                <a:effectLst>
                  <a:outerShdw blurRad="38100" dist="38100" dir="2700000" algn="tl">
                    <a:srgbClr val="000000">
                      <a:alpha val="43137"/>
                    </a:srgbClr>
                  </a:outerShdw>
                </a:effectLst>
              </a:rPr>
              <a:t>।  </a:t>
            </a:r>
            <a:br>
              <a:rPr lang="en-US" sz="1800" b="1" dirty="0" smtClean="0">
                <a:effectLst>
                  <a:outerShdw blurRad="38100" dist="38100" dir="2700000" algn="tl">
                    <a:srgbClr val="000000">
                      <a:alpha val="43137"/>
                    </a:srgbClr>
                  </a:outerShdw>
                </a:effectLst>
              </a:rPr>
            </a:b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বহুকোষী</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জীবদের</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দেহকোষের</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সংখ্যাবৃদ্ধির</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মাধ্যমে</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জীবদেহের</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সামগ্রিক</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বৃদ্ধি</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ঘটে</a:t>
            </a:r>
            <a:r>
              <a:rPr lang="en-US" sz="1800" b="1" dirty="0" smtClean="0">
                <a:effectLst>
                  <a:outerShdw blurRad="38100" dist="38100" dir="2700000" algn="tl">
                    <a:srgbClr val="000000">
                      <a:alpha val="43137"/>
                    </a:srgbClr>
                  </a:outerShdw>
                </a:effectLst>
              </a:rPr>
              <a:t>।                                                                </a:t>
            </a:r>
            <a:br>
              <a:rPr lang="en-US" sz="1800" b="1" dirty="0" smtClean="0">
                <a:effectLst>
                  <a:outerShdw blurRad="38100" dist="38100" dir="2700000" algn="tl">
                    <a:srgbClr val="000000">
                      <a:alpha val="43137"/>
                    </a:srgbClr>
                  </a:outerShdw>
                </a:effectLst>
              </a:rPr>
            </a:br>
            <a:r>
              <a:rPr lang="en-US" sz="1800" b="1" dirty="0" err="1" smtClean="0">
                <a:effectLst>
                  <a:outerShdw blurRad="38100" dist="38100" dir="2700000" algn="tl">
                    <a:srgbClr val="000000">
                      <a:alpha val="43137"/>
                    </a:srgbClr>
                  </a:outerShdw>
                </a:effectLst>
              </a:rPr>
              <a:t>নিষিক্ত</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ডিম্বানু</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অর্থ্যা</a:t>
            </a:r>
            <a:r>
              <a:rPr lang="en-US" sz="1800" b="1" dirty="0" smtClean="0">
                <a:effectLst>
                  <a:outerShdw blurRad="38100" dist="38100" dir="2700000" algn="tl">
                    <a:srgbClr val="000000">
                      <a:alpha val="43137"/>
                    </a:srgbClr>
                  </a:outerShdw>
                </a:effectLst>
              </a:rPr>
              <a:t>ৎ </a:t>
            </a:r>
            <a:r>
              <a:rPr lang="en-US" sz="1800" b="1" dirty="0" err="1" smtClean="0">
                <a:effectLst>
                  <a:outerShdw blurRad="38100" dist="38100" dir="2700000" algn="tl">
                    <a:srgbClr val="000000">
                      <a:alpha val="43137"/>
                    </a:srgbClr>
                  </a:outerShdw>
                </a:effectLst>
              </a:rPr>
              <a:t>এককোষী</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জাইগোট</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ক্রমাগত</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বিভাজিত</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হয়ে</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সৃষ্টি</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হয়</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লক্ষ</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লক্ষ</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কোষ</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নিয়ে</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গঠিত</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বিশাল</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দেহ</a:t>
            </a:r>
            <a:r>
              <a:rPr lang="en-US" sz="1800" b="1" dirty="0" smtClean="0">
                <a:effectLst>
                  <a:outerShdw blurRad="38100" dist="38100" dir="2700000" algn="tl">
                    <a:srgbClr val="000000">
                      <a:alpha val="43137"/>
                    </a:srgbClr>
                  </a:outerShdw>
                </a:effectLst>
              </a:rPr>
              <a:t>।                                                   </a:t>
            </a:r>
            <a:endParaRPr lang="en-US" sz="18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3886200"/>
            <a:ext cx="8915400" cy="2667000"/>
          </a:xfrm>
        </p:spPr>
        <p:txBody>
          <a:bodyPr/>
          <a:lstStyle/>
          <a:p>
            <a:r>
              <a:rPr lang="en-US" b="1" dirty="0" smtClean="0">
                <a:solidFill>
                  <a:schemeClr val="tx1"/>
                </a:solidFill>
              </a:rPr>
              <a:t>                                </a:t>
            </a:r>
            <a:r>
              <a:rPr lang="en-US" b="1" dirty="0" smtClean="0">
                <a:solidFill>
                  <a:srgbClr val="C00000"/>
                </a:solidFill>
              </a:rPr>
              <a:t>                                   </a:t>
            </a:r>
            <a:endParaRPr lang="en-US" b="1" dirty="0">
              <a:solidFill>
                <a:srgbClr val="C00000"/>
              </a:solidFill>
            </a:endParaRPr>
          </a:p>
        </p:txBody>
      </p:sp>
      <p:sp>
        <p:nvSpPr>
          <p:cNvPr id="4" name="Rectangle 3"/>
          <p:cNvSpPr/>
          <p:nvPr/>
        </p:nvSpPr>
        <p:spPr>
          <a:xfrm>
            <a:off x="152400" y="3733800"/>
            <a:ext cx="8686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rPr>
              <a:t>জীবদেহে</a:t>
            </a:r>
            <a:r>
              <a:rPr lang="en-US" sz="2800" b="1" dirty="0" smtClean="0">
                <a:solidFill>
                  <a:schemeClr val="tx1"/>
                </a:solidFill>
              </a:rPr>
              <a:t> </a:t>
            </a:r>
            <a:r>
              <a:rPr lang="en-US" sz="2800" b="1" dirty="0" err="1" smtClean="0">
                <a:solidFill>
                  <a:schemeClr val="tx1"/>
                </a:solidFill>
              </a:rPr>
              <a:t>তিন</a:t>
            </a:r>
            <a:r>
              <a:rPr lang="en-US" sz="2800" b="1" dirty="0" smtClean="0">
                <a:solidFill>
                  <a:schemeClr val="tx1"/>
                </a:solidFill>
              </a:rPr>
              <a:t> </a:t>
            </a:r>
            <a:r>
              <a:rPr lang="en-US" sz="2800" b="1" dirty="0" err="1" smtClean="0">
                <a:solidFill>
                  <a:schemeClr val="tx1"/>
                </a:solidFill>
              </a:rPr>
              <a:t>ধরনের</a:t>
            </a:r>
            <a:r>
              <a:rPr lang="en-US" sz="2800" b="1" dirty="0" smtClean="0">
                <a:solidFill>
                  <a:schemeClr val="tx1"/>
                </a:solidFill>
              </a:rPr>
              <a:t> </a:t>
            </a:r>
            <a:r>
              <a:rPr lang="en-US" sz="2800" b="1" dirty="0" err="1" smtClean="0">
                <a:solidFill>
                  <a:schemeClr val="tx1"/>
                </a:solidFill>
              </a:rPr>
              <a:t>কোষ</a:t>
            </a:r>
            <a:r>
              <a:rPr lang="en-US" sz="2800" b="1" dirty="0" smtClean="0">
                <a:solidFill>
                  <a:schemeClr val="tx1"/>
                </a:solidFill>
              </a:rPr>
              <a:t>  </a:t>
            </a:r>
            <a:r>
              <a:rPr lang="en-US" sz="2800" b="1" dirty="0" err="1" smtClean="0">
                <a:solidFill>
                  <a:schemeClr val="tx1"/>
                </a:solidFill>
              </a:rPr>
              <a:t>বিভাজন</a:t>
            </a:r>
            <a:r>
              <a:rPr lang="en-US" sz="2800" b="1" dirty="0" smtClean="0">
                <a:solidFill>
                  <a:schemeClr val="tx1"/>
                </a:solidFill>
              </a:rPr>
              <a:t> </a:t>
            </a:r>
            <a:r>
              <a:rPr lang="en-US" sz="2800" b="1" dirty="0" err="1" smtClean="0">
                <a:solidFill>
                  <a:schemeClr val="tx1"/>
                </a:solidFill>
              </a:rPr>
              <a:t>দেখা</a:t>
            </a:r>
            <a:r>
              <a:rPr lang="en-US" sz="2800" b="1" dirty="0" smtClean="0">
                <a:solidFill>
                  <a:schemeClr val="tx1"/>
                </a:solidFill>
              </a:rPr>
              <a:t> </a:t>
            </a:r>
            <a:r>
              <a:rPr lang="en-US" sz="2800" b="1" dirty="0" err="1" smtClean="0">
                <a:solidFill>
                  <a:schemeClr val="tx1"/>
                </a:solidFill>
              </a:rPr>
              <a:t>যায়</a:t>
            </a:r>
            <a:r>
              <a:rPr lang="en-US" sz="2800" b="1" dirty="0" smtClean="0">
                <a:solidFill>
                  <a:schemeClr val="tx1"/>
                </a:solidFill>
              </a:rPr>
              <a:t>। </a:t>
            </a:r>
            <a:endParaRPr lang="en-US" sz="2800" b="1" dirty="0">
              <a:solidFill>
                <a:schemeClr val="tx1"/>
              </a:solidFill>
            </a:endParaRPr>
          </a:p>
        </p:txBody>
      </p:sp>
      <p:sp>
        <p:nvSpPr>
          <p:cNvPr id="5" name="Rounded Rectangle 4"/>
          <p:cNvSpPr/>
          <p:nvPr/>
        </p:nvSpPr>
        <p:spPr>
          <a:xfrm>
            <a:off x="1219200" y="4495800"/>
            <a:ext cx="3581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১.অ্যামাইটোসিস</a:t>
            </a:r>
            <a:endParaRPr lang="en-US" sz="3200" b="1" dirty="0">
              <a:solidFill>
                <a:schemeClr val="tx1"/>
              </a:solidFill>
            </a:endParaRPr>
          </a:p>
        </p:txBody>
      </p:sp>
      <p:sp>
        <p:nvSpPr>
          <p:cNvPr id="6" name="Rounded Rectangle 5"/>
          <p:cNvSpPr/>
          <p:nvPr/>
        </p:nvSpPr>
        <p:spPr>
          <a:xfrm>
            <a:off x="5410200" y="4572000"/>
            <a:ext cx="3124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২.  </a:t>
            </a:r>
            <a:r>
              <a:rPr lang="en-US" sz="3200" b="1" dirty="0" err="1" smtClean="0">
                <a:solidFill>
                  <a:schemeClr val="tx1"/>
                </a:solidFill>
              </a:rPr>
              <a:t>মাইটোসিস</a:t>
            </a:r>
            <a:r>
              <a:rPr lang="en-US" sz="3200" b="1" dirty="0" smtClean="0">
                <a:solidFill>
                  <a:schemeClr val="tx1"/>
                </a:solidFill>
              </a:rPr>
              <a:t> </a:t>
            </a:r>
            <a:endParaRPr lang="en-US" sz="3200" b="1" dirty="0">
              <a:solidFill>
                <a:schemeClr val="tx1"/>
              </a:solidFill>
            </a:endParaRPr>
          </a:p>
        </p:txBody>
      </p:sp>
      <p:sp>
        <p:nvSpPr>
          <p:cNvPr id="7" name="Rounded Rectangle 6"/>
          <p:cNvSpPr/>
          <p:nvPr/>
        </p:nvSpPr>
        <p:spPr>
          <a:xfrm>
            <a:off x="3276600" y="5715000"/>
            <a:ext cx="2743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৩.মিয়োসিস </a:t>
            </a:r>
            <a:endParaRPr lang="en-US" sz="3200" b="1" dirty="0">
              <a:solidFill>
                <a:schemeClr val="tx1"/>
              </a:solidFill>
            </a:endParaRPr>
          </a:p>
        </p:txBody>
      </p:sp>
      <p:sp>
        <p:nvSpPr>
          <p:cNvPr id="8" name="5-Point Star 7"/>
          <p:cNvSpPr/>
          <p:nvPr/>
        </p:nvSpPr>
        <p:spPr>
          <a:xfrm>
            <a:off x="48126" y="3776914"/>
            <a:ext cx="3810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lide(fromBottom)">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Bottom)">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4038600" cy="868362"/>
          </a:xfrm>
          <a:solidFill>
            <a:schemeClr val="accent1"/>
          </a:solidFill>
        </p:spPr>
        <p:txBody>
          <a:bodyPr>
            <a:normAutofit fontScale="90000"/>
          </a:bodyPr>
          <a:lstStyle/>
          <a:p>
            <a:r>
              <a:rPr lang="en-US" b="1" dirty="0" err="1" smtClean="0"/>
              <a:t>অ্যামাইটোসিস</a:t>
            </a:r>
            <a:endParaRPr lang="en-US" b="1" dirty="0"/>
          </a:p>
        </p:txBody>
      </p:sp>
      <p:pic>
        <p:nvPicPr>
          <p:cNvPr id="4" name="Content Placeholder 3" descr="Amitosis Stock Photos, Images, &amp; Pictures   Shutterstock_20150708194816 (2).png"/>
          <p:cNvPicPr>
            <a:picLocks noGrp="1" noChangeAspect="1"/>
          </p:cNvPicPr>
          <p:nvPr>
            <p:ph idx="1"/>
          </p:nvPr>
        </p:nvPicPr>
        <p:blipFill>
          <a:blip r:embed="rId3"/>
          <a:stretch>
            <a:fillRect/>
          </a:stretch>
        </p:blipFill>
        <p:spPr>
          <a:xfrm>
            <a:off x="457200" y="1600200"/>
            <a:ext cx="1996273" cy="4525963"/>
          </a:xfrm>
        </p:spPr>
      </p:pic>
      <p:cxnSp>
        <p:nvCxnSpPr>
          <p:cNvPr id="6" name="Straight Arrow Connector 5"/>
          <p:cNvCxnSpPr/>
          <p:nvPr/>
        </p:nvCxnSpPr>
        <p:spPr>
          <a:xfrm>
            <a:off x="1828800" y="2057400"/>
            <a:ext cx="1752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828800" y="2895600"/>
            <a:ext cx="1676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600200" y="3505200"/>
            <a:ext cx="1981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371600" y="4876800"/>
            <a:ext cx="14478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2286000" y="4800600"/>
            <a:ext cx="457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819400" y="52578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43000" y="5791200"/>
            <a:ext cx="18288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2247900" y="5600700"/>
            <a:ext cx="762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971800" y="6249988"/>
            <a:ext cx="609600" cy="746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657600" y="1752600"/>
            <a:ext cx="1600200" cy="523220"/>
          </a:xfrm>
          <a:prstGeom prst="rect">
            <a:avLst/>
          </a:prstGeom>
          <a:noFill/>
        </p:spPr>
        <p:txBody>
          <a:bodyPr wrap="square" rtlCol="0">
            <a:spAutoFit/>
          </a:bodyPr>
          <a:lstStyle/>
          <a:p>
            <a:r>
              <a:rPr lang="en-US" sz="2800" b="1" dirty="0" err="1" smtClean="0"/>
              <a:t>নিউক্লিয়াস</a:t>
            </a:r>
            <a:r>
              <a:rPr lang="en-US" sz="2800" b="1" dirty="0" smtClean="0"/>
              <a:t> </a:t>
            </a:r>
            <a:endParaRPr lang="en-US" sz="2800" b="1" dirty="0"/>
          </a:p>
        </p:txBody>
      </p:sp>
      <p:sp>
        <p:nvSpPr>
          <p:cNvPr id="25" name="TextBox 24"/>
          <p:cNvSpPr txBox="1"/>
          <p:nvPr/>
        </p:nvSpPr>
        <p:spPr>
          <a:xfrm>
            <a:off x="3657600" y="2667000"/>
            <a:ext cx="1600200" cy="461665"/>
          </a:xfrm>
          <a:prstGeom prst="rect">
            <a:avLst/>
          </a:prstGeom>
          <a:noFill/>
        </p:spPr>
        <p:txBody>
          <a:bodyPr wrap="square" rtlCol="0">
            <a:spAutoFit/>
          </a:bodyPr>
          <a:lstStyle/>
          <a:p>
            <a:r>
              <a:rPr lang="en-US" sz="2400" b="1" dirty="0" err="1" smtClean="0"/>
              <a:t>সাইটোপ্লাজম</a:t>
            </a:r>
            <a:r>
              <a:rPr lang="en-US" sz="2400" b="1" dirty="0" smtClean="0"/>
              <a:t> </a:t>
            </a:r>
            <a:endParaRPr lang="en-US" sz="2400" b="1" dirty="0"/>
          </a:p>
        </p:txBody>
      </p:sp>
      <p:sp>
        <p:nvSpPr>
          <p:cNvPr id="26" name="TextBox 25"/>
          <p:cNvSpPr txBox="1"/>
          <p:nvPr/>
        </p:nvSpPr>
        <p:spPr>
          <a:xfrm>
            <a:off x="3810000" y="3352800"/>
            <a:ext cx="1600200" cy="461665"/>
          </a:xfrm>
          <a:prstGeom prst="rect">
            <a:avLst/>
          </a:prstGeom>
          <a:noFill/>
        </p:spPr>
        <p:txBody>
          <a:bodyPr wrap="square" rtlCol="0">
            <a:spAutoFit/>
          </a:bodyPr>
          <a:lstStyle/>
          <a:p>
            <a:r>
              <a:rPr lang="en-US" sz="2400" b="1" dirty="0" err="1" smtClean="0"/>
              <a:t>খাঁজ</a:t>
            </a:r>
            <a:r>
              <a:rPr lang="en-US" sz="2400" b="1" dirty="0" smtClean="0"/>
              <a:t> </a:t>
            </a:r>
            <a:endParaRPr lang="en-US" sz="2400" b="1" dirty="0"/>
          </a:p>
        </p:txBody>
      </p:sp>
      <p:sp>
        <p:nvSpPr>
          <p:cNvPr id="27" name="TextBox 26"/>
          <p:cNvSpPr txBox="1"/>
          <p:nvPr/>
        </p:nvSpPr>
        <p:spPr>
          <a:xfrm>
            <a:off x="3733800" y="4953000"/>
            <a:ext cx="2209800" cy="461665"/>
          </a:xfrm>
          <a:prstGeom prst="rect">
            <a:avLst/>
          </a:prstGeom>
          <a:noFill/>
        </p:spPr>
        <p:txBody>
          <a:bodyPr wrap="square" rtlCol="0">
            <a:spAutoFit/>
          </a:bodyPr>
          <a:lstStyle/>
          <a:p>
            <a:r>
              <a:rPr lang="en-US" sz="2400" b="1" dirty="0" err="1" smtClean="0"/>
              <a:t>অপত্য</a:t>
            </a:r>
            <a:r>
              <a:rPr lang="en-US" sz="2400" b="1" dirty="0" smtClean="0"/>
              <a:t>  </a:t>
            </a:r>
            <a:r>
              <a:rPr lang="en-US" sz="2400" b="1" dirty="0" err="1" smtClean="0"/>
              <a:t>নিউক্লিয়াস</a:t>
            </a:r>
            <a:r>
              <a:rPr lang="en-US" sz="2400" b="1" dirty="0" smtClean="0"/>
              <a:t> </a:t>
            </a:r>
            <a:endParaRPr lang="en-US" sz="2400" b="1" dirty="0"/>
          </a:p>
        </p:txBody>
      </p:sp>
      <p:sp>
        <p:nvSpPr>
          <p:cNvPr id="28" name="TextBox 27"/>
          <p:cNvSpPr txBox="1"/>
          <p:nvPr/>
        </p:nvSpPr>
        <p:spPr>
          <a:xfrm>
            <a:off x="3733800" y="6019800"/>
            <a:ext cx="2057400" cy="461665"/>
          </a:xfrm>
          <a:prstGeom prst="rect">
            <a:avLst/>
          </a:prstGeom>
          <a:noFill/>
        </p:spPr>
        <p:txBody>
          <a:bodyPr wrap="square" rtlCol="0">
            <a:spAutoFit/>
          </a:bodyPr>
          <a:lstStyle/>
          <a:p>
            <a:r>
              <a:rPr lang="en-US" sz="2400" b="1" dirty="0" err="1" smtClean="0"/>
              <a:t>অপত্য</a:t>
            </a:r>
            <a:r>
              <a:rPr lang="en-US" sz="2400" b="1" dirty="0" smtClean="0"/>
              <a:t>  </a:t>
            </a:r>
            <a:r>
              <a:rPr lang="en-US" sz="2400" b="1" dirty="0" err="1" smtClean="0"/>
              <a:t>কোষ</a:t>
            </a:r>
            <a:r>
              <a:rPr lang="en-US" sz="2400" b="1" dirty="0" smtClean="0"/>
              <a:t> </a:t>
            </a:r>
            <a:endParaRPr lang="en-US" sz="2400" b="1" dirty="0"/>
          </a:p>
        </p:txBody>
      </p:sp>
      <p:cxnSp>
        <p:nvCxnSpPr>
          <p:cNvPr id="30" name="Straight Arrow Connector 29"/>
          <p:cNvCxnSpPr/>
          <p:nvPr/>
        </p:nvCxnSpPr>
        <p:spPr>
          <a:xfrm>
            <a:off x="1524000" y="3886200"/>
            <a:ext cx="1981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581400" y="3886200"/>
            <a:ext cx="2667000" cy="400110"/>
          </a:xfrm>
          <a:prstGeom prst="rect">
            <a:avLst/>
          </a:prstGeom>
          <a:noFill/>
        </p:spPr>
        <p:txBody>
          <a:bodyPr wrap="square" rtlCol="0">
            <a:spAutoFit/>
          </a:bodyPr>
          <a:lstStyle/>
          <a:p>
            <a:r>
              <a:rPr lang="en-US" sz="2000" b="1" dirty="0" err="1" smtClean="0"/>
              <a:t>ডাম্বেল</a:t>
            </a:r>
            <a:r>
              <a:rPr lang="en-US" sz="2000" b="1" dirty="0" smtClean="0"/>
              <a:t>  </a:t>
            </a:r>
            <a:r>
              <a:rPr lang="en-US" sz="2000" b="1" dirty="0" err="1" smtClean="0"/>
              <a:t>আকৃতির</a:t>
            </a:r>
            <a:r>
              <a:rPr lang="en-US" sz="2000" b="1" dirty="0" smtClean="0"/>
              <a:t> </a:t>
            </a:r>
            <a:r>
              <a:rPr lang="en-US" sz="2000" b="1" dirty="0" err="1" smtClean="0"/>
              <a:t>নিউক্লিয়াস</a:t>
            </a:r>
            <a:r>
              <a:rPr lang="en-US" sz="2000" b="1" dirty="0" smtClean="0"/>
              <a:t> </a:t>
            </a:r>
            <a:endParaRPr lang="en-US" sz="2000" b="1" dirty="0"/>
          </a:p>
        </p:txBody>
      </p:sp>
      <p:cxnSp>
        <p:nvCxnSpPr>
          <p:cNvPr id="33" name="Straight Connector 32"/>
          <p:cNvCxnSpPr/>
          <p:nvPr/>
        </p:nvCxnSpPr>
        <p:spPr>
          <a:xfrm>
            <a:off x="1524000" y="44196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667000" y="46482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81400" y="4495800"/>
            <a:ext cx="4724400" cy="400110"/>
          </a:xfrm>
          <a:prstGeom prst="rect">
            <a:avLst/>
          </a:prstGeom>
          <a:noFill/>
        </p:spPr>
        <p:txBody>
          <a:bodyPr wrap="square" rtlCol="0">
            <a:spAutoFit/>
          </a:bodyPr>
          <a:lstStyle/>
          <a:p>
            <a:r>
              <a:rPr lang="en-US" sz="2000" b="1" dirty="0" err="1" smtClean="0"/>
              <a:t>মাঝ</a:t>
            </a:r>
            <a:r>
              <a:rPr lang="en-US" sz="2000" b="1" dirty="0" smtClean="0"/>
              <a:t>  </a:t>
            </a:r>
            <a:r>
              <a:rPr lang="en-US" sz="2000" b="1" dirty="0" err="1" smtClean="0"/>
              <a:t>বরাবর</a:t>
            </a:r>
            <a:r>
              <a:rPr lang="en-US" sz="2000" b="1" dirty="0" smtClean="0"/>
              <a:t>  </a:t>
            </a:r>
            <a:r>
              <a:rPr lang="en-US" sz="2000" b="1" dirty="0" err="1" smtClean="0"/>
              <a:t>সংকুচিত</a:t>
            </a:r>
            <a:r>
              <a:rPr lang="en-US" sz="2000" b="1" dirty="0" smtClean="0"/>
              <a:t> </a:t>
            </a:r>
            <a:r>
              <a:rPr lang="en-US" sz="2000" b="1" dirty="0" err="1" smtClean="0"/>
              <a:t>সাইটোপ্লাজম</a:t>
            </a:r>
            <a:r>
              <a:rPr lang="en-US" sz="2000" b="1" dirty="0" smtClean="0"/>
              <a:t> </a:t>
            </a:r>
            <a:endParaRPr lang="en-US" sz="2000" b="1" dirty="0"/>
          </a:p>
        </p:txBody>
      </p:sp>
      <p:sp>
        <p:nvSpPr>
          <p:cNvPr id="41" name="TextBox 40"/>
          <p:cNvSpPr txBox="1"/>
          <p:nvPr/>
        </p:nvSpPr>
        <p:spPr>
          <a:xfrm>
            <a:off x="685800" y="6477000"/>
            <a:ext cx="2362200" cy="369332"/>
          </a:xfrm>
          <a:prstGeom prst="rect">
            <a:avLst/>
          </a:prstGeom>
          <a:noFill/>
        </p:spPr>
        <p:txBody>
          <a:bodyPr wrap="square" rtlCol="0">
            <a:spAutoFit/>
          </a:bodyPr>
          <a:lstStyle/>
          <a:p>
            <a:r>
              <a:rPr lang="en-US" b="1" dirty="0" err="1" smtClean="0">
                <a:effectLst>
                  <a:outerShdw blurRad="38100" dist="38100" dir="2700000" algn="tl">
                    <a:srgbClr val="000000">
                      <a:alpha val="43137"/>
                    </a:srgbClr>
                  </a:outerShdw>
                </a:effectLst>
              </a:rPr>
              <a:t>অ্যামাইটোসিস</a:t>
            </a:r>
            <a:endParaRPr lang="en-US" b="1" dirty="0">
              <a:effectLst>
                <a:outerShdw blurRad="38100" dist="38100" dir="2700000" algn="tl">
                  <a:srgbClr val="000000">
                    <a:alpha val="43137"/>
                  </a:srgbClr>
                </a:outerShdw>
              </a:effectLst>
            </a:endParaRPr>
          </a:p>
        </p:txBody>
      </p:sp>
      <p:sp>
        <p:nvSpPr>
          <p:cNvPr id="42" name="5-Point Star 41"/>
          <p:cNvSpPr/>
          <p:nvPr/>
        </p:nvSpPr>
        <p:spPr>
          <a:xfrm rot="10609033" flipV="1">
            <a:off x="8015316" y="16512"/>
            <a:ext cx="609600" cy="532613"/>
          </a:xfrm>
          <a:prstGeom prst="star5">
            <a:avLst>
              <a:gd name="adj" fmla="val 50000"/>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5679464" y="13882"/>
            <a:ext cx="2971800" cy="441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effectLst>
                  <a:outerShdw blurRad="38100" dist="38100" dir="2700000" algn="tl">
                    <a:srgbClr val="000000">
                      <a:alpha val="43137"/>
                    </a:srgbClr>
                  </a:outerShdw>
                </a:effectLst>
              </a:rPr>
              <a:t>ব্যাক্টেরিয়া</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ঈষ্ট</a:t>
            </a:r>
            <a:r>
              <a:rPr lang="en-US" sz="2400" b="1" dirty="0" smtClean="0">
                <a:effectLst>
                  <a:outerShdw blurRad="38100" dist="38100" dir="2700000" algn="tl">
                    <a:srgbClr val="000000">
                      <a:alpha val="43137"/>
                    </a:srgbClr>
                  </a:outerShdw>
                </a:effectLst>
              </a:rPr>
              <a:t> , </a:t>
            </a:r>
            <a:r>
              <a:rPr lang="en-US" sz="2400" b="1" dirty="0" err="1" smtClean="0">
                <a:effectLst>
                  <a:outerShdw blurRad="38100" dist="38100" dir="2700000" algn="tl">
                    <a:srgbClr val="000000">
                      <a:alpha val="43137"/>
                    </a:srgbClr>
                  </a:outerShdw>
                </a:effectLst>
              </a:rPr>
              <a:t>ছত্রাক,অ্যামিবা</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ইত্যাদি</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এককোষী</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জীবে</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এই</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প্রক্রিয়ায়</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বংশ</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বৃদ্ধি</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ঘটে</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lide(fromBottom)">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lide(fromBottom)">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slide(fromBottom)">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slide(fromBottom)">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slide(fromBottom)">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slide(fromBottom)">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slide(fromBottom)">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slide(fromBottom)">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slide(fromBottom)">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slide(fromBottom)">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slide(fromBottom)">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slide(fromBottom)">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12" presetClass="entr" presetSubtype="4"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slide(fromBottom)">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12" presetClass="entr" presetSubtype="4"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slide(fromBottom)">
                                      <p:cBhvr>
                                        <p:cTn id="83" dur="500"/>
                                        <p:tgtEl>
                                          <p:spTgt spid="31"/>
                                        </p:tgtEl>
                                      </p:cBhvr>
                                    </p:animEffect>
                                  </p:childTnLst>
                                </p:cTn>
                              </p:par>
                            </p:childTnLst>
                          </p:cTn>
                        </p:par>
                      </p:childTnLst>
                    </p:cTn>
                  </p:par>
                  <p:par>
                    <p:cTn id="84" fill="hold">
                      <p:stCondLst>
                        <p:cond delay="indefinite"/>
                      </p:stCondLst>
                      <p:childTnLst>
                        <p:par>
                          <p:cTn id="85" fill="hold">
                            <p:stCondLst>
                              <p:cond delay="0"/>
                            </p:stCondLst>
                            <p:childTnLst>
                              <p:par>
                                <p:cTn id="86" presetID="12" presetClass="entr" presetSubtype="4" fill="hold" grpId="0" nodeType="click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slide(fromBottom)">
                                      <p:cBhvr>
                                        <p:cTn id="88" dur="500"/>
                                        <p:tgtEl>
                                          <p:spTgt spid="37"/>
                                        </p:tgtEl>
                                      </p:cBhvr>
                                    </p:animEffect>
                                  </p:childTnLst>
                                </p:cTn>
                              </p:par>
                            </p:childTnLst>
                          </p:cTn>
                        </p:par>
                      </p:childTnLst>
                    </p:cTn>
                  </p:par>
                  <p:par>
                    <p:cTn id="89" fill="hold">
                      <p:stCondLst>
                        <p:cond delay="indefinite"/>
                      </p:stCondLst>
                      <p:childTnLst>
                        <p:par>
                          <p:cTn id="90" fill="hold">
                            <p:stCondLst>
                              <p:cond delay="0"/>
                            </p:stCondLst>
                            <p:childTnLst>
                              <p:par>
                                <p:cTn id="91" presetID="12" presetClass="entr" presetSubtype="4"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slide(fromBottom)">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12" presetClass="entr" presetSubtype="4" fill="hold" grpId="0" nodeType="click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slide(fromBottom)">
                                      <p:cBhvr>
                                        <p:cTn id="98" dur="500"/>
                                        <p:tgtEl>
                                          <p:spTgt spid="28"/>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slide(fromBottom)">
                                      <p:cBhvr>
                                        <p:cTn id="103" dur="500"/>
                                        <p:tgtEl>
                                          <p:spTgt spid="41"/>
                                        </p:tgtEl>
                                      </p:cBhvr>
                                    </p:animEffect>
                                  </p:childTnLst>
                                </p:cTn>
                              </p:par>
                            </p:childTnLst>
                          </p:cTn>
                        </p:par>
                      </p:childTnLst>
                    </p:cTn>
                  </p:par>
                  <p:par>
                    <p:cTn id="104" fill="hold">
                      <p:stCondLst>
                        <p:cond delay="indefinite"/>
                      </p:stCondLst>
                      <p:childTnLst>
                        <p:par>
                          <p:cTn id="105" fill="hold">
                            <p:stCondLst>
                              <p:cond delay="0"/>
                            </p:stCondLst>
                            <p:childTnLst>
                              <p:par>
                                <p:cTn id="106" presetID="12" presetClass="entr" presetSubtype="4" fill="hold" grpId="0" nodeType="click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slide(fromBottom)">
                                      <p:cBhvr>
                                        <p:cTn id="10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P spid="25" grpId="0"/>
      <p:bldP spid="26" grpId="0"/>
      <p:bldP spid="27" grpId="0"/>
      <p:bldP spid="28" grpId="0"/>
      <p:bldP spid="31" grpId="0"/>
      <p:bldP spid="37" grpId="0"/>
      <p:bldP spid="41" grpId="0"/>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971800" cy="609600"/>
          </a:xfrm>
        </p:spPr>
        <p:txBody>
          <a:bodyPr>
            <a:normAutofit fontScale="90000"/>
          </a:bodyPr>
          <a:lstStyle/>
          <a:p>
            <a:r>
              <a:rPr lang="en-US" dirty="0" err="1" smtClean="0">
                <a:solidFill>
                  <a:srgbClr val="FF0000"/>
                </a:solidFill>
              </a:rPr>
              <a:t>মাইটোসিস</a:t>
            </a:r>
            <a:endParaRPr lang="en-US" dirty="0">
              <a:solidFill>
                <a:srgbClr val="FF0000"/>
              </a:solidFill>
            </a:endParaRPr>
          </a:p>
        </p:txBody>
      </p:sp>
      <p:pic>
        <p:nvPicPr>
          <p:cNvPr id="4" name="Content Placeholder 3" descr="images2.jpg"/>
          <p:cNvPicPr>
            <a:picLocks noGrp="1" noChangeAspect="1"/>
          </p:cNvPicPr>
          <p:nvPr>
            <p:ph idx="1"/>
          </p:nvPr>
        </p:nvPicPr>
        <p:blipFill>
          <a:blip r:embed="rId2"/>
          <a:stretch>
            <a:fillRect/>
          </a:stretch>
        </p:blipFill>
        <p:spPr>
          <a:xfrm>
            <a:off x="0" y="533400"/>
            <a:ext cx="4419600" cy="6324600"/>
          </a:xfrm>
        </p:spPr>
      </p:pic>
      <p:sp>
        <p:nvSpPr>
          <p:cNvPr id="5" name="TextBox 4"/>
          <p:cNvSpPr txBox="1"/>
          <p:nvPr/>
        </p:nvSpPr>
        <p:spPr>
          <a:xfrm>
            <a:off x="4800600" y="762000"/>
            <a:ext cx="4343400" cy="3046988"/>
          </a:xfrm>
          <a:prstGeom prst="rect">
            <a:avLst/>
          </a:prstGeom>
          <a:noFill/>
        </p:spPr>
        <p:txBody>
          <a:bodyPr wrap="square" rtlCol="0">
            <a:spAutoFit/>
          </a:bodyPr>
          <a:lstStyle/>
          <a:p>
            <a:r>
              <a:rPr lang="en-US" sz="2400" b="1" dirty="0" err="1" smtClean="0">
                <a:effectLst>
                  <a:outerShdw blurRad="38100" dist="38100" dir="2700000" algn="tl">
                    <a:srgbClr val="000000">
                      <a:alpha val="43137"/>
                    </a:srgbClr>
                  </a:outerShdw>
                </a:effectLst>
              </a:rPr>
              <a:t>উন্নত</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শ্রেণীর</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প্রাণীর</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ওউদ্ভিদের</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দেহ</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কোষ</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মাইটোসিস</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প্রক্রিয়ায়</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বিভাজিত</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হয়।এই</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বিভাজনের</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ফলে</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প্রাণী</a:t>
            </a:r>
            <a:r>
              <a:rPr lang="en-US" sz="2400" b="1" dirty="0" smtClean="0">
                <a:effectLst>
                  <a:outerShdw blurRad="38100" dist="38100" dir="2700000" algn="tl">
                    <a:srgbClr val="000000">
                      <a:alpha val="43137"/>
                    </a:srgbClr>
                  </a:outerShdw>
                </a:effectLst>
              </a:rPr>
              <a:t> ও </a:t>
            </a:r>
            <a:r>
              <a:rPr lang="en-US" sz="2400" b="1" dirty="0" err="1" smtClean="0">
                <a:effectLst>
                  <a:outerShdw blurRad="38100" dist="38100" dir="2700000" algn="tl">
                    <a:srgbClr val="000000">
                      <a:alpha val="43137"/>
                    </a:srgbClr>
                  </a:outerShdw>
                </a:effectLst>
              </a:rPr>
              <a:t>উদ্ভিদ</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দৈর্ঘ্য</a:t>
            </a:r>
            <a:r>
              <a:rPr lang="en-US" sz="2400" b="1" dirty="0" smtClean="0">
                <a:effectLst>
                  <a:outerShdw blurRad="38100" dist="38100" dir="2700000" algn="tl">
                    <a:srgbClr val="000000">
                      <a:alpha val="43137"/>
                    </a:srgbClr>
                  </a:outerShdw>
                </a:effectLst>
              </a:rPr>
              <a:t> ও </a:t>
            </a:r>
            <a:r>
              <a:rPr lang="en-US" sz="2400" b="1" dirty="0" err="1" smtClean="0">
                <a:effectLst>
                  <a:outerShdw blurRad="38100" dist="38100" dir="2700000" algn="tl">
                    <a:srgbClr val="000000">
                      <a:alpha val="43137"/>
                    </a:srgbClr>
                  </a:outerShdw>
                </a:effectLst>
              </a:rPr>
              <a:t>প্রস্থে</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বৃদ্ধি</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পায়।এ</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বিভাজনের</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দ্বারা</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উদ্ভিদের</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ভাজক</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টিস্যুর</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কোষের</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সংখ্যার</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বৃদ্ধি</a:t>
            </a:r>
            <a:r>
              <a:rPr lang="en-US" sz="2400" b="1" dirty="0" smtClean="0">
                <a:effectLst>
                  <a:outerShdw blurRad="38100" dist="38100" dir="2700000" algn="tl">
                    <a:srgbClr val="000000">
                      <a:alpha val="43137"/>
                    </a:srgbClr>
                  </a:outerShdw>
                </a:effectLst>
              </a:rPr>
              <a:t> </a:t>
            </a:r>
            <a:r>
              <a:rPr lang="en-US" sz="2400" b="1" dirty="0" err="1" smtClean="0">
                <a:effectLst>
                  <a:outerShdw blurRad="38100" dist="38100" dir="2700000" algn="tl">
                    <a:srgbClr val="000000">
                      <a:alpha val="43137"/>
                    </a:srgbClr>
                  </a:outerShdw>
                </a:effectLst>
              </a:rPr>
              <a:t>ঘটে</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iosis-big.gif"/>
          <p:cNvPicPr>
            <a:picLocks noChangeAspect="1"/>
          </p:cNvPicPr>
          <p:nvPr/>
        </p:nvPicPr>
        <p:blipFill>
          <a:blip r:embed="rId2"/>
          <a:stretch>
            <a:fillRect/>
          </a:stretch>
        </p:blipFill>
        <p:spPr>
          <a:xfrm>
            <a:off x="1600200" y="0"/>
            <a:ext cx="5257800" cy="7315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468</Words>
  <Application>Microsoft Office PowerPoint</Application>
  <PresentationFormat>On-screen Show (4:3)</PresentationFormat>
  <Paragraphs>74</Paragraphs>
  <Slides>18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NikoshBAN</vt:lpstr>
      <vt:lpstr>SutonnyMJ</vt:lpstr>
      <vt:lpstr>Office Theme</vt:lpstr>
      <vt:lpstr>PowerPoint Presentation</vt:lpstr>
      <vt:lpstr>PowerPoint Presentation</vt:lpstr>
      <vt:lpstr>PowerPoint Presentation</vt:lpstr>
      <vt:lpstr>কোষ বিভাজন </vt:lpstr>
      <vt:lpstr>   ১ . কোষ বিভাজনের প্রকারভেদ ব্যাখা করতে পারবে।</vt:lpstr>
      <vt:lpstr>প্রতিটি জীব কোষ দ্বারা গঠিত।                                            এককোষী জীব সমূহ কোষ বিভাজনের মাধ্যমে বংশ বৃদ্ধি করে।          বহুকোষী জীবদের দেহকোষের সংখ্যাবৃদ্ধির মাধ্যমে জীবদেহের সামগ্রিক বৃদ্ধি ঘটে।                                                                 নিষিক্ত ডিম্বানু অর্থ্যাৎ এককোষী জাইগোট ক্রমাগত বিভাজিত হয়ে সৃষ্টি হয় লক্ষ লক্ষ কোষ নিয়ে গঠিত বিশাল দেহ।                                                   </vt:lpstr>
      <vt:lpstr>অ্যামাইটোসিস</vt:lpstr>
      <vt:lpstr>মাইটোসিস</vt:lpstr>
      <vt:lpstr>PowerPoint Presentation</vt:lpstr>
      <vt:lpstr>মিয়োসিস </vt:lpstr>
      <vt:lpstr>মিয়োসিস</vt:lpstr>
      <vt:lpstr>PowerPoint Presentation</vt:lpstr>
      <vt:lpstr>PowerPoint Presentation</vt:lpstr>
      <vt:lpstr>PowerPoint Presentation</vt:lpstr>
      <vt:lpstr>           </vt:lpstr>
      <vt:lpstr>মিয়োসিস </vt:lpstr>
      <vt:lpstr>জীবে ক্রোমোজম সংখ্যা ধ্রুবক থাকার কারন ব্যাখা কর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abul</dc:title>
  <dc:creator>SRDL ABUL KALAM</dc:creator>
  <cp:lastModifiedBy>HS99N72</cp:lastModifiedBy>
  <cp:revision>94</cp:revision>
  <dcterms:created xsi:type="dcterms:W3CDTF">2015-07-15T04:39:53Z</dcterms:created>
  <dcterms:modified xsi:type="dcterms:W3CDTF">2019-12-10T12:01:32Z</dcterms:modified>
</cp:coreProperties>
</file>