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CFB4-07E4-4E11-A7C1-88E041A93DD7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0EF5-5E21-46A4-82DB-3846CD04B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2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CFB4-07E4-4E11-A7C1-88E041A93DD7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0EF5-5E21-46A4-82DB-3846CD04B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5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CFB4-07E4-4E11-A7C1-88E041A93DD7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0EF5-5E21-46A4-82DB-3846CD04B48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9653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CFB4-07E4-4E11-A7C1-88E041A93DD7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0EF5-5E21-46A4-82DB-3846CD04B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86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CFB4-07E4-4E11-A7C1-88E041A93DD7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0EF5-5E21-46A4-82DB-3846CD04B48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9532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CFB4-07E4-4E11-A7C1-88E041A93DD7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0EF5-5E21-46A4-82DB-3846CD04B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228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CFB4-07E4-4E11-A7C1-88E041A93DD7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0EF5-5E21-46A4-82DB-3846CD04B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98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CFB4-07E4-4E11-A7C1-88E041A93DD7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0EF5-5E21-46A4-82DB-3846CD04B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81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CFB4-07E4-4E11-A7C1-88E041A93DD7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0EF5-5E21-46A4-82DB-3846CD04B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93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CFB4-07E4-4E11-A7C1-88E041A93DD7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0EF5-5E21-46A4-82DB-3846CD04B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83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CFB4-07E4-4E11-A7C1-88E041A93DD7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0EF5-5E21-46A4-82DB-3846CD04B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84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CFB4-07E4-4E11-A7C1-88E041A93DD7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0EF5-5E21-46A4-82DB-3846CD04B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4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CFB4-07E4-4E11-A7C1-88E041A93DD7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0EF5-5E21-46A4-82DB-3846CD04B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85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CFB4-07E4-4E11-A7C1-88E041A93DD7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0EF5-5E21-46A4-82DB-3846CD04B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84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CFB4-07E4-4E11-A7C1-88E041A93DD7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0EF5-5E21-46A4-82DB-3846CD04B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5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CFB4-07E4-4E11-A7C1-88E041A93DD7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0EF5-5E21-46A4-82DB-3846CD04B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4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ECFB4-07E4-4E11-A7C1-88E041A93DD7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0BC0EF5-5E21-46A4-82DB-3846CD04B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92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0" y="76200"/>
            <a:ext cx="8534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rgbClr val="FF0000"/>
                </a:solidFill>
              </a:rPr>
              <a:t>সবাই</a:t>
            </a:r>
            <a:r>
              <a:rPr lang="en-US" sz="6000" dirty="0">
                <a:solidFill>
                  <a:srgbClr val="FF0000"/>
                </a:solidFill>
              </a:rPr>
              <a:t> </a:t>
            </a:r>
            <a:r>
              <a:rPr lang="en-US" sz="6000" dirty="0" err="1">
                <a:solidFill>
                  <a:srgbClr val="FF0000"/>
                </a:solidFill>
              </a:rPr>
              <a:t>কে</a:t>
            </a:r>
            <a:r>
              <a:rPr lang="en-US" sz="6000" dirty="0">
                <a:solidFill>
                  <a:srgbClr val="FF0000"/>
                </a:solidFill>
              </a:rPr>
              <a:t> </a:t>
            </a:r>
            <a:r>
              <a:rPr lang="en-US" sz="6000" dirty="0" err="1">
                <a:solidFill>
                  <a:srgbClr val="FF0000"/>
                </a:solidFill>
              </a:rPr>
              <a:t>ফুলেল</a:t>
            </a:r>
            <a:r>
              <a:rPr lang="en-US" sz="6000" dirty="0">
                <a:solidFill>
                  <a:srgbClr val="FF0000"/>
                </a:solidFill>
              </a:rPr>
              <a:t> </a:t>
            </a:r>
            <a:r>
              <a:rPr lang="bn-IN" sz="6000" dirty="0">
                <a:solidFill>
                  <a:srgbClr val="FF0000"/>
                </a:solidFill>
              </a:rPr>
              <a:t>শূভেচ্ছা 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1" y="1524001"/>
            <a:ext cx="67818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84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76600" y="1590166"/>
            <a:ext cx="5486400" cy="7694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/>
              <a:t>জোড়ায় কাজ</a:t>
            </a:r>
            <a:endParaRPr lang="en-US" sz="4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057400" y="332096"/>
            <a:ext cx="8001000" cy="92333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rgbClr val="00B050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>
                <a:latin typeface="NikoshBAN" pitchFamily="2" charset="0"/>
                <a:cs typeface="NikoshBAN" pitchFamily="2" charset="0"/>
              </a:rPr>
              <a:t>কর্মপত্র-২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48600" y="532151"/>
            <a:ext cx="2209800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square" rtlCol="0">
            <a:spAutoFit/>
          </a:bodyPr>
          <a:lstStyle/>
          <a:p>
            <a:r>
              <a:rPr lang="bn-IN" sz="2800" b="1" dirty="0"/>
              <a:t>সময়ঃ  ৫ মিঃ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752600" y="2743201"/>
            <a:ext cx="8686800" cy="258532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IN" sz="3600" b="1" dirty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নিফাক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?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 </a:t>
            </a:r>
            <a:endParaRPr lang="bn-IN" sz="3600" b="1" dirty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bn-IN" sz="3600" b="1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যারা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নিফাকী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তাদেরকে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? 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মুনাফিকের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আলামত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কিকি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। </a:t>
            </a:r>
            <a:endParaRPr lang="bn-IN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415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3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1" y="457200"/>
            <a:ext cx="8656377" cy="1446550"/>
          </a:xfrm>
          <a:prstGeom prst="rect">
            <a:avLst/>
          </a:prstGeom>
          <a:gradFill flip="none" rotWithShape="1">
            <a:gsLst>
              <a:gs pos="10000">
                <a:schemeClr val="accent2">
                  <a:lumMod val="48000"/>
                  <a:lumOff val="52000"/>
                </a:schemeClr>
              </a:gs>
              <a:gs pos="55000">
                <a:schemeClr val="bg1"/>
              </a:gs>
              <a:gs pos="100000">
                <a:schemeClr val="accent3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chemeClr val="tx1"/>
            </a:solidFill>
          </a:ln>
        </p:spPr>
        <p:txBody>
          <a:bodyPr wrap="square" rtlCol="0" anchor="b">
            <a:spAutoFit/>
          </a:bodyPr>
          <a:lstStyle/>
          <a:p>
            <a:pPr algn="ctr"/>
            <a:r>
              <a:rPr lang="bn-IN" sz="8800" b="1" dirty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8800" y="2017694"/>
            <a:ext cx="8534400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/>
              <a:t>১। </a:t>
            </a:r>
            <a:r>
              <a:rPr lang="en-US" sz="2800" b="1" dirty="0" err="1"/>
              <a:t>ভেতরের</a:t>
            </a:r>
            <a:r>
              <a:rPr lang="en-US" sz="2800" b="1" dirty="0"/>
              <a:t> </a:t>
            </a:r>
            <a:r>
              <a:rPr lang="en-US" sz="2800" b="1" dirty="0" err="1"/>
              <a:t>অবস্থার</a:t>
            </a:r>
            <a:r>
              <a:rPr lang="en-US" sz="2800" b="1" dirty="0"/>
              <a:t> </a:t>
            </a:r>
            <a:r>
              <a:rPr lang="en-US" sz="2800" b="1" dirty="0" err="1"/>
              <a:t>সাথে</a:t>
            </a:r>
            <a:r>
              <a:rPr lang="en-US" sz="2800" b="1" dirty="0"/>
              <a:t> </a:t>
            </a:r>
            <a:r>
              <a:rPr lang="en-US" sz="2800" b="1" dirty="0" err="1"/>
              <a:t>বাহ্যিক</a:t>
            </a:r>
            <a:r>
              <a:rPr lang="en-US" sz="2800" b="1" dirty="0"/>
              <a:t> </a:t>
            </a:r>
            <a:r>
              <a:rPr lang="en-US" sz="2800" b="1" dirty="0" err="1"/>
              <a:t>অবস্থার</a:t>
            </a:r>
            <a:r>
              <a:rPr lang="en-US" sz="2800" b="1" dirty="0"/>
              <a:t> </a:t>
            </a:r>
            <a:r>
              <a:rPr lang="en-US" sz="2800" b="1" dirty="0" err="1"/>
              <a:t>সামঞ্জস্যপুর্ণ</a:t>
            </a:r>
            <a:r>
              <a:rPr lang="en-US" sz="2800" b="1" dirty="0"/>
              <a:t> </a:t>
            </a:r>
            <a:r>
              <a:rPr lang="en-US" sz="2800" b="1" dirty="0" err="1"/>
              <a:t>না</a:t>
            </a:r>
            <a:endParaRPr lang="en-US" sz="2800" b="1" dirty="0"/>
          </a:p>
          <a:p>
            <a:pPr algn="just"/>
            <a:r>
              <a:rPr lang="en-US" sz="2800" b="1" dirty="0"/>
              <a:t>   </a:t>
            </a:r>
            <a:r>
              <a:rPr lang="en-US" sz="2800" b="1" dirty="0" err="1"/>
              <a:t>থাকাকে</a:t>
            </a:r>
            <a:r>
              <a:rPr lang="en-US" sz="2800" b="1" dirty="0"/>
              <a:t> </a:t>
            </a:r>
            <a:r>
              <a:rPr lang="en-US" sz="2800" b="1" dirty="0" err="1"/>
              <a:t>নিফাক</a:t>
            </a:r>
            <a:r>
              <a:rPr lang="en-US" sz="2800" b="1" dirty="0"/>
              <a:t> </a:t>
            </a:r>
            <a:r>
              <a:rPr lang="en-US" sz="2800" b="1" dirty="0" err="1"/>
              <a:t>বলে</a:t>
            </a:r>
            <a:r>
              <a:rPr lang="en-US" sz="2800" b="1" dirty="0"/>
              <a:t> ।</a:t>
            </a:r>
            <a:r>
              <a:rPr lang="bn-IN" sz="2800" b="1" dirty="0"/>
              <a:t>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52600" y="3149026"/>
            <a:ext cx="8686800" cy="584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/>
              <a:t>২। </a:t>
            </a:r>
            <a:r>
              <a:rPr lang="en-US" sz="3200" b="1" dirty="0" err="1"/>
              <a:t>যারা</a:t>
            </a:r>
            <a:r>
              <a:rPr lang="en-US" sz="3200" b="1" dirty="0"/>
              <a:t> </a:t>
            </a:r>
            <a:r>
              <a:rPr lang="en-US" sz="3200" b="1" dirty="0" err="1"/>
              <a:t>নিফাকী</a:t>
            </a:r>
            <a:r>
              <a:rPr lang="en-US" sz="3200" b="1" dirty="0"/>
              <a:t> </a:t>
            </a:r>
            <a:r>
              <a:rPr lang="en-US" sz="3200" b="1" dirty="0" err="1"/>
              <a:t>করে</a:t>
            </a:r>
            <a:r>
              <a:rPr lang="en-US" sz="3200" b="1" dirty="0"/>
              <a:t> </a:t>
            </a:r>
            <a:r>
              <a:rPr lang="en-US" sz="3200" b="1" dirty="0" err="1"/>
              <a:t>তাদেরকে</a:t>
            </a:r>
            <a:r>
              <a:rPr lang="en-US" sz="3200" b="1" dirty="0"/>
              <a:t> </a:t>
            </a:r>
            <a:r>
              <a:rPr lang="en-US" sz="3200" b="1" dirty="0" err="1"/>
              <a:t>মুনাফিক</a:t>
            </a:r>
            <a:r>
              <a:rPr lang="en-US" sz="3200" b="1" dirty="0"/>
              <a:t> </a:t>
            </a:r>
            <a:r>
              <a:rPr lang="en-US" sz="3200" b="1" dirty="0" err="1"/>
              <a:t>বলে</a:t>
            </a:r>
            <a:r>
              <a:rPr lang="en-US" sz="3200" b="1" dirty="0"/>
              <a:t> ।</a:t>
            </a:r>
            <a:endParaRPr lang="bn-IN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752600" y="4080808"/>
            <a:ext cx="8686800" cy="193899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৩। </a:t>
            </a:r>
            <a:r>
              <a:rPr lang="en-US" sz="2400" b="1" dirty="0" err="1"/>
              <a:t>মুনাফিকের</a:t>
            </a:r>
            <a:r>
              <a:rPr lang="en-US" sz="2400" b="1" dirty="0"/>
              <a:t> </a:t>
            </a:r>
            <a:r>
              <a:rPr lang="en-US" sz="2400" b="1" dirty="0" err="1"/>
              <a:t>আলামত</a:t>
            </a:r>
            <a:r>
              <a:rPr lang="en-US" sz="2400" b="1" dirty="0"/>
              <a:t> ৩টি ।</a:t>
            </a:r>
            <a:r>
              <a:rPr lang="en-US" sz="2400" b="1" dirty="0" err="1"/>
              <a:t>যথাঃ</a:t>
            </a:r>
            <a:r>
              <a:rPr lang="en-US" sz="2400" b="1" dirty="0"/>
              <a:t> </a:t>
            </a:r>
          </a:p>
          <a:p>
            <a:r>
              <a:rPr lang="en-US" sz="2400" b="1" dirty="0"/>
              <a:t>  (ক) </a:t>
            </a:r>
            <a:r>
              <a:rPr lang="en-US" sz="2400" b="1" dirty="0" err="1"/>
              <a:t>যখন</a:t>
            </a:r>
            <a:r>
              <a:rPr lang="en-US" sz="2400" b="1" dirty="0"/>
              <a:t> </a:t>
            </a:r>
            <a:r>
              <a:rPr lang="en-US" sz="2400" b="1" dirty="0" err="1"/>
              <a:t>কথা</a:t>
            </a:r>
            <a:r>
              <a:rPr lang="en-US" sz="2400" b="1" dirty="0"/>
              <a:t> </a:t>
            </a:r>
            <a:r>
              <a:rPr lang="en-US" sz="2400" b="1" dirty="0" err="1"/>
              <a:t>বলে</a:t>
            </a:r>
            <a:r>
              <a:rPr lang="en-US" sz="2400" b="1" dirty="0"/>
              <a:t> </a:t>
            </a:r>
            <a:r>
              <a:rPr lang="en-US" sz="2400" b="1" dirty="0" err="1"/>
              <a:t>মিথ্যা</a:t>
            </a:r>
            <a:r>
              <a:rPr lang="en-US" sz="2400" b="1" dirty="0"/>
              <a:t> </a:t>
            </a:r>
            <a:r>
              <a:rPr lang="en-US" sz="2400" b="1" dirty="0" err="1"/>
              <a:t>বলে</a:t>
            </a:r>
            <a:r>
              <a:rPr lang="en-US" sz="2400" b="1" dirty="0"/>
              <a:t> । </a:t>
            </a:r>
          </a:p>
          <a:p>
            <a:r>
              <a:rPr lang="en-US" sz="2400" b="1" dirty="0"/>
              <a:t>  (খ) </a:t>
            </a:r>
            <a:r>
              <a:rPr lang="en-US" sz="2400" b="1" dirty="0" err="1"/>
              <a:t>আর</a:t>
            </a:r>
            <a:r>
              <a:rPr lang="en-US" sz="2400" b="1" dirty="0"/>
              <a:t> </a:t>
            </a:r>
            <a:r>
              <a:rPr lang="en-US" sz="2400" b="1" dirty="0" err="1"/>
              <a:t>যখন</a:t>
            </a:r>
            <a:r>
              <a:rPr lang="en-US" sz="2400" b="1" dirty="0"/>
              <a:t> </a:t>
            </a:r>
            <a:r>
              <a:rPr lang="en-US" sz="2400" b="1" dirty="0" err="1"/>
              <a:t>সে</a:t>
            </a:r>
            <a:r>
              <a:rPr lang="en-US" sz="2400" b="1" dirty="0"/>
              <a:t> </a:t>
            </a:r>
            <a:r>
              <a:rPr lang="en-US" sz="2400" b="1" dirty="0" err="1"/>
              <a:t>অঙ্গিকার</a:t>
            </a:r>
            <a:r>
              <a:rPr lang="en-US" sz="2400" b="1" dirty="0"/>
              <a:t> </a:t>
            </a:r>
            <a:r>
              <a:rPr lang="en-US" sz="2400" b="1" dirty="0" err="1"/>
              <a:t>করে</a:t>
            </a:r>
            <a:r>
              <a:rPr lang="en-US" sz="2400" b="1" dirty="0"/>
              <a:t> , </a:t>
            </a:r>
            <a:r>
              <a:rPr lang="en-US" sz="2400" b="1" dirty="0" err="1"/>
              <a:t>তখন</a:t>
            </a:r>
            <a:r>
              <a:rPr lang="en-US" sz="2400" b="1" dirty="0"/>
              <a:t> </a:t>
            </a:r>
            <a:r>
              <a:rPr lang="en-US" sz="2400" b="1" dirty="0" err="1"/>
              <a:t>তা</a:t>
            </a:r>
            <a:r>
              <a:rPr lang="en-US" sz="2400" b="1" dirty="0"/>
              <a:t> </a:t>
            </a:r>
            <a:r>
              <a:rPr lang="en-US" sz="2400" b="1" dirty="0" err="1"/>
              <a:t>ভঙ্গ</a:t>
            </a:r>
            <a:r>
              <a:rPr lang="en-US" sz="2400" b="1" dirty="0"/>
              <a:t> </a:t>
            </a:r>
            <a:r>
              <a:rPr lang="en-US" sz="2400" b="1" dirty="0" err="1"/>
              <a:t>করে</a:t>
            </a:r>
            <a:r>
              <a:rPr lang="en-US" sz="2400" b="1" dirty="0"/>
              <a:t> । </a:t>
            </a:r>
          </a:p>
          <a:p>
            <a:r>
              <a:rPr lang="en-US" sz="2400" b="1" dirty="0"/>
              <a:t>  (গ) </a:t>
            </a:r>
            <a:r>
              <a:rPr lang="en-US" sz="2400" b="1" dirty="0" err="1"/>
              <a:t>এবং</a:t>
            </a:r>
            <a:r>
              <a:rPr lang="en-US" sz="2400" b="1" dirty="0"/>
              <a:t> </a:t>
            </a:r>
            <a:r>
              <a:rPr lang="en-US" sz="2400" b="1" dirty="0" err="1"/>
              <a:t>যখন</a:t>
            </a:r>
            <a:r>
              <a:rPr lang="en-US" sz="2400" b="1" dirty="0"/>
              <a:t> </a:t>
            </a:r>
            <a:r>
              <a:rPr lang="en-US" sz="2400" b="1" dirty="0" err="1"/>
              <a:t>তার</a:t>
            </a:r>
            <a:r>
              <a:rPr lang="en-US" sz="2400" b="1" dirty="0"/>
              <a:t> </a:t>
            </a:r>
            <a:r>
              <a:rPr lang="en-US" sz="2400" b="1" dirty="0" err="1"/>
              <a:t>নিকট</a:t>
            </a:r>
            <a:r>
              <a:rPr lang="en-US" sz="2400" b="1" dirty="0"/>
              <a:t> </a:t>
            </a:r>
            <a:r>
              <a:rPr lang="en-US" sz="2400" b="1" dirty="0" err="1"/>
              <a:t>কিছু</a:t>
            </a:r>
            <a:r>
              <a:rPr lang="en-US" sz="2400" b="1" dirty="0"/>
              <a:t> </a:t>
            </a:r>
            <a:r>
              <a:rPr lang="en-US" sz="2400" b="1" dirty="0" err="1"/>
              <a:t>গচ্ছিত</a:t>
            </a:r>
            <a:r>
              <a:rPr lang="en-US" sz="2400" b="1" dirty="0"/>
              <a:t> </a:t>
            </a:r>
            <a:r>
              <a:rPr lang="en-US" sz="2400" b="1" dirty="0" err="1"/>
              <a:t>রাখা</a:t>
            </a:r>
            <a:r>
              <a:rPr lang="en-US" sz="2400" b="1" dirty="0"/>
              <a:t> </a:t>
            </a:r>
            <a:r>
              <a:rPr lang="en-US" sz="2400" b="1" dirty="0" err="1"/>
              <a:t>হয়,তখন</a:t>
            </a:r>
            <a:r>
              <a:rPr lang="en-US" sz="2400" b="1" dirty="0"/>
              <a:t> </a:t>
            </a:r>
            <a:r>
              <a:rPr lang="en-US" sz="2400" b="1" dirty="0" err="1"/>
              <a:t>সে</a:t>
            </a:r>
            <a:r>
              <a:rPr lang="en-US" sz="2400" b="1" dirty="0"/>
              <a:t> </a:t>
            </a:r>
            <a:r>
              <a:rPr lang="en-US" sz="2400" b="1" dirty="0" err="1"/>
              <a:t>তা</a:t>
            </a:r>
            <a:endParaRPr lang="en-US" sz="2400" b="1" dirty="0"/>
          </a:p>
          <a:p>
            <a:r>
              <a:rPr lang="en-US" sz="2400" b="1" dirty="0"/>
              <a:t>       </a:t>
            </a:r>
            <a:r>
              <a:rPr lang="en-US" sz="2400" b="1" dirty="0" err="1"/>
              <a:t>খেয়ানত</a:t>
            </a:r>
            <a:r>
              <a:rPr lang="en-US" sz="2400" b="1" dirty="0"/>
              <a:t> </a:t>
            </a:r>
            <a:r>
              <a:rPr lang="en-US" sz="2400" b="1" dirty="0" err="1"/>
              <a:t>করে</a:t>
            </a:r>
            <a:r>
              <a:rPr lang="en-US" sz="2400" b="1" dirty="0"/>
              <a:t> ।</a:t>
            </a:r>
            <a:endParaRPr lang="bn-IN" sz="2400" b="1" dirty="0"/>
          </a:p>
        </p:txBody>
      </p:sp>
    </p:spTree>
    <p:extLst>
      <p:ext uri="{BB962C8B-B14F-4D97-AF65-F5344CB8AC3E}">
        <p14:creationId xmlns:p14="http://schemas.microsoft.com/office/powerpoint/2010/main" val="292849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26594"/>
            <a:ext cx="8458200" cy="109260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endParaRPr lang="bn-IN" sz="11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b="1" dirty="0">
                <a:latin typeface="NikoshBAN" pitchFamily="2" charset="0"/>
                <a:cs typeface="NikoshBAN" pitchFamily="2" charset="0"/>
              </a:rPr>
              <a:t>নিচের ছবি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টি</a:t>
            </a:r>
            <a:r>
              <a:rPr lang="bn-IN" sz="5400" b="1" dirty="0">
                <a:latin typeface="NikoshBAN" pitchFamily="2" charset="0"/>
                <a:cs typeface="NikoshBAN" pitchFamily="2" charset="0"/>
              </a:rPr>
              <a:t> দেখ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828800"/>
            <a:ext cx="7924800" cy="25146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3200400" y="4768335"/>
            <a:ext cx="617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atin typeface="NikoshBAN" pitchFamily="2" charset="0"/>
              </a:rPr>
              <a:t>মুনাকিকের</a:t>
            </a:r>
            <a:r>
              <a:rPr lang="en-US" sz="2800" b="1" dirty="0">
                <a:latin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</a:rPr>
              <a:t>দ্বারা</a:t>
            </a:r>
            <a:r>
              <a:rPr lang="en-US" sz="2800" b="1" dirty="0">
                <a:latin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</a:rPr>
              <a:t>সমাজ</a:t>
            </a:r>
            <a:r>
              <a:rPr lang="en-US" sz="2800" b="1" dirty="0">
                <a:latin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</a:rPr>
              <a:t>জীবন</a:t>
            </a:r>
            <a:r>
              <a:rPr lang="en-US" sz="2800" b="1" dirty="0">
                <a:latin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</a:rPr>
              <a:t>কিভাবে</a:t>
            </a:r>
            <a:r>
              <a:rPr lang="en-US" sz="2800" b="1" dirty="0">
                <a:latin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</a:rPr>
              <a:t>ক্ষতি</a:t>
            </a:r>
            <a:r>
              <a:rPr lang="en-US" sz="2800" b="1" dirty="0">
                <a:latin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</a:rPr>
              <a:t>হতে</a:t>
            </a:r>
            <a:r>
              <a:rPr lang="en-US" sz="2800" b="1" dirty="0">
                <a:latin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</a:rPr>
              <a:t>পারে</a:t>
            </a:r>
            <a:r>
              <a:rPr lang="en-US" sz="2800" b="1" dirty="0">
                <a:latin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</a:rPr>
              <a:t>সে</a:t>
            </a:r>
            <a:r>
              <a:rPr lang="en-US" sz="2800" b="1" dirty="0">
                <a:latin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</a:rPr>
              <a:t>সম্পর্কিত</a:t>
            </a:r>
            <a:r>
              <a:rPr lang="en-US" sz="2800" b="1" dirty="0">
                <a:latin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</a:rPr>
              <a:t>হাদিস</a:t>
            </a:r>
            <a:r>
              <a:rPr lang="en-US" sz="2800" b="1" dirty="0">
                <a:latin typeface="NikoshBAN" pitchFamily="2" charset="0"/>
              </a:rPr>
              <a:t> ।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183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1752600"/>
            <a:ext cx="5105400" cy="1154162"/>
          </a:xfrm>
          <a:prstGeom prst="rect">
            <a:avLst/>
          </a:prstGeom>
          <a:gradFill>
            <a:gsLst>
              <a:gs pos="0">
                <a:schemeClr val="accent3"/>
              </a:gs>
              <a:gs pos="50000">
                <a:schemeClr val="accent6">
                  <a:alpha val="70000"/>
                  <a:lumMod val="61000"/>
                  <a:lumOff val="39000"/>
                </a:schemeClr>
              </a:gs>
              <a:gs pos="100000">
                <a:schemeClr val="bg1"/>
              </a:gs>
            </a:gsLst>
            <a:lin ang="5400000" scaled="0"/>
          </a:gradFill>
          <a:ln w="28575">
            <a:solidFill>
              <a:schemeClr val="tx1"/>
            </a:solidFill>
          </a:ln>
        </p:spPr>
        <p:txBody>
          <a:bodyPr wrap="square" tIns="182880" rtlCol="0">
            <a:spAutoFit/>
          </a:bodyPr>
          <a:lstStyle/>
          <a:p>
            <a:pPr algn="ctr"/>
            <a:r>
              <a:rPr lang="bn-IN" sz="6000" b="1" dirty="0">
                <a:latin typeface="NikoshBAN" pitchFamily="2" charset="0"/>
                <a:cs typeface="NikoshBAN" pitchFamily="2" charset="0"/>
              </a:rPr>
              <a:t> দলীয় কাজ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595700"/>
            <a:ext cx="7848600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>
                <a:latin typeface="NikoshBAN" pitchFamily="2" charset="0"/>
                <a:cs typeface="NikoshBAN" pitchFamily="2" charset="0"/>
              </a:rPr>
              <a:t>কর্মপত্র-৩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00264" y="811142"/>
            <a:ext cx="2171700" cy="52322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rgbClr val="00B050"/>
              </a:gs>
            </a:gsLst>
            <a:lin ang="5400000" scaled="0"/>
          </a:gra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b="1" dirty="0">
                <a:latin typeface="NikoshBAN" pitchFamily="2" charset="0"/>
                <a:cs typeface="NikoshBAN" pitchFamily="2" charset="0"/>
              </a:rPr>
              <a:t>সময়ঃ ৮ মিঃ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3429001"/>
            <a:ext cx="8534400" cy="224676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bn-IN" sz="32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নিফাকের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জীবনের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কুফল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294396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2342614"/>
            <a:ext cx="8690212" cy="36009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0" tIns="91440" rIns="274320" bIns="274320" rtlCol="0" anchor="ctr" anchorCtr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নিফাকের</a:t>
            </a:r>
            <a:r>
              <a:rPr lang="en-U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জীবনের</a:t>
            </a:r>
            <a:r>
              <a:rPr lang="en-U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কুফলঃ</a:t>
            </a:r>
            <a:r>
              <a:rPr lang="en-U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নিফাক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মারাত্নক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ব্যাধী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কুফল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সমগ্র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সমাজকে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কলুষিত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নিম্নে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কুফলের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তুলে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ধরা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-  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NikoshBAN" pitchFamily="2" charset="0"/>
                <a:cs typeface="NikoshBAN" pitchFamily="2" charset="0"/>
              </a:rPr>
              <a:t>            (ক)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অশান্তি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ডেকে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আনে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NikoshBAN" pitchFamily="2" charset="0"/>
                <a:cs typeface="NikoshBAN" pitchFamily="2" charset="0"/>
              </a:rPr>
              <a:t>	(খ)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বন্ধনকে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ধবংস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চরিত্রের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অবনতি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ঘটায়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।               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NikoshBAN" pitchFamily="2" charset="0"/>
                <a:cs typeface="NikoshBAN" pitchFamily="2" charset="0"/>
              </a:rPr>
              <a:t>	 (ঘ)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ধর্মের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হ্রাস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। 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NikoshBAN" pitchFamily="2" charset="0"/>
                <a:cs typeface="NikoshBAN" pitchFamily="2" charset="0"/>
              </a:rPr>
              <a:t>	(ঙ)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নিফাকী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আচরন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রাষ্ট্রের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সার্বভৌমত্বের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হুমকি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7400" y="76200"/>
            <a:ext cx="8080612" cy="1923604"/>
          </a:xfrm>
          <a:prstGeom prst="rect">
            <a:avLst/>
          </a:prstGeom>
          <a:gradFill flip="none" rotWithShape="1">
            <a:gsLst>
              <a:gs pos="52000">
                <a:schemeClr val="bg1"/>
              </a:gs>
              <a:gs pos="3000">
                <a:schemeClr val="accent2">
                  <a:lumMod val="83000"/>
                  <a:lumOff val="17000"/>
                </a:schemeClr>
              </a:gs>
              <a:gs pos="100000">
                <a:schemeClr val="accent3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lIns="91440" tIns="274320" rIns="274320" bIns="0" rtlCol="0" anchor="b" anchorCtr="0">
            <a:spAutoFit/>
          </a:bodyPr>
          <a:lstStyle/>
          <a:p>
            <a:pPr algn="ctr"/>
            <a:endParaRPr lang="en-US" sz="11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9600" b="1" dirty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9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69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228601"/>
            <a:ext cx="8001000" cy="1015663"/>
          </a:xfrm>
          <a:prstGeom prst="rect">
            <a:avLst/>
          </a:prstGeo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b="1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1600201"/>
            <a:ext cx="8001000" cy="45858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800" b="1" dirty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নিফাকের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আলামত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endParaRPr lang="bn-IN" sz="500" b="1" dirty="0">
              <a:latin typeface="NikoshBAN" pitchFamily="2" charset="0"/>
              <a:cs typeface="NikoshBAN" pitchFamily="2" charset="0"/>
            </a:endParaRPr>
          </a:p>
          <a:p>
            <a:r>
              <a:rPr lang="bn-IN" sz="2800" b="1" dirty="0">
                <a:latin typeface="NikoshBAN" pitchFamily="2" charset="0"/>
                <a:cs typeface="NikoshBAN" pitchFamily="2" charset="0"/>
              </a:rPr>
              <a:t>(ক)  ৯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টি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  (খ) 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টি</a:t>
            </a:r>
            <a:endParaRPr lang="bn-IN" sz="2400" b="1" dirty="0">
              <a:latin typeface="NikoshBAN" pitchFamily="2" charset="0"/>
              <a:cs typeface="NikoshBAN" pitchFamily="2" charset="0"/>
            </a:endParaRPr>
          </a:p>
          <a:p>
            <a:r>
              <a:rPr lang="bn-IN" sz="2800" b="1" dirty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৮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		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 (ঘ)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৫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টি</a:t>
            </a:r>
            <a:endParaRPr lang="bn-IN" sz="2800" b="1" dirty="0">
              <a:latin typeface="NikoshBAN" pitchFamily="2" charset="0"/>
              <a:cs typeface="NikoshBAN" pitchFamily="2" charset="0"/>
            </a:endParaRPr>
          </a:p>
          <a:p>
            <a:endParaRPr lang="bn-IN" sz="1600" b="1" dirty="0">
              <a:latin typeface="NikoshBAN" pitchFamily="2" charset="0"/>
              <a:cs typeface="NikoshBAN" pitchFamily="2" charset="0"/>
            </a:endParaRPr>
          </a:p>
          <a:p>
            <a:r>
              <a:rPr lang="bn-IN" sz="2800" b="1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পিতা-মাতার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অবাধ্য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হওয়া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- </a:t>
            </a:r>
            <a:endParaRPr lang="bn-IN" sz="2800" b="1" dirty="0">
              <a:latin typeface="NikoshBAN" pitchFamily="2" charset="0"/>
              <a:cs typeface="NikoshBAN" pitchFamily="2" charset="0"/>
            </a:endParaRPr>
          </a:p>
          <a:p>
            <a:endParaRPr lang="bn-IN" sz="100" b="1" dirty="0">
              <a:latin typeface="NikoshBAN" pitchFamily="2" charset="0"/>
              <a:cs typeface="NikoshBAN" pitchFamily="2" charset="0"/>
            </a:endParaRPr>
          </a:p>
          <a:p>
            <a:r>
              <a:rPr lang="bn-IN" sz="2800" b="1" dirty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ফরজ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                        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সুন্নাত</a:t>
            </a:r>
            <a:endParaRPr lang="bn-IN" sz="2800" b="1" dirty="0">
              <a:latin typeface="NikoshBAN" pitchFamily="2" charset="0"/>
              <a:cs typeface="NikoshBAN" pitchFamily="2" charset="0"/>
            </a:endParaRPr>
          </a:p>
          <a:p>
            <a:r>
              <a:rPr lang="bn-IN" sz="2800" b="1" dirty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কাবিরা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গুনাহ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                        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শিরক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endParaRPr lang="en-US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যারা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নিফাকী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তাদেরকে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- </a:t>
            </a:r>
          </a:p>
          <a:p>
            <a:r>
              <a:rPr lang="en-US" sz="2800" b="1" dirty="0">
                <a:latin typeface="NikoshBAN" pitchFamily="2" charset="0"/>
                <a:cs typeface="NikoshBAN" pitchFamily="2" charset="0"/>
              </a:rPr>
              <a:t>   (ক)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মুশরিক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                            (খ)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কাফির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>
                <a:latin typeface="NikoshBAN" pitchFamily="2" charset="0"/>
                <a:cs typeface="NikoshBAN" pitchFamily="2" charset="0"/>
              </a:rPr>
              <a:t>   (গ)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পরহেজগার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                        (ঘ)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মুনাফিক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133600" y="4026462"/>
            <a:ext cx="473446" cy="49341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324600" y="1981200"/>
            <a:ext cx="473446" cy="49341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324600" y="5638800"/>
            <a:ext cx="473446" cy="49341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9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7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228601"/>
            <a:ext cx="7772400" cy="172354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8800" b="1" dirty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25329" y="2514601"/>
            <a:ext cx="7467600" cy="26161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2000" b="1" dirty="0">
              <a:latin typeface="NikoshBAN" pitchFamily="2" charset="0"/>
              <a:cs typeface="NikoshBAN" pitchFamily="2" charset="0"/>
            </a:endParaRPr>
          </a:p>
          <a:p>
            <a:r>
              <a:rPr lang="bn-IN" sz="4800" b="1" dirty="0">
                <a:latin typeface="NikoshBAN" pitchFamily="2" charset="0"/>
                <a:cs typeface="NikoshBAN" pitchFamily="2" charset="0"/>
              </a:rPr>
              <a:t>“</a:t>
            </a:r>
            <a:r>
              <a:rPr lang="en-US" sz="4800" b="1" dirty="0" err="1">
                <a:latin typeface="NikoshBAN" pitchFamily="2" charset="0"/>
                <a:cs typeface="NikoshBAN" pitchFamily="2" charset="0"/>
              </a:rPr>
              <a:t>কবিরা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atin typeface="NikoshBAN" pitchFamily="2" charset="0"/>
                <a:cs typeface="NikoshBAN" pitchFamily="2" charset="0"/>
              </a:rPr>
              <a:t>গুনাহ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>
                <a:latin typeface="NikoshBAN" pitchFamily="2" charset="0"/>
                <a:cs typeface="NikoshBAN" pitchFamily="2" charset="0"/>
              </a:rPr>
              <a:t>মুনাফীকি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atin typeface="NikoshBAN" pitchFamily="2" charset="0"/>
                <a:cs typeface="NikoshBAN" pitchFamily="2" charset="0"/>
              </a:rPr>
              <a:t>জীবনের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atin typeface="NikoshBAN" pitchFamily="2" charset="0"/>
                <a:cs typeface="NikoshBAN" pitchFamily="2" charset="0"/>
              </a:rPr>
              <a:t>শান্তি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atin typeface="NikoshBAN" pitchFamily="2" charset="0"/>
                <a:cs typeface="NikoshBAN" pitchFamily="2" charset="0"/>
              </a:rPr>
              <a:t>নষ্ট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bn-IN" sz="4800" b="1" dirty="0">
                <a:latin typeface="NikoshBAN" pitchFamily="2" charset="0"/>
                <a:cs typeface="NikoshBAN" pitchFamily="2" charset="0"/>
              </a:rPr>
              <a:t>” কথাটি ব্যখ্যা কর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b="1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24800" y="1397170"/>
            <a:ext cx="1905000" cy="5078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 err="1"/>
              <a:t>সময়ঃ</a:t>
            </a:r>
            <a:r>
              <a:rPr lang="en-US" b="1" dirty="0"/>
              <a:t> ২৫ </a:t>
            </a:r>
            <a:r>
              <a:rPr lang="en-US" b="1" dirty="0" err="1"/>
              <a:t>মিনিট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22755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685800"/>
            <a:ext cx="7848600" cy="144655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rgbClr val="00B050"/>
              </a:gs>
            </a:gsLst>
            <a:lin ang="5400000" scaled="0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312556" y="602344"/>
            <a:ext cx="3643088" cy="7315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89669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76400" y="295780"/>
            <a:ext cx="8791074" cy="110799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algn="ctr"/>
            <a:r>
              <a:rPr lang="en-US" sz="6600" b="1" u="sng" dirty="0">
                <a:ln>
                  <a:solidFill>
                    <a:srgbClr val="00B050"/>
                  </a:solidFill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b="1" u="sng" dirty="0">
                <a:ln>
                  <a:solidFill>
                    <a:srgbClr val="00B050"/>
                  </a:solidFill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b="1" u="sng" dirty="0">
              <a:ln>
                <a:solidFill>
                  <a:srgbClr val="00B050"/>
                </a:solidFill>
              </a:ln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95450" y="1403776"/>
            <a:ext cx="4476750" cy="42780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মোহাম্মাদ আবু সাইদ </a:t>
            </a:r>
            <a:endParaRPr lang="en-US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দেবোত্তর দাখিল মাদরাসা,</a:t>
            </a:r>
          </a:p>
          <a:p>
            <a:pPr algn="ctr"/>
            <a:r>
              <a:rPr lang="bn-IN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আতঘরিয়া,পাবনা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BD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BD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24601" y="1403776"/>
            <a:ext cx="4133349" cy="42780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rgbClr val="7030A0"/>
                </a:solidFill>
              </a:rPr>
              <a:t>আকাইদ ও </a:t>
            </a:r>
            <a:r>
              <a:rPr lang="bn-IN" sz="3600" dirty="0" smtClean="0">
                <a:solidFill>
                  <a:srgbClr val="7030A0"/>
                </a:solidFill>
              </a:rPr>
              <a:t>ফিকাহ</a:t>
            </a:r>
            <a:endParaRPr lang="en-US" sz="3600" dirty="0" smtClean="0">
              <a:solidFill>
                <a:srgbClr val="7030A0"/>
              </a:solidFill>
            </a:endParaRPr>
          </a:p>
          <a:p>
            <a:pPr algn="ctr"/>
            <a:r>
              <a:rPr lang="bn-IN" sz="3600" smtClean="0">
                <a:solidFill>
                  <a:srgbClr val="7030A0"/>
                </a:solidFill>
              </a:rPr>
              <a:t>আখলাক </a:t>
            </a:r>
            <a:endParaRPr lang="bn-IN" sz="3600" dirty="0">
              <a:solidFill>
                <a:srgbClr val="7030A0"/>
              </a:solidFill>
            </a:endParaRPr>
          </a:p>
          <a:p>
            <a:pPr algn="ctr"/>
            <a:r>
              <a:rPr lang="bn-IN" sz="3600" dirty="0">
                <a:solidFill>
                  <a:srgbClr val="7030A0"/>
                </a:solidFill>
              </a:rPr>
              <a:t>অধ্যায় ২য় </a:t>
            </a:r>
          </a:p>
          <a:p>
            <a:pPr algn="ctr"/>
            <a:r>
              <a:rPr lang="bn-IN" sz="3600" dirty="0">
                <a:solidFill>
                  <a:srgbClr val="7030A0"/>
                </a:solidFill>
              </a:rPr>
              <a:t>সময়ঃ ৫০ মিনিট 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6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28601"/>
            <a:ext cx="8529894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tIns="182880" bIns="0" rtlCol="0">
            <a:spAutoFit/>
          </a:bodyPr>
          <a:lstStyle/>
          <a:p>
            <a:pPr algn="ctr"/>
            <a:r>
              <a:rPr lang="bn-IN" sz="5400" b="1" dirty="0">
                <a:latin typeface="NikoshBAN" pitchFamily="2" charset="0"/>
                <a:cs typeface="NikoshBAN" pitchFamily="2" charset="0"/>
              </a:rPr>
              <a:t>নিচের ছবিগুলো দেখ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676401"/>
            <a:ext cx="8077200" cy="1704975"/>
          </a:xfrm>
          <a:prstGeom prst="roundRect">
            <a:avLst>
              <a:gd name="adj" fmla="val 16667"/>
            </a:avLst>
          </a:prstGeom>
          <a:ln w="57150"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perspectiveBelow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2667000" y="3600777"/>
            <a:ext cx="708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আব্দুল্লাহ</a:t>
            </a:r>
            <a:r>
              <a:rPr lang="en-US" sz="2000" b="1" dirty="0"/>
              <a:t> </a:t>
            </a:r>
            <a:r>
              <a:rPr lang="en-US" sz="2000" b="1" dirty="0" err="1"/>
              <a:t>বিন</a:t>
            </a:r>
            <a:r>
              <a:rPr lang="en-US" sz="2000" b="1" dirty="0"/>
              <a:t> </a:t>
            </a:r>
            <a:r>
              <a:rPr lang="en-US" sz="2000" b="1" dirty="0" err="1"/>
              <a:t>আমর</a:t>
            </a:r>
            <a:r>
              <a:rPr lang="en-US" sz="2000" b="1" dirty="0"/>
              <a:t> </a:t>
            </a:r>
            <a:r>
              <a:rPr lang="en-US" sz="2000" b="1" dirty="0" err="1"/>
              <a:t>বর্ণিত</a:t>
            </a:r>
            <a:r>
              <a:rPr lang="en-US" sz="2000" b="1" dirty="0"/>
              <a:t> </a:t>
            </a:r>
            <a:r>
              <a:rPr lang="en-US" sz="2000" b="1" dirty="0" err="1"/>
              <a:t>কাবিরা</a:t>
            </a:r>
            <a:r>
              <a:rPr lang="en-US" sz="2000" b="1" dirty="0"/>
              <a:t> </a:t>
            </a:r>
            <a:r>
              <a:rPr lang="en-US" sz="2000" b="1" dirty="0" err="1"/>
              <a:t>গুনাহের</a:t>
            </a:r>
            <a:r>
              <a:rPr lang="en-US" sz="2000" b="1" dirty="0"/>
              <a:t> </a:t>
            </a:r>
            <a:r>
              <a:rPr lang="en-US" sz="2000" b="1" dirty="0" err="1"/>
              <a:t>উপর</a:t>
            </a:r>
            <a:r>
              <a:rPr lang="en-US" sz="2000" b="1" dirty="0"/>
              <a:t> </a:t>
            </a:r>
            <a:r>
              <a:rPr lang="en-US" sz="2000" b="1" dirty="0" err="1"/>
              <a:t>একটি</a:t>
            </a:r>
            <a:r>
              <a:rPr lang="en-US" sz="2000" b="1" dirty="0"/>
              <a:t> </a:t>
            </a:r>
            <a:r>
              <a:rPr lang="en-US" sz="2000" b="1" dirty="0" err="1"/>
              <a:t>হাদিস</a:t>
            </a:r>
            <a:r>
              <a:rPr lang="en-US" sz="2000" b="1" dirty="0"/>
              <a:t>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36147" y="6076890"/>
            <a:ext cx="746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আবুহুরায়রা</a:t>
            </a:r>
            <a:r>
              <a:rPr lang="en-US" sz="2000" b="1" dirty="0"/>
              <a:t> </a:t>
            </a:r>
            <a:r>
              <a:rPr lang="en-US" sz="2000" b="1" dirty="0" err="1"/>
              <a:t>বর্ণিত</a:t>
            </a:r>
            <a:r>
              <a:rPr lang="en-US" sz="2000" b="1" dirty="0"/>
              <a:t> </a:t>
            </a:r>
            <a:r>
              <a:rPr lang="en-US" sz="2000" b="1" dirty="0" err="1"/>
              <a:t>মুনাফিকের</a:t>
            </a:r>
            <a:r>
              <a:rPr lang="en-US" sz="2000" b="1" dirty="0"/>
              <a:t> </a:t>
            </a:r>
            <a:r>
              <a:rPr lang="en-US" sz="2000" b="1" dirty="0" err="1"/>
              <a:t>আলামত</a:t>
            </a:r>
            <a:r>
              <a:rPr lang="en-US" sz="2000" b="1" dirty="0"/>
              <a:t> </a:t>
            </a:r>
            <a:r>
              <a:rPr lang="en-US" sz="2000" b="1" dirty="0" err="1"/>
              <a:t>এর</a:t>
            </a:r>
            <a:r>
              <a:rPr lang="en-US" sz="2000" b="1" dirty="0"/>
              <a:t> </a:t>
            </a:r>
            <a:r>
              <a:rPr lang="en-US" sz="2000" b="1" dirty="0" err="1"/>
              <a:t>উপর</a:t>
            </a:r>
            <a:r>
              <a:rPr lang="en-US" sz="2000" b="1" dirty="0"/>
              <a:t> </a:t>
            </a:r>
            <a:r>
              <a:rPr lang="en-US" sz="2000" b="1" dirty="0" err="1"/>
              <a:t>একটি</a:t>
            </a:r>
            <a:r>
              <a:rPr lang="en-US" sz="2000" b="1" dirty="0"/>
              <a:t> </a:t>
            </a:r>
            <a:r>
              <a:rPr lang="en-US" sz="2000" b="1" dirty="0" err="1"/>
              <a:t>হাদিস</a:t>
            </a:r>
            <a:r>
              <a:rPr lang="en-US" sz="2000" b="1" dirty="0"/>
              <a:t>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362718"/>
            <a:ext cx="8301294" cy="135228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77460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8385" y="228600"/>
            <a:ext cx="8077200" cy="1154162"/>
          </a:xfrm>
          <a:prstGeom prst="rect">
            <a:avLst/>
          </a:prstGeom>
          <a:gradFill>
            <a:gsLst>
              <a:gs pos="0">
                <a:schemeClr val="accent5">
                  <a:lumMod val="95000"/>
                  <a:lumOff val="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00B050"/>
              </a:gs>
            </a:gsLst>
            <a:lin ang="5400000" scaled="0"/>
          </a:gradFill>
          <a:ln w="38100">
            <a:solidFill>
              <a:schemeClr val="tx1"/>
            </a:solidFill>
          </a:ln>
        </p:spPr>
        <p:txBody>
          <a:bodyPr wrap="square" tIns="182880" rtlCol="0" anchor="t" anchorCtr="1">
            <a:spAutoFit/>
          </a:bodyPr>
          <a:lstStyle/>
          <a:p>
            <a:pPr algn="ctr"/>
            <a:r>
              <a:rPr lang="bn-IN" sz="6000" b="1" dirty="0"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3136107"/>
            <a:ext cx="8077200" cy="16927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tIns="457200" bIns="0" rtlCol="0" anchor="b" anchorCtr="0">
            <a:spAutoFit/>
          </a:bodyPr>
          <a:lstStyle/>
          <a:p>
            <a:pPr algn="ctr"/>
            <a:r>
              <a:rPr lang="en-US" sz="8000" b="1" dirty="0" err="1">
                <a:latin typeface="NikoshBAN" pitchFamily="2" charset="0"/>
                <a:cs typeface="NikoshBAN" pitchFamily="2" charset="0"/>
              </a:rPr>
              <a:t>কবিরা</a:t>
            </a:r>
            <a:r>
              <a:rPr lang="en-US" sz="8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latin typeface="NikoshBAN" pitchFamily="2" charset="0"/>
                <a:cs typeface="NikoshBAN" pitchFamily="2" charset="0"/>
              </a:rPr>
              <a:t>গুনাহ</a:t>
            </a:r>
            <a:r>
              <a:rPr lang="en-US" sz="80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8000" b="1" dirty="0" err="1">
                <a:latin typeface="NikoshBAN" pitchFamily="2" charset="0"/>
                <a:cs typeface="NikoshBAN" pitchFamily="2" charset="0"/>
              </a:rPr>
              <a:t>নিফাক</a:t>
            </a:r>
            <a:r>
              <a:rPr lang="en-US" sz="8000" b="1" dirty="0">
                <a:latin typeface="NikoshBAN" pitchFamily="2" charset="0"/>
                <a:cs typeface="NikoshBAN" pitchFamily="2" charset="0"/>
              </a:rPr>
              <a:t> </a:t>
            </a:r>
            <a:endParaRPr lang="bn-IN" sz="8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44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617978"/>
            <a:ext cx="8077200" cy="923330"/>
          </a:xfrm>
          <a:prstGeom prst="rect">
            <a:avLst/>
          </a:prstGeom>
          <a:gradFill>
            <a:gsLst>
              <a:gs pos="0">
                <a:schemeClr val="accent5">
                  <a:lumMod val="95000"/>
                  <a:lumOff val="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00B050"/>
              </a:gs>
            </a:gsLst>
            <a:lin ang="5400000" scaled="0"/>
          </a:gradFill>
          <a:ln w="38100">
            <a:solidFill>
              <a:schemeClr val="tx1"/>
            </a:solidFill>
          </a:ln>
        </p:spPr>
        <p:txBody>
          <a:bodyPr wrap="square" lIns="0" tIns="0" bIns="0" rtlCol="0" anchor="b" anchorCtr="0">
            <a:spAutoFit/>
          </a:bodyPr>
          <a:lstStyle/>
          <a:p>
            <a:pPr algn="ctr"/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00" y="1788311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এই পাঠ শেষে শিক্ষার্থীরা ---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2743200"/>
            <a:ext cx="8686800" cy="34163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কবিরা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গুনাহ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নিফাক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কবিরা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গুনাহ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নিফাকের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জীবনের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কুফল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9958" y="279815"/>
            <a:ext cx="2775119" cy="1354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10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7200" b="1" dirty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753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67000" y="257185"/>
            <a:ext cx="68580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962400" y="303351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/>
              <a:t>নিচের ছবিগুলো দেখ </a:t>
            </a:r>
            <a:endParaRPr lang="en-US" sz="36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2" y="1066800"/>
            <a:ext cx="7696199" cy="2476500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  <a:prstDash val="lgDash"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2610465" y="3711501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আবুহুরায়রা</a:t>
            </a:r>
            <a:r>
              <a:rPr lang="en-US" sz="2800" b="1" dirty="0"/>
              <a:t> </a:t>
            </a:r>
            <a:r>
              <a:rPr lang="en-US" sz="2800" b="1" dirty="0" err="1"/>
              <a:t>বর্ণিত</a:t>
            </a:r>
            <a:r>
              <a:rPr lang="en-US" sz="2800" b="1" dirty="0"/>
              <a:t> </a:t>
            </a:r>
            <a:r>
              <a:rPr lang="en-US" sz="2800" b="1" dirty="0" err="1"/>
              <a:t>কবিরা</a:t>
            </a:r>
            <a:r>
              <a:rPr lang="en-US" sz="2800" b="1" dirty="0"/>
              <a:t> </a:t>
            </a:r>
            <a:r>
              <a:rPr lang="en-US" sz="2800" b="1" dirty="0" err="1"/>
              <a:t>গুনাহ</a:t>
            </a:r>
            <a:r>
              <a:rPr lang="en-US" sz="2800" b="1" dirty="0"/>
              <a:t> </a:t>
            </a:r>
            <a:r>
              <a:rPr lang="en-US" sz="2800" b="1" dirty="0" err="1"/>
              <a:t>এর</a:t>
            </a:r>
            <a:r>
              <a:rPr lang="en-US" sz="2800" b="1" dirty="0"/>
              <a:t> </a:t>
            </a:r>
            <a:r>
              <a:rPr lang="en-US" sz="2800" b="1" dirty="0" err="1"/>
              <a:t>উপর</a:t>
            </a:r>
            <a:r>
              <a:rPr lang="en-US" sz="2800" b="1" dirty="0"/>
              <a:t> </a:t>
            </a:r>
            <a:r>
              <a:rPr lang="en-US" sz="2800" b="1" dirty="0" err="1"/>
              <a:t>একটি</a:t>
            </a:r>
            <a:r>
              <a:rPr lang="en-US" sz="2800" b="1" dirty="0"/>
              <a:t> </a:t>
            </a:r>
            <a:r>
              <a:rPr lang="en-US" sz="2800" b="1" dirty="0" err="1"/>
              <a:t>হাদিস</a:t>
            </a:r>
            <a:r>
              <a:rPr lang="en-US" sz="2800" b="1" dirty="0"/>
              <a:t> 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2" y="4402923"/>
            <a:ext cx="7696199" cy="164782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2" name="TextBox 11"/>
          <p:cNvSpPr txBox="1"/>
          <p:nvPr/>
        </p:nvSpPr>
        <p:spPr>
          <a:xfrm>
            <a:off x="2133600" y="5845314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/>
              <a:t>হযরত</a:t>
            </a:r>
            <a:r>
              <a:rPr lang="en-US" sz="2000" b="1" dirty="0"/>
              <a:t> </a:t>
            </a:r>
            <a:r>
              <a:rPr lang="en-US" sz="2000" b="1" dirty="0" err="1"/>
              <a:t>আব্বাস</a:t>
            </a:r>
            <a:r>
              <a:rPr lang="en-US" sz="2000" b="1" dirty="0"/>
              <a:t> </a:t>
            </a:r>
            <a:r>
              <a:rPr lang="en-US" sz="2000" b="1" dirty="0" err="1"/>
              <a:t>বর্ণিত</a:t>
            </a:r>
            <a:r>
              <a:rPr lang="en-US" sz="2000" b="1" dirty="0"/>
              <a:t> </a:t>
            </a:r>
            <a:r>
              <a:rPr lang="en-US" sz="2000" b="1" dirty="0" err="1"/>
              <a:t>তাওবা</a:t>
            </a:r>
            <a:r>
              <a:rPr lang="en-US" sz="2000" b="1" dirty="0"/>
              <a:t>  </a:t>
            </a:r>
            <a:r>
              <a:rPr lang="en-US" sz="2000" b="1" dirty="0" err="1"/>
              <a:t>এর</a:t>
            </a:r>
            <a:r>
              <a:rPr lang="en-US" sz="2000" b="1" dirty="0"/>
              <a:t> </a:t>
            </a:r>
            <a:r>
              <a:rPr lang="en-US" sz="2000" b="1" dirty="0" err="1"/>
              <a:t>উপর</a:t>
            </a:r>
            <a:r>
              <a:rPr lang="en-US" sz="2000" b="1" dirty="0"/>
              <a:t> </a:t>
            </a:r>
            <a:r>
              <a:rPr lang="en-US" sz="2000" b="1" dirty="0" err="1"/>
              <a:t>একটি</a:t>
            </a:r>
            <a:r>
              <a:rPr lang="en-US" sz="2000" b="1" dirty="0"/>
              <a:t> </a:t>
            </a:r>
            <a:r>
              <a:rPr lang="en-US" sz="2000" b="1" dirty="0" err="1"/>
              <a:t>হাদিস</a:t>
            </a:r>
            <a:r>
              <a:rPr lang="en-US" sz="2000" b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107076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4800" y="1531204"/>
            <a:ext cx="3810000" cy="830997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2819400"/>
            <a:ext cx="8266562" cy="230832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IN" sz="3200" b="1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কবিরা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গুনাহ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?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endParaRPr lang="bn-IN" sz="3200" b="1" dirty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bn-IN" sz="3200" b="1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কবিরা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গুনাহের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কর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3200" b="1" dirty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কবিরা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গুনাহ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তাওবা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ছাড়া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মাফ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?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2" y="612634"/>
            <a:ext cx="8266561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latin typeface="NikoshBAN" pitchFamily="2" charset="0"/>
                <a:cs typeface="NikoshBAN" pitchFamily="2" charset="0"/>
              </a:rPr>
              <a:t>কর্মপত্র-১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76346" y="751132"/>
            <a:ext cx="2171700" cy="369332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rgbClr val="00B050"/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b="1" dirty="0">
                <a:latin typeface="NikoshBAN" pitchFamily="2" charset="0"/>
                <a:cs typeface="NikoshBAN" pitchFamily="2" charset="0"/>
              </a:rPr>
              <a:t>সময়ঃ ৩ মিঃ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07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381000"/>
            <a:ext cx="8153400" cy="156966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00B050"/>
              </a:gs>
            </a:gsLst>
            <a:lin ang="5400000" scaled="0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9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2241591"/>
            <a:ext cx="8153400" cy="31393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Low"/>
            <a:r>
              <a:rPr lang="bn-IN" sz="2800" b="1" dirty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হযরত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আব্দুল্লাহ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ইবনে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আব্বাস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রাঃ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নিষেধ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–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কবিরা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গুনাহ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রাজির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অপরাধের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শাস্তির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পরিমান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বেশী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কবিরা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গুনাহ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lang="en-US" sz="1400" b="1" dirty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2800" b="1" dirty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আল্লাহর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কাউকে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শরীক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পিতা-মাতার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অবাধ্য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হওয়া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মুমিনকে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হত্যা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ইয়াতিমের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ভক্ষন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সুদ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খাওয়া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/>
            <a:endParaRPr lang="bn-IN" sz="1600" b="1" dirty="0">
              <a:latin typeface="NikoshBAN" pitchFamily="2" charset="0"/>
              <a:cs typeface="NikoshBAN" pitchFamily="2" charset="0"/>
            </a:endParaRPr>
          </a:p>
          <a:p>
            <a:r>
              <a:rPr lang="bn-IN" sz="2800" b="1" dirty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কাবিরা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গুনাহ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তাওবা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ছারা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মাফ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হয়না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।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420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257185"/>
            <a:ext cx="68580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62400" y="2286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/>
              <a:t>নিচের ছবি</a:t>
            </a:r>
            <a:r>
              <a:rPr lang="en-US" sz="4000" b="1" dirty="0" err="1"/>
              <a:t>টি</a:t>
            </a:r>
            <a:r>
              <a:rPr lang="en-US" sz="4000" b="1" dirty="0"/>
              <a:t> </a:t>
            </a:r>
            <a:r>
              <a:rPr lang="bn-IN" sz="4000" b="1" dirty="0"/>
              <a:t>দেখ </a:t>
            </a:r>
            <a:endParaRPr lang="en-US" sz="40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53" y="2057400"/>
            <a:ext cx="8301294" cy="1828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438400" y="44958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/>
              <a:t>মুনাফিক</a:t>
            </a:r>
            <a:r>
              <a:rPr lang="en-US" sz="5400" dirty="0"/>
              <a:t> </a:t>
            </a:r>
            <a:r>
              <a:rPr lang="en-US" sz="5400" dirty="0" err="1"/>
              <a:t>সম্পর্কিত</a:t>
            </a:r>
            <a:r>
              <a:rPr lang="en-US" sz="5400" dirty="0"/>
              <a:t> </a:t>
            </a:r>
            <a:r>
              <a:rPr lang="en-US" sz="5400" dirty="0" err="1"/>
              <a:t>হাদিস</a:t>
            </a:r>
            <a:r>
              <a:rPr lang="en-US" sz="5400" dirty="0"/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213197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theme/theme1.xml><?xml version="1.0" encoding="utf-8"?>
<a:theme xmlns:a="http://schemas.openxmlformats.org/drawingml/2006/main" name="Facet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</TotalTime>
  <Words>434</Words>
  <Application>Microsoft Office PowerPoint</Application>
  <PresentationFormat>Widescreen</PresentationFormat>
  <Paragraphs>92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NikoshBAN</vt:lpstr>
      <vt:lpstr>Times New Roman</vt:lpstr>
      <vt:lpstr>Trebuchet MS</vt:lpstr>
      <vt:lpstr>Vrinda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Minarul Is</dc:creator>
  <cp:lastModifiedBy>Minarul Is</cp:lastModifiedBy>
  <cp:revision>6</cp:revision>
  <dcterms:created xsi:type="dcterms:W3CDTF">2019-12-11T05:13:04Z</dcterms:created>
  <dcterms:modified xsi:type="dcterms:W3CDTF">2019-12-11T05:24:34Z</dcterms:modified>
</cp:coreProperties>
</file>