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1" r:id="rId4"/>
    <p:sldId id="264" r:id="rId5"/>
    <p:sldId id="265" r:id="rId6"/>
    <p:sldId id="275" r:id="rId7"/>
    <p:sldId id="266" r:id="rId8"/>
    <p:sldId id="267" r:id="rId9"/>
    <p:sldId id="279" r:id="rId10"/>
    <p:sldId id="268" r:id="rId11"/>
    <p:sldId id="270" r:id="rId12"/>
    <p:sldId id="271" r:id="rId13"/>
    <p:sldId id="273" r:id="rId14"/>
    <p:sldId id="272" r:id="rId15"/>
    <p:sldId id="269" r:id="rId16"/>
    <p:sldId id="276" r:id="rId17"/>
    <p:sldId id="277" r:id="rId18"/>
    <p:sldId id="278" r:id="rId19"/>
    <p:sldId id="280" r:id="rId20"/>
    <p:sldId id="28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4B07A1-FA09-4531-9961-74F6500EBF0F}" type="doc">
      <dgm:prSet loTypeId="urn:microsoft.com/office/officeart/2005/8/layout/chart3" loCatId="relationship" qsTypeId="urn:microsoft.com/office/officeart/2005/8/quickstyle/simple1" qsCatId="simple" csTypeId="urn:microsoft.com/office/officeart/2005/8/colors/accent1_2" csCatId="accent1" phldr="1"/>
      <dgm:spPr/>
    </dgm:pt>
    <dgm:pt modelId="{652EA102-5DD1-4BF1-B973-D1BF1C85C0B3}" type="pres">
      <dgm:prSet presAssocID="{6C4B07A1-FA09-4531-9961-74F6500EBF0F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7F7C8FCA-6607-4E2E-A6CC-619B698D67BC}" type="presOf" srcId="{6C4B07A1-FA09-4531-9961-74F6500EBF0F}" destId="{652EA102-5DD1-4BF1-B973-D1BF1C85C0B3}" srcOrd="0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917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837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463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14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594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526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97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87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51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942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735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09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29.jp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28.jpg"/><Relationship Id="rId4" Type="http://schemas.openxmlformats.org/officeDocument/2006/relationships/diagramLayout" Target="../diagrams/layout1.xml"/><Relationship Id="rId9" Type="http://schemas.openxmlformats.org/officeDocument/2006/relationships/image" Target="../media/image2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lowerrule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8534399" cy="1143000"/>
          </a:xfrm>
          <a:prstGeom prst="round2DiagRect">
            <a:avLst>
              <a:gd name="adj1" fmla="val 16667"/>
              <a:gd name="adj2" fmla="val 0"/>
            </a:avLst>
          </a:prstGeom>
          <a:pattFill prst="pct75">
            <a:fgClr>
              <a:schemeClr val="accent1"/>
            </a:fgClr>
            <a:bgClr>
              <a:schemeClr val="bg1"/>
            </a:bgClr>
          </a:pattFill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00200"/>
            <a:ext cx="7239000" cy="3733800"/>
          </a:xfrm>
          <a:prstGeom prst="round2DiagRect">
            <a:avLst>
              <a:gd name="adj1" fmla="val 16667"/>
              <a:gd name="adj2" fmla="val 0"/>
            </a:avLst>
          </a:prstGeom>
          <a:pattFill prst="horzBrick">
            <a:fgClr>
              <a:schemeClr val="accent1"/>
            </a:fgClr>
            <a:bgClr>
              <a:schemeClr val="bg1"/>
            </a:bgClr>
          </a:pattFill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Rectangle 9"/>
          <p:cNvSpPr/>
          <p:nvPr/>
        </p:nvSpPr>
        <p:spPr>
          <a:xfrm>
            <a:off x="1981199" y="5486400"/>
            <a:ext cx="5181599" cy="1371600"/>
          </a:xfrm>
          <a:prstGeom prst="rect">
            <a:avLst/>
          </a:prstGeom>
        </p:spPr>
        <p:txBody>
          <a:bodyPr wrap="none">
            <a:prstTxWarp prst="textWave2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19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bn-BD" sz="19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lg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457200"/>
            <a:ext cx="5715000" cy="508961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09800" y="6019800"/>
            <a:ext cx="2795588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/>
                <a:ea typeface="MS PMincho" panose="02020600040205080304" pitchFamily="18" charset="-128"/>
              </a:rPr>
              <a:t>ব্যবসায়ের</a:t>
            </a:r>
            <a:r>
              <a:rPr lang="en-US" sz="2800" dirty="0" smtClean="0">
                <a:latin typeface="NikoshBAN" panose="02000000000000000000"/>
                <a:ea typeface="MS PMincho" panose="02020600040205080304" pitchFamily="18" charset="-128"/>
              </a:rPr>
              <a:t> </a:t>
            </a:r>
            <a:r>
              <a:rPr lang="en-US" sz="2800" dirty="0" err="1" smtClean="0">
                <a:latin typeface="NikoshBAN" panose="02000000000000000000"/>
                <a:ea typeface="MS PMincho" panose="02020600040205080304" pitchFamily="18" charset="-128"/>
              </a:rPr>
              <a:t>জন্য</a:t>
            </a:r>
            <a:r>
              <a:rPr lang="en-US" sz="2800" dirty="0" smtClean="0">
                <a:latin typeface="NikoshBAN" panose="02000000000000000000"/>
                <a:ea typeface="MS PMincho" panose="02020600040205080304" pitchFamily="18" charset="-128"/>
              </a:rPr>
              <a:t> </a:t>
            </a:r>
            <a:r>
              <a:rPr lang="en-US" sz="2800" dirty="0" err="1" smtClean="0">
                <a:latin typeface="NikoshBAN" panose="02000000000000000000"/>
                <a:ea typeface="MS PMincho" panose="02020600040205080304" pitchFamily="18" charset="-128"/>
              </a:rPr>
              <a:t>গাড়ি</a:t>
            </a:r>
            <a:r>
              <a:rPr lang="en-US" sz="2800" dirty="0" smtClean="0">
                <a:latin typeface="NikoshBAN" panose="02000000000000000000"/>
                <a:ea typeface="MS PMincho" panose="02020600040205080304" pitchFamily="18" charset="-128"/>
              </a:rPr>
              <a:t> </a:t>
            </a:r>
            <a:r>
              <a:rPr lang="en-US" sz="2800" dirty="0" err="1" smtClean="0">
                <a:latin typeface="NikoshBAN" panose="02000000000000000000"/>
                <a:ea typeface="MS PMincho" panose="02020600040205080304" pitchFamily="18" charset="-128"/>
              </a:rPr>
              <a:t>ক্রয়</a:t>
            </a:r>
            <a:endParaRPr lang="en-US" sz="2800" dirty="0">
              <a:latin typeface="NikoshBAN" panose="02000000000000000000"/>
              <a:ea typeface="MS PMincho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3727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" y="33403"/>
            <a:ext cx="9052142" cy="568159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0" y="6096000"/>
            <a:ext cx="4080353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anose="02000000000000000000"/>
              </a:rPr>
              <a:t>আাসবাবপত্র</a:t>
            </a:r>
            <a:endParaRPr lang="en-US" sz="2800" dirty="0">
              <a:latin typeface="NikoshBAN" panose="02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319311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5638800" cy="335280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609600" y="5403850"/>
            <a:ext cx="2632075" cy="1055688"/>
          </a:xfrm>
          <a:prstGeom prst="rightArrow">
            <a:avLst/>
          </a:prstGeom>
          <a:pattFill prst="pct5">
            <a:fgClr>
              <a:srgbClr val="7030A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457575" y="5403850"/>
            <a:ext cx="5153025" cy="923925"/>
          </a:xfrm>
          <a:prstGeom prst="rect">
            <a:avLst/>
          </a:prstGeom>
          <a:pattFill prst="dkDnDiag">
            <a:fgClr>
              <a:schemeClr val="tx2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bn-BD" sz="5400" dirty="0">
                <a:solidFill>
                  <a:srgbClr val="C55A11"/>
                </a:solidFill>
                <a:latin typeface="NikoshBAN" pitchFamily="2" charset="0"/>
                <a:cs typeface="Arial" charset="0"/>
              </a:rPr>
              <a:t>মূলধন জাতীয় লেনদেন </a:t>
            </a:r>
            <a:endParaRPr lang="en-US" sz="5400" dirty="0">
              <a:solidFill>
                <a:srgbClr val="C55A11"/>
              </a:solidFill>
              <a:latin typeface="NikoshBAN" pitchFamily="2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3810000"/>
            <a:ext cx="3810000" cy="523220"/>
          </a:xfrm>
          <a:prstGeom prst="rect">
            <a:avLst/>
          </a:prstGeom>
          <a:pattFill prst="pct20">
            <a:fgClr>
              <a:srgbClr val="00B0F0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anose="02000000000000000000"/>
              </a:rPr>
              <a:t>কম্পিউটার</a:t>
            </a:r>
            <a:endParaRPr lang="en-US" sz="2800" dirty="0">
              <a:latin typeface="NikoshBAN" panose="02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2098156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hingle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mond 3"/>
          <p:cNvSpPr/>
          <p:nvPr/>
        </p:nvSpPr>
        <p:spPr>
          <a:xfrm>
            <a:off x="2514600" y="5083968"/>
            <a:ext cx="4232275" cy="1781175"/>
          </a:xfrm>
          <a:prstGeom prst="diamond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3276600" y="5638800"/>
            <a:ext cx="4068762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bn-BD" altLang="en-US" sz="5400" dirty="0">
                <a:latin typeface="NikoshBAN" panose="02000000000000000000" pitchFamily="2" charset="0"/>
              </a:rPr>
              <a:t>মূলধন জাতীয় </a:t>
            </a:r>
            <a:endParaRPr lang="en-US" altLang="en-US" sz="5400" dirty="0">
              <a:latin typeface="NikoshBAN" panose="02000000000000000000" pitchFamily="2" charset="0"/>
            </a:endParaRPr>
          </a:p>
        </p:txBody>
      </p:sp>
      <p:pic>
        <p:nvPicPr>
          <p:cNvPr id="6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004"/>
          <a:stretch>
            <a:fillRect/>
          </a:stretch>
        </p:blipFill>
        <p:spPr bwMode="auto">
          <a:xfrm>
            <a:off x="152400" y="152400"/>
            <a:ext cx="3803650" cy="457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6413" y="152400"/>
            <a:ext cx="4141787" cy="4579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973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ashVer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04799"/>
            <a:ext cx="3657600" cy="44958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0500" y="5257800"/>
            <a:ext cx="342900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/>
              </a:rPr>
              <a:t>    </a:t>
            </a:r>
            <a:r>
              <a:rPr lang="en-US" sz="2800" dirty="0" err="1" smtClean="0">
                <a:latin typeface="NikoshBAN" panose="02000000000000000000"/>
              </a:rPr>
              <a:t>কর্মচারীর</a:t>
            </a:r>
            <a:r>
              <a:rPr lang="en-US" sz="2800" dirty="0" smtClean="0">
                <a:latin typeface="NikoshBAN" panose="02000000000000000000"/>
              </a:rPr>
              <a:t> </a:t>
            </a:r>
            <a:r>
              <a:rPr lang="en-US" sz="2800" dirty="0" err="1" smtClean="0">
                <a:latin typeface="NikoshBAN" panose="02000000000000000000"/>
              </a:rPr>
              <a:t>বেতন</a:t>
            </a:r>
            <a:r>
              <a:rPr lang="en-US" sz="2800" dirty="0" smtClean="0">
                <a:latin typeface="NikoshBAN" panose="02000000000000000000"/>
              </a:rPr>
              <a:t> </a:t>
            </a:r>
            <a:r>
              <a:rPr lang="en-US" sz="2800" dirty="0" err="1" smtClean="0">
                <a:latin typeface="NikoshBAN" panose="02000000000000000000"/>
              </a:rPr>
              <a:t>প্রদান</a:t>
            </a:r>
            <a:endParaRPr lang="en-US" sz="2800" dirty="0">
              <a:latin typeface="NikoshBAN" panose="02000000000000000000"/>
            </a:endParaRP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799" y="304801"/>
            <a:ext cx="470217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647328" y="5257800"/>
            <a:ext cx="4156076" cy="523220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bn-BD" altLang="en-US" sz="2800" dirty="0">
                <a:solidFill>
                  <a:srgbClr val="181717"/>
                </a:solidFill>
                <a:latin typeface="NikoshBAN" panose="02000000000000000000"/>
              </a:rPr>
              <a:t>মনিহারী দ্রব্য </a:t>
            </a:r>
            <a:endParaRPr lang="en-US" altLang="en-US" sz="2800" dirty="0">
              <a:solidFill>
                <a:srgbClr val="181717"/>
              </a:solidFill>
              <a:latin typeface="NikoshBAN" panose="02000000000000000000"/>
            </a:endParaRP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609600" y="6019800"/>
            <a:ext cx="7239000" cy="769441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bn-BD" altLang="en-US" sz="4400" dirty="0">
                <a:latin typeface="NikoshBAN" panose="02000000000000000000"/>
              </a:rPr>
              <a:t>মুনাফা জাতীয় লেনদেন </a:t>
            </a:r>
            <a:endParaRPr lang="en-US" altLang="en-US" sz="4400" dirty="0">
              <a:latin typeface="NikoshBAN" panose="02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3746729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3581400" cy="4038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28391"/>
            <a:ext cx="3200400" cy="403860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57200" y="4800600"/>
            <a:ext cx="3581400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/>
              </a:rPr>
              <a:t>বিজ্ঞাপন</a:t>
            </a:r>
            <a:endParaRPr lang="en-US" sz="4000" dirty="0">
              <a:latin typeface="NikoshBAN" panose="0200000000000000000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57800" y="4800600"/>
            <a:ext cx="2895600" cy="707886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/>
              </a:rPr>
              <a:t>     </a:t>
            </a:r>
            <a:r>
              <a:rPr lang="en-US" sz="4000" dirty="0" err="1" smtClean="0">
                <a:latin typeface="NikoshBAN" panose="02000000000000000000"/>
              </a:rPr>
              <a:t>পণ্য</a:t>
            </a:r>
            <a:r>
              <a:rPr lang="en-US" sz="4000" dirty="0" smtClean="0">
                <a:latin typeface="NikoshBAN" panose="02000000000000000000"/>
              </a:rPr>
              <a:t> </a:t>
            </a:r>
            <a:r>
              <a:rPr lang="en-US" sz="4000" dirty="0" err="1" smtClean="0">
                <a:latin typeface="NikoshBAN" panose="02000000000000000000"/>
              </a:rPr>
              <a:t>ক্রয়</a:t>
            </a:r>
            <a:endParaRPr lang="en-US" sz="4000" dirty="0">
              <a:latin typeface="NikoshBAN" panose="02000000000000000000"/>
            </a:endParaRPr>
          </a:p>
        </p:txBody>
      </p:sp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304800" y="5638800"/>
            <a:ext cx="8001000" cy="769441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bn-BD" altLang="en-US" sz="4400" dirty="0">
                <a:latin typeface="NikoshBAN" panose="02000000000000000000"/>
              </a:rPr>
              <a:t>মুনাফা জাতীয় লেনদেন </a:t>
            </a:r>
            <a:endParaRPr lang="en-US" altLang="en-US" sz="4400" dirty="0">
              <a:latin typeface="NikoshBAN" panose="02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2678240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743200" y="457200"/>
            <a:ext cx="3048000" cy="2362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6000" b="1" dirty="0" smtClean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6200" b="1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200" b="1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6200" b="1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200" b="1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457200"/>
            <a:ext cx="2552700" cy="2362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2597" y="457201"/>
            <a:ext cx="3081403" cy="2362199"/>
          </a:xfrm>
          <a:prstGeom prst="rect">
            <a:avLst/>
          </a:prstGeom>
        </p:spPr>
      </p:pic>
      <p:sp>
        <p:nvSpPr>
          <p:cNvPr id="10" name="Frame 9"/>
          <p:cNvSpPr/>
          <p:nvPr/>
        </p:nvSpPr>
        <p:spPr>
          <a:xfrm>
            <a:off x="127348" y="4953000"/>
            <a:ext cx="8915400" cy="1447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9510" y="5322957"/>
            <a:ext cx="87382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>
                <a:latin typeface="NikoshBAN" panose="02000000000000000000"/>
              </a:rPr>
              <a:t>পণ্য</a:t>
            </a:r>
            <a:r>
              <a:rPr lang="en-US" sz="4000" dirty="0">
                <a:latin typeface="NikoshBAN" panose="02000000000000000000"/>
              </a:rPr>
              <a:t> </a:t>
            </a:r>
            <a:r>
              <a:rPr lang="en-US" sz="4000" dirty="0" err="1">
                <a:latin typeface="NikoshBAN" panose="02000000000000000000"/>
              </a:rPr>
              <a:t>ক্রয়</a:t>
            </a:r>
            <a:r>
              <a:rPr lang="en-US" sz="4000" dirty="0">
                <a:latin typeface="NikoshBAN" panose="02000000000000000000"/>
              </a:rPr>
              <a:t> </a:t>
            </a:r>
            <a:r>
              <a:rPr lang="en-US" sz="4000" dirty="0" err="1">
                <a:latin typeface="NikoshBAN" panose="02000000000000000000"/>
              </a:rPr>
              <a:t>বিক্রয়কারী</a:t>
            </a:r>
            <a:r>
              <a:rPr lang="en-US" sz="4000" dirty="0">
                <a:latin typeface="NikoshBAN" panose="02000000000000000000"/>
              </a:rPr>
              <a:t> </a:t>
            </a:r>
            <a:r>
              <a:rPr lang="en-US" sz="4000" dirty="0" err="1">
                <a:latin typeface="NikoshBAN" panose="02000000000000000000"/>
              </a:rPr>
              <a:t>ব্যবসায়ের</a:t>
            </a:r>
            <a:r>
              <a:rPr lang="en-US" sz="4000" dirty="0">
                <a:latin typeface="NikoshBAN" panose="02000000000000000000"/>
              </a:rPr>
              <a:t> </a:t>
            </a:r>
            <a:r>
              <a:rPr lang="en-US" sz="4000" dirty="0" err="1">
                <a:latin typeface="NikoshBAN" panose="02000000000000000000"/>
              </a:rPr>
              <a:t>আয়ের</a:t>
            </a:r>
            <a:r>
              <a:rPr lang="en-US" sz="4000" dirty="0">
                <a:latin typeface="NikoshBAN" panose="02000000000000000000"/>
              </a:rPr>
              <a:t> </a:t>
            </a:r>
            <a:r>
              <a:rPr lang="en-US" sz="4000" dirty="0" err="1">
                <a:latin typeface="NikoshBAN" panose="02000000000000000000"/>
              </a:rPr>
              <a:t>প্রধান</a:t>
            </a:r>
            <a:r>
              <a:rPr lang="en-US" sz="4000" dirty="0">
                <a:latin typeface="NikoshBAN" panose="02000000000000000000"/>
              </a:rPr>
              <a:t> </a:t>
            </a:r>
            <a:r>
              <a:rPr lang="en-US" sz="4000" dirty="0" err="1">
                <a:latin typeface="NikoshBAN" panose="02000000000000000000"/>
              </a:rPr>
              <a:t>উৎস</a:t>
            </a:r>
            <a:r>
              <a:rPr lang="en-US" sz="4000" dirty="0">
                <a:latin typeface="NikoshBAN" panose="02000000000000000000"/>
              </a:rPr>
              <a:t> </a:t>
            </a:r>
            <a:r>
              <a:rPr lang="en-US" sz="4000" dirty="0" err="1" smtClean="0">
                <a:latin typeface="NikoshBAN" panose="02000000000000000000"/>
              </a:rPr>
              <a:t>কোনটি</a:t>
            </a:r>
            <a:r>
              <a:rPr lang="bn-BD" sz="4000" b="1" dirty="0" smtClean="0">
                <a:latin typeface="NikoshBAN" panose="02000000000000000000"/>
                <a:cs typeface="NikoshBAN" pitchFamily="2" charset="0"/>
              </a:rPr>
              <a:t>?</a:t>
            </a:r>
            <a:endParaRPr lang="bn-IN" sz="4000" b="1" dirty="0">
              <a:latin typeface="NikoshBAN" panose="0200000000000000000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900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Alternate Process 5"/>
          <p:cNvSpPr/>
          <p:nvPr/>
        </p:nvSpPr>
        <p:spPr>
          <a:xfrm>
            <a:off x="3886200" y="152399"/>
            <a:ext cx="5105400" cy="2209801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r>
              <a:rPr lang="bn-IN" sz="7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দলীয়কাজ</a:t>
            </a:r>
            <a:endParaRPr lang="en-US" sz="7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28600"/>
            <a:ext cx="3429000" cy="21336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304800" y="2514600"/>
            <a:ext cx="8610600" cy="41148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just">
              <a:spcBef>
                <a:spcPct val="20000"/>
              </a:spcBef>
            </a:pPr>
            <a:r>
              <a:rPr lang="bn-BD" sz="4800" b="1" dirty="0">
                <a:latin typeface="NikoshBAN" pitchFamily="2" charset="0"/>
                <a:cs typeface="NikoshBAN" pitchFamily="2" charset="0"/>
              </a:rPr>
              <a:t>প্রাপ্তি ও প্রদান হিসাবের কোন কোন দফা আয়-ব্যয় বিবরণীতে আসবে না চিহ্নিত কর।</a:t>
            </a:r>
            <a:endParaRPr lang="bn-IN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619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be 4"/>
          <p:cNvSpPr/>
          <p:nvPr/>
        </p:nvSpPr>
        <p:spPr>
          <a:xfrm>
            <a:off x="1676400" y="304800"/>
            <a:ext cx="5105400" cy="1676400"/>
          </a:xfrm>
          <a:prstGeom prst="cube">
            <a:avLst/>
          </a:prstGeom>
          <a:pattFill prst="pct75">
            <a:fgClr>
              <a:srgbClr val="92D05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</a:t>
            </a:r>
            <a:r>
              <a:rPr lang="bn-BD" sz="6600" b="1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</a:t>
            </a:r>
            <a:endParaRPr lang="en-US" sz="66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Preparation 5"/>
          <p:cNvSpPr/>
          <p:nvPr/>
        </p:nvSpPr>
        <p:spPr>
          <a:xfrm>
            <a:off x="457200" y="2133600"/>
            <a:ext cx="7543800" cy="1524000"/>
          </a:xfrm>
          <a:prstGeom prst="flowChartPreparation">
            <a:avLst/>
          </a:prstGeom>
          <a:pattFill prst="lt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আর্থিক </a:t>
            </a:r>
            <a:r>
              <a:rPr lang="bn-BD" sz="32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অবস্থার বিবরণী বলতে কী বোঝায়</a:t>
            </a:r>
            <a:r>
              <a:rPr lang="bn-IN" sz="32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Preparation 6"/>
          <p:cNvSpPr/>
          <p:nvPr/>
        </p:nvSpPr>
        <p:spPr>
          <a:xfrm>
            <a:off x="457200" y="4495800"/>
            <a:ext cx="7543800" cy="1460324"/>
          </a:xfrm>
          <a:prstGeom prst="flowChartPreparation">
            <a:avLst/>
          </a:prstGeom>
          <a:pattFill prst="lt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b="1" dirty="0" smtClean="0">
                <a:solidFill>
                  <a:schemeClr val="tx2"/>
                </a:solidFill>
                <a:latin typeface="NikoshBAN" panose="02000000000000000000"/>
                <a:cs typeface="Shonar Bangla" pitchFamily="34" charset="0"/>
              </a:rPr>
              <a:t>নীট </a:t>
            </a:r>
            <a:r>
              <a:rPr lang="bn-IN" sz="3200" b="1" dirty="0">
                <a:solidFill>
                  <a:schemeClr val="tx2"/>
                </a:solidFill>
                <a:latin typeface="NikoshBAN" panose="02000000000000000000"/>
                <a:cs typeface="Shonar Bangla" pitchFamily="34" charset="0"/>
              </a:rPr>
              <a:t>বিক্রয় কিভাবে নির্ণয় করা যায় </a:t>
            </a:r>
            <a:r>
              <a:rPr lang="bn-IN" dirty="0">
                <a:latin typeface="Shonar Bangla" pitchFamily="34" charset="0"/>
                <a:cs typeface="Shonar Bangla" pitchFamily="34" charset="0"/>
              </a:rPr>
              <a:t>।</a:t>
            </a: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731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rallelogram 6"/>
          <p:cNvSpPr/>
          <p:nvPr/>
        </p:nvSpPr>
        <p:spPr>
          <a:xfrm>
            <a:off x="0" y="3200400"/>
            <a:ext cx="8991600" cy="3733800"/>
          </a:xfrm>
          <a:prstGeom prst="parallelogram">
            <a:avLst/>
          </a:prstGeom>
          <a:pattFill prst="pct10">
            <a:fgClr>
              <a:schemeClr val="accent5"/>
            </a:fgClr>
            <a:bgClr>
              <a:schemeClr val="bg1"/>
            </a:bgClr>
          </a:patt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>
                <a:latin typeface="Shonar Bangla" panose="020B0502040204020203" pitchFamily="34" charset="0"/>
                <a:cs typeface="Shonar Bangla" panose="020B0502040204020203" pitchFamily="34" charset="0"/>
              </a:rPr>
              <a:t>ক্রয়-</a:t>
            </a:r>
            <a:r>
              <a:rPr lang="en-US" sz="3600" dirty="0">
                <a:latin typeface="Shonar Bangla" panose="020B0502040204020203" pitchFamily="34" charset="0"/>
                <a:cs typeface="Shonar Bangla" panose="020B0502040204020203" pitchFamily="34" charset="0"/>
              </a:rPr>
              <a:t>৮</a:t>
            </a:r>
            <a:r>
              <a:rPr lang="bn-BD" sz="3600" dirty="0">
                <a:latin typeface="Shonar Bangla" panose="020B0502040204020203" pitchFamily="34" charset="0"/>
                <a:cs typeface="Shonar Bangla" panose="020B0502040204020203" pitchFamily="34" charset="0"/>
              </a:rPr>
              <a:t>০০০০৳,</a:t>
            </a:r>
            <a:r>
              <a:rPr lang="en-US" sz="36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বি</a:t>
            </a:r>
            <a:r>
              <a:rPr lang="bn-BD" sz="3600" dirty="0">
                <a:latin typeface="Shonar Bangla" panose="020B0502040204020203" pitchFamily="34" charset="0"/>
                <a:cs typeface="Shonar Bangla" panose="020B0502040204020203" pitchFamily="34" charset="0"/>
              </a:rPr>
              <a:t>ক্রয়-</a:t>
            </a:r>
            <a:r>
              <a:rPr lang="en-US" sz="3600" dirty="0">
                <a:latin typeface="Shonar Bangla" panose="020B0502040204020203" pitchFamily="34" charset="0"/>
                <a:cs typeface="Shonar Bangla" panose="020B0502040204020203" pitchFamily="34" charset="0"/>
              </a:rPr>
              <a:t>৩</a:t>
            </a:r>
            <a:r>
              <a:rPr lang="bn-BD" sz="3600" dirty="0">
                <a:latin typeface="Shonar Bangla" panose="020B0502040204020203" pitchFamily="34" charset="0"/>
                <a:cs typeface="Shonar Bangla" panose="020B0502040204020203" pitchFamily="34" charset="0"/>
              </a:rPr>
              <a:t>৫০০০৳,মজুদ পণ্য (</a:t>
            </a:r>
            <a:r>
              <a:rPr lang="bn-BD" sz="36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০১</a:t>
            </a:r>
            <a:r>
              <a:rPr lang="en-US" sz="36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-</a:t>
            </a:r>
            <a:r>
              <a:rPr lang="bn-BD" sz="36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০১-১</a:t>
            </a:r>
            <a:r>
              <a:rPr lang="en-US" sz="3600" dirty="0">
                <a:latin typeface="Shonar Bangla" panose="020B0502040204020203" pitchFamily="34" charset="0"/>
                <a:cs typeface="Shonar Bangla" panose="020B0502040204020203" pitchFamily="34" charset="0"/>
              </a:rPr>
              <a:t>৮</a:t>
            </a:r>
            <a:r>
              <a:rPr lang="bn-BD" sz="3600" dirty="0">
                <a:latin typeface="Shonar Bangla" panose="020B0502040204020203" pitchFamily="34" charset="0"/>
                <a:cs typeface="Shonar Bangla" panose="020B0502040204020203" pitchFamily="34" charset="0"/>
              </a:rPr>
              <a:t>)১</a:t>
            </a:r>
            <a:r>
              <a:rPr lang="en-US" sz="3600" dirty="0">
                <a:latin typeface="Shonar Bangla" panose="020B0502040204020203" pitchFamily="34" charset="0"/>
                <a:cs typeface="Shonar Bangla" panose="020B0502040204020203" pitchFamily="34" charset="0"/>
              </a:rPr>
              <a:t>০</a:t>
            </a:r>
            <a:r>
              <a:rPr lang="bn-BD" sz="3600" dirty="0">
                <a:latin typeface="Shonar Bangla" panose="020B0502040204020203" pitchFamily="34" charset="0"/>
                <a:cs typeface="Shonar Bangla" panose="020B0502040204020203" pitchFamily="34" charset="0"/>
              </a:rPr>
              <a:t>০০০০৳,অলিখিত ক্রয়-</a:t>
            </a:r>
            <a:r>
              <a:rPr lang="en-US" sz="3600" dirty="0">
                <a:latin typeface="Shonar Bangla" panose="020B0502040204020203" pitchFamily="34" charset="0"/>
                <a:cs typeface="Shonar Bangla" panose="020B0502040204020203" pitchFamily="34" charset="0"/>
              </a:rPr>
              <a:t>৭</a:t>
            </a:r>
            <a:r>
              <a:rPr lang="bn-BD" sz="3600" dirty="0">
                <a:latin typeface="Shonar Bangla" panose="020B0502040204020203" pitchFamily="34" charset="0"/>
                <a:cs typeface="Shonar Bangla" panose="020B0502040204020203" pitchFamily="34" charset="0"/>
              </a:rPr>
              <a:t>০০০৳,</a:t>
            </a:r>
            <a:r>
              <a:rPr lang="en-US" sz="36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বেতন</a:t>
            </a:r>
            <a:r>
              <a:rPr lang="bn-BD" sz="3600" dirty="0">
                <a:latin typeface="Shonar Bangla" panose="020B0502040204020203" pitchFamily="34" charset="0"/>
                <a:cs typeface="Shonar Bangla" panose="020B0502040204020203" pitchFamily="34" charset="0"/>
              </a:rPr>
              <a:t>-</a:t>
            </a:r>
            <a:r>
              <a:rPr lang="en-US" sz="3600" dirty="0">
                <a:latin typeface="Shonar Bangla" panose="020B0502040204020203" pitchFamily="34" charset="0"/>
                <a:cs typeface="Shonar Bangla" panose="020B0502040204020203" pitchFamily="34" charset="0"/>
              </a:rPr>
              <a:t>৫</a:t>
            </a:r>
            <a:r>
              <a:rPr lang="bn-BD" sz="3600" dirty="0">
                <a:latin typeface="Shonar Bangla" panose="020B0502040204020203" pitchFamily="34" charset="0"/>
                <a:cs typeface="Shonar Bangla" panose="020B0502040204020203" pitchFamily="34" charset="0"/>
              </a:rPr>
              <a:t>৫০০৳,মজুদ পণ্য(৩১-১২-১</a:t>
            </a:r>
            <a:r>
              <a:rPr lang="en-US" sz="3600" dirty="0">
                <a:latin typeface="Shonar Bangla" panose="020B0502040204020203" pitchFamily="34" charset="0"/>
                <a:cs typeface="Shonar Bangla" panose="020B0502040204020203" pitchFamily="34" charset="0"/>
              </a:rPr>
              <a:t>৮</a:t>
            </a:r>
            <a:r>
              <a:rPr lang="bn-BD" sz="3600" dirty="0">
                <a:latin typeface="Shonar Bangla" panose="020B0502040204020203" pitchFamily="34" charset="0"/>
                <a:cs typeface="Shonar Bangla" panose="020B0502040204020203" pitchFamily="34" charset="0"/>
              </a:rPr>
              <a:t>)১</a:t>
            </a:r>
            <a:r>
              <a:rPr lang="en-US" sz="3600" dirty="0">
                <a:latin typeface="Shonar Bangla" panose="020B0502040204020203" pitchFamily="34" charset="0"/>
                <a:cs typeface="Shonar Bangla" panose="020B0502040204020203" pitchFamily="34" charset="0"/>
              </a:rPr>
              <a:t>৫</a:t>
            </a:r>
            <a:r>
              <a:rPr lang="bn-BD" sz="3600" dirty="0">
                <a:latin typeface="Shonar Bangla" panose="020B0502040204020203" pitchFamily="34" charset="0"/>
                <a:cs typeface="Shonar Bangla" panose="020B0502040204020203" pitchFamily="34" charset="0"/>
              </a:rPr>
              <a:t>০০০</a:t>
            </a:r>
            <a:r>
              <a:rPr lang="bn-IN" sz="3600" dirty="0">
                <a:latin typeface="Shonar Bangla" panose="020B0502040204020203" pitchFamily="34" charset="0"/>
                <a:cs typeface="Shonar Bangla" panose="020B0502040204020203" pitchFamily="34" charset="0"/>
              </a:rPr>
              <a:t> টাকা ।</a:t>
            </a:r>
            <a:r>
              <a:rPr lang="en-US" sz="36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মজুরি</a:t>
            </a:r>
            <a:r>
              <a:rPr lang="en-US" sz="3600" dirty="0">
                <a:latin typeface="Shonar Bangla" panose="020B0502040204020203" pitchFamily="34" charset="0"/>
                <a:cs typeface="Shonar Bangla" panose="020B0502040204020203" pitchFamily="34" charset="0"/>
              </a:rPr>
              <a:t> ৫০০০৳,</a:t>
            </a:r>
            <a:endParaRPr lang="bn-BD" sz="36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endParaRPr lang="en-US" sz="3600" dirty="0" smtClean="0"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r>
              <a:rPr lang="bn-BD" sz="36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উপরোল্লিখিত </a:t>
            </a:r>
            <a:r>
              <a:rPr lang="bn-BD" sz="3600" dirty="0">
                <a:latin typeface="Shonar Bangla" panose="020B0502040204020203" pitchFamily="34" charset="0"/>
                <a:cs typeface="Shonar Bangla" panose="020B0502040204020203" pitchFamily="34" charset="0"/>
              </a:rPr>
              <a:t>তথ্য হতে </a:t>
            </a:r>
            <a:r>
              <a:rPr lang="en-US" sz="36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নিট</a:t>
            </a:r>
            <a:r>
              <a:rPr lang="en-US" sz="36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ক্রয়</a:t>
            </a:r>
            <a:r>
              <a:rPr lang="en-US" sz="3600" dirty="0">
                <a:latin typeface="Shonar Bangla" panose="020B0502040204020203" pitchFamily="34" charset="0"/>
                <a:cs typeface="Shonar Bangla" panose="020B0502040204020203" pitchFamily="34" charset="0"/>
              </a:rPr>
              <a:t> ও </a:t>
            </a:r>
            <a:r>
              <a:rPr lang="en-US" sz="36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নিট</a:t>
            </a:r>
            <a:r>
              <a:rPr lang="en-US" sz="36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বিক্রের</a:t>
            </a:r>
            <a:r>
              <a:rPr lang="en-US" sz="36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পরিমান</a:t>
            </a:r>
            <a:r>
              <a:rPr lang="en-US" sz="36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BD" sz="3600" dirty="0">
                <a:latin typeface="Shonar Bangla" panose="020B0502040204020203" pitchFamily="34" charset="0"/>
                <a:cs typeface="Shonar Bangla" panose="020B0502040204020203" pitchFamily="34" charset="0"/>
              </a:rPr>
              <a:t>নির্নয়  কর?</a:t>
            </a:r>
            <a:endParaRPr lang="en-US" sz="3600" dirty="0"/>
          </a:p>
        </p:txBody>
      </p:sp>
      <p:sp>
        <p:nvSpPr>
          <p:cNvPr id="4" name="Decagon 3"/>
          <p:cNvSpPr/>
          <p:nvPr/>
        </p:nvSpPr>
        <p:spPr>
          <a:xfrm>
            <a:off x="1524000" y="990600"/>
            <a:ext cx="5638800" cy="1181100"/>
          </a:xfrm>
          <a:prstGeom prst="decagon">
            <a:avLst/>
          </a:prstGeom>
          <a:pattFill prst="pct5">
            <a:fgClr>
              <a:schemeClr val="accent5"/>
            </a:fgClr>
            <a:bgClr>
              <a:schemeClr val="bg1"/>
            </a:bgClr>
          </a:patt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>
                <a:solidFill>
                  <a:schemeClr val="tx1"/>
                </a:solidFill>
                <a:latin typeface="NikoshBAN" panose="02000000000000000000"/>
                <a:cs typeface="Shonar Bangla" pitchFamily="34" charset="0"/>
              </a:rPr>
              <a:t>বাড়ির কাজ</a:t>
            </a:r>
            <a:endParaRPr lang="en-US" sz="8000" dirty="0">
              <a:solidFill>
                <a:schemeClr val="tx1"/>
              </a:solidFill>
              <a:latin typeface="NikoshBAN" panose="0200000000000000000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44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2514600"/>
            <a:ext cx="2438400" cy="3733800"/>
          </a:xfrm>
          <a:prstGeom prst="rect">
            <a:avLst/>
          </a:prstGeom>
          <a:pattFill prst="dkUpDiag">
            <a:fgClr>
              <a:schemeClr val="accent4"/>
            </a:fgClr>
            <a:bgClr>
              <a:schemeClr val="bg1"/>
            </a:bgClr>
          </a:pattFill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Horizontal Scroll 8"/>
          <p:cNvSpPr/>
          <p:nvPr/>
        </p:nvSpPr>
        <p:spPr>
          <a:xfrm>
            <a:off x="152400" y="1828800"/>
            <a:ext cx="6096000" cy="5009367"/>
          </a:xfrm>
          <a:prstGeom prst="horizontalScroll">
            <a:avLst/>
          </a:prstGeom>
          <a:pattFill prst="dashVert">
            <a:fgClr>
              <a:schemeClr val="accent4"/>
            </a:fgClr>
            <a:bgClr>
              <a:schemeClr val="bg1"/>
            </a:bgClr>
          </a:patt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আসাদজ্জামান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ডি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জি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এস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আইমুন্নেছা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>
              <a:defRPr/>
            </a:pP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ময়মনসিংহ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defRPr/>
            </a:pP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ইমেল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নং-asaduzzamansohel367535@gmail.com 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676400"/>
          </a:xfrm>
          <a:prstGeom prst="plaque">
            <a:avLst/>
          </a:prstGeom>
          <a:pattFill prst="pct5">
            <a:fgClr>
              <a:schemeClr val="accent5"/>
            </a:fgClr>
            <a:bgClr>
              <a:schemeClr val="bg1"/>
            </a:bgClr>
          </a:patt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>
              <a:defRPr/>
            </a:pPr>
            <a:r>
              <a:rPr lang="en-US" sz="9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9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9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1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-Point Star 3"/>
          <p:cNvSpPr/>
          <p:nvPr/>
        </p:nvSpPr>
        <p:spPr>
          <a:xfrm>
            <a:off x="1219200" y="0"/>
            <a:ext cx="5638800" cy="2362200"/>
          </a:xfrm>
          <a:prstGeom prst="star10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600" dirty="0">
                <a:latin typeface="Shonar Bangla" pitchFamily="34" charset="0"/>
                <a:cs typeface="Shonar Bangla" pitchFamily="34" charset="0"/>
              </a:rPr>
              <a:t>ধন্যবাদ সবাইকে</a:t>
            </a:r>
            <a:endParaRPr lang="en-US" sz="6600" dirty="0">
              <a:latin typeface="Shonar Bangla" pitchFamily="34" charset="0"/>
              <a:cs typeface="Shonar Bangla" pitchFamily="34" charset="0"/>
            </a:endParaRP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569096973"/>
              </p:ext>
            </p:extLst>
          </p:nvPr>
        </p:nvGraphicFramePr>
        <p:xfrm>
          <a:off x="152400" y="2514600"/>
          <a:ext cx="88392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5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437" y="2543175"/>
            <a:ext cx="2443163" cy="21431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45" y="2514600"/>
            <a:ext cx="2828925" cy="21336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810" y="2543175"/>
            <a:ext cx="2552700" cy="214312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4838700"/>
            <a:ext cx="708660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15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0"/>
          <p:cNvSpPr txBox="1">
            <a:spLocks/>
          </p:cNvSpPr>
          <p:nvPr/>
        </p:nvSpPr>
        <p:spPr>
          <a:xfrm>
            <a:off x="152400" y="220705"/>
            <a:ext cx="8610600" cy="1676400"/>
          </a:xfrm>
          <a:prstGeom prst="plaque">
            <a:avLst/>
          </a:prstGeom>
          <a:pattFill prst="smConfetti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>
            <a:normAutofit fontScale="8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600" dirty="0" err="1">
                <a:solidFill>
                  <a:schemeClr val="tx1"/>
                </a:solidFill>
                <a:latin typeface="NikoshBAN" panose="02000000000000000000"/>
              </a:rPr>
              <a:t>এসো</a:t>
            </a:r>
            <a:r>
              <a:rPr lang="en-US" sz="9600" dirty="0">
                <a:solidFill>
                  <a:schemeClr val="tx1"/>
                </a:solidFill>
                <a:latin typeface="NikoshBAN" panose="02000000000000000000"/>
              </a:rPr>
              <a:t> </a:t>
            </a:r>
            <a:r>
              <a:rPr lang="en-US" sz="9600" dirty="0" err="1">
                <a:solidFill>
                  <a:schemeClr val="tx1"/>
                </a:solidFill>
                <a:latin typeface="NikoshBAN" panose="02000000000000000000"/>
              </a:rPr>
              <a:t>আমরা</a:t>
            </a:r>
            <a:r>
              <a:rPr lang="en-US" sz="9600" dirty="0">
                <a:solidFill>
                  <a:schemeClr val="tx1"/>
                </a:solidFill>
                <a:latin typeface="NikoshBAN" panose="02000000000000000000"/>
              </a:rPr>
              <a:t> </a:t>
            </a:r>
            <a:r>
              <a:rPr lang="en-US" sz="9600" dirty="0" err="1">
                <a:solidFill>
                  <a:schemeClr val="tx1"/>
                </a:solidFill>
                <a:latin typeface="NikoshBAN" panose="02000000000000000000"/>
              </a:rPr>
              <a:t>কিছু</a:t>
            </a:r>
            <a:r>
              <a:rPr lang="en-US" sz="9600" dirty="0">
                <a:solidFill>
                  <a:schemeClr val="tx1"/>
                </a:solidFill>
                <a:latin typeface="NikoshBAN" panose="02000000000000000000"/>
              </a:rPr>
              <a:t> </a:t>
            </a:r>
            <a:r>
              <a:rPr lang="en-US" sz="9600" dirty="0" err="1">
                <a:solidFill>
                  <a:schemeClr val="tx1"/>
                </a:solidFill>
                <a:latin typeface="NikoshBAN" panose="02000000000000000000"/>
              </a:rPr>
              <a:t>ছবি</a:t>
            </a:r>
            <a:r>
              <a:rPr lang="en-US" sz="9600" dirty="0">
                <a:solidFill>
                  <a:schemeClr val="tx1"/>
                </a:solidFill>
                <a:latin typeface="NikoshBAN" panose="02000000000000000000"/>
              </a:rPr>
              <a:t> </a:t>
            </a:r>
            <a:r>
              <a:rPr lang="en-US" sz="9600" dirty="0" err="1">
                <a:solidFill>
                  <a:schemeClr val="tx1"/>
                </a:solidFill>
                <a:latin typeface="NikoshBAN" panose="02000000000000000000"/>
              </a:rPr>
              <a:t>দেখি</a:t>
            </a:r>
            <a:r>
              <a:rPr lang="en-US" sz="9600" dirty="0">
                <a:solidFill>
                  <a:schemeClr val="tx1"/>
                </a:solidFill>
                <a:latin typeface="NikoshBAN" panose="02000000000000000000"/>
              </a:rPr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27393"/>
            <a:ext cx="2619375" cy="17430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2205037"/>
            <a:ext cx="2857500" cy="1600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222" y="4648200"/>
            <a:ext cx="3009900" cy="161924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2400" y="3925653"/>
            <a:ext cx="2619375" cy="707886"/>
          </a:xfrm>
          <a:prstGeom prst="rect">
            <a:avLst/>
          </a:prstGeom>
          <a:pattFill prst="pct10">
            <a:fgClr>
              <a:schemeClr val="accent4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/>
              </a:rPr>
              <a:t>       </a:t>
            </a:r>
            <a:r>
              <a:rPr lang="en-US" sz="4000" dirty="0" err="1" smtClean="0">
                <a:latin typeface="NikoshBAN" panose="02000000000000000000"/>
              </a:rPr>
              <a:t>টাকা</a:t>
            </a:r>
            <a:endParaRPr lang="en-US" sz="4000" dirty="0">
              <a:latin typeface="NikoshBAN" panose="0200000000000000000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58222" y="3936398"/>
            <a:ext cx="2895078" cy="646331"/>
          </a:xfrm>
          <a:prstGeom prst="rect">
            <a:avLst/>
          </a:prstGeom>
          <a:pattFill prst="ltDnDiag">
            <a:fgClr>
              <a:schemeClr val="accent3">
                <a:lumMod val="40000"/>
                <a:lumOff val="60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/>
              </a:rPr>
              <a:t>লেখ</a:t>
            </a:r>
            <a:r>
              <a:rPr lang="en-US" sz="3600" dirty="0" smtClean="0">
                <a:latin typeface="NikoshBAN" panose="02000000000000000000"/>
              </a:rPr>
              <a:t> </a:t>
            </a:r>
            <a:r>
              <a:rPr lang="en-US" sz="3600" dirty="0" err="1" smtClean="0">
                <a:latin typeface="NikoshBAN" panose="02000000000000000000"/>
              </a:rPr>
              <a:t>চিত্র</a:t>
            </a:r>
            <a:endParaRPr lang="en-US" sz="3600" dirty="0">
              <a:latin typeface="NikoshBAN" panose="0200000000000000000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9929" y="6534834"/>
            <a:ext cx="2268255" cy="646331"/>
          </a:xfrm>
          <a:prstGeom prst="rect">
            <a:avLst/>
          </a:prstGeom>
          <a:pattFill prst="pct5">
            <a:fgClr>
              <a:srgbClr val="0070C0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/>
              </a:rPr>
              <a:t> </a:t>
            </a:r>
            <a:r>
              <a:rPr lang="en-US" sz="3600" dirty="0" err="1" smtClean="0">
                <a:latin typeface="NikoshBAN" panose="02000000000000000000"/>
              </a:rPr>
              <a:t>হাত</a:t>
            </a:r>
            <a:r>
              <a:rPr lang="en-US" sz="3600" dirty="0" smtClean="0">
                <a:latin typeface="NikoshBAN" panose="02000000000000000000"/>
              </a:rPr>
              <a:t> ও </a:t>
            </a:r>
            <a:r>
              <a:rPr lang="en-US" sz="3600" dirty="0" err="1" smtClean="0">
                <a:latin typeface="NikoshBAN" panose="02000000000000000000"/>
              </a:rPr>
              <a:t>টাকা</a:t>
            </a:r>
            <a:endParaRPr lang="en-US" sz="3600" dirty="0">
              <a:latin typeface="NikoshBAN" panose="0200000000000000000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58222" y="6431517"/>
            <a:ext cx="3009900" cy="646331"/>
          </a:xfrm>
          <a:prstGeom prst="rect">
            <a:avLst/>
          </a:prstGeom>
          <a:pattFill prst="pct5">
            <a:fgClr>
              <a:schemeClr val="accent4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/>
              </a:rPr>
              <a:t>    </a:t>
            </a:r>
            <a:r>
              <a:rPr lang="en-US" sz="3600" dirty="0" err="1" smtClean="0">
                <a:latin typeface="NikoshBAN" panose="02000000000000000000"/>
              </a:rPr>
              <a:t>হিসাব</a:t>
            </a:r>
            <a:endParaRPr lang="en-US" sz="3600" dirty="0">
              <a:latin typeface="NikoshBAN" panose="0200000000000000000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763827"/>
            <a:ext cx="2619375" cy="1667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305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14400" y="533400"/>
            <a:ext cx="6477000" cy="132397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8000" b="1" dirty="0" smtClean="0">
                <a:latin typeface="NikoshBAN" panose="02000000000000000000"/>
              </a:rPr>
              <a:t>  </a:t>
            </a:r>
            <a:r>
              <a:rPr lang="en-US" altLang="en-US" sz="8000" b="1" dirty="0" err="1" smtClean="0">
                <a:latin typeface="NikoshBAN" panose="02000000000000000000"/>
              </a:rPr>
              <a:t>আজকের</a:t>
            </a:r>
            <a:r>
              <a:rPr lang="en-US" altLang="en-US" sz="8000" b="1" dirty="0" smtClean="0"/>
              <a:t> </a:t>
            </a:r>
            <a:r>
              <a:rPr lang="en-US" altLang="en-US" sz="8000" b="1" dirty="0" err="1"/>
              <a:t>পাঠ</a:t>
            </a:r>
            <a:endParaRPr lang="en-US" altLang="en-US" sz="8000" b="1" dirty="0"/>
          </a:p>
        </p:txBody>
      </p:sp>
      <p:sp>
        <p:nvSpPr>
          <p:cNvPr id="6" name="Oval 5"/>
          <p:cNvSpPr/>
          <p:nvPr/>
        </p:nvSpPr>
        <p:spPr>
          <a:xfrm>
            <a:off x="886216" y="2209800"/>
            <a:ext cx="6428984" cy="1828800"/>
          </a:xfrm>
          <a:prstGeom prst="ellipse">
            <a:avLst/>
          </a:prstGeom>
          <a:pattFill prst="dashVert">
            <a:fgClr>
              <a:schemeClr val="accent5"/>
            </a:fgClr>
            <a:bgClr>
              <a:schemeClr val="bg1"/>
            </a:bgClr>
          </a:patt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solidFill>
                  <a:schemeClr val="tx1"/>
                </a:solidFill>
                <a:latin typeface="NikoshBAN" panose="02000000000000000000"/>
              </a:rPr>
              <a:t>আার্থিক</a:t>
            </a:r>
            <a:r>
              <a:rPr lang="en-US" sz="6600" dirty="0">
                <a:solidFill>
                  <a:schemeClr val="tx1"/>
                </a:solidFill>
                <a:latin typeface="NikoshBAN" panose="02000000000000000000"/>
              </a:rPr>
              <a:t> </a:t>
            </a:r>
            <a:r>
              <a:rPr lang="en-US" sz="6600" dirty="0" err="1">
                <a:solidFill>
                  <a:schemeClr val="tx1"/>
                </a:solidFill>
                <a:latin typeface="NikoshBAN" panose="02000000000000000000"/>
              </a:rPr>
              <a:t>বিবরণী</a:t>
            </a:r>
            <a:endParaRPr lang="en-US" sz="6600" dirty="0">
              <a:solidFill>
                <a:schemeClr val="tx1"/>
              </a:solidFill>
              <a:latin typeface="NikoshBAN" panose="02000000000000000000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900071" y="4391025"/>
            <a:ext cx="6477000" cy="2133600"/>
          </a:xfrm>
          <a:prstGeom prst="flowChartAlternateProcess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অধ্যায়ঃ -১০ম</a:t>
            </a:r>
            <a:r>
              <a:rPr lang="en-US" sz="5400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</a:p>
          <a:p>
            <a:pPr algn="ctr"/>
            <a:r>
              <a:rPr lang="bn-IN" sz="5400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পৃষ্ঠাঃ -   ১</a:t>
            </a:r>
            <a:r>
              <a:rPr lang="en-US" sz="5400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৪</a:t>
            </a:r>
            <a:r>
              <a:rPr lang="bn-IN" sz="5400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১</a:t>
            </a:r>
            <a:endParaRPr lang="en-US" sz="5400" dirty="0">
              <a:solidFill>
                <a:schemeClr val="tx1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425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que 1"/>
          <p:cNvSpPr/>
          <p:nvPr/>
        </p:nvSpPr>
        <p:spPr>
          <a:xfrm>
            <a:off x="228600" y="0"/>
            <a:ext cx="8455068" cy="1600200"/>
          </a:xfrm>
          <a:prstGeom prst="plaque">
            <a:avLst/>
          </a:prstGeom>
          <a:pattFill prst="smConfetti">
            <a:fgClr>
              <a:srgbClr val="00B0F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33400" y="1981200"/>
            <a:ext cx="8150268" cy="434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3" charset="2"/>
              <a:buNone/>
            </a:pPr>
            <a:r>
              <a:rPr lang="bn-IN" sz="4000" b="1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শিক্ষার্থীরা...</a:t>
            </a:r>
          </a:p>
          <a:p>
            <a:pPr lvl="0"/>
            <a:r>
              <a:rPr lang="bn-BD" sz="4000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পারিবারিক আর্থিক বিবরণী কি </a:t>
            </a:r>
            <a:r>
              <a:rPr lang="en-US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বর্ণনা</a:t>
            </a: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করতে</a:t>
            </a:r>
            <a:r>
              <a:rPr lang="bn-BD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4000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পারবে</a:t>
            </a:r>
            <a:r>
              <a:rPr lang="en-US" sz="4000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4000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।</a:t>
            </a:r>
            <a:endParaRPr lang="bn-BD" sz="4000" dirty="0" smtClean="0">
              <a:solidFill>
                <a:schemeClr val="tx1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r>
              <a:rPr lang="bn-BD" sz="4000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নীট ক্রয় মূল্য ও নীট বিক্রয় মূল্য নির্নয় করতে পারবে	। </a:t>
            </a:r>
            <a:endParaRPr lang="bn-BD" sz="4000" dirty="0" smtClean="0">
              <a:solidFill>
                <a:schemeClr val="tx1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r>
              <a:rPr lang="bn-BD" sz="4000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পারিবারিক আর্থিক বিবরণী প্রস্তুত </a:t>
            </a:r>
            <a:r>
              <a:rPr lang="bn-IN" sz="4000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করতে পারবে</a:t>
            </a:r>
            <a:r>
              <a:rPr lang="en-US" sz="4000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4000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।</a:t>
            </a:r>
            <a:endParaRPr lang="en-US" sz="4000" dirty="0" smtClean="0">
              <a:solidFill>
                <a:schemeClr val="tx1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r>
              <a:rPr lang="en-US" sz="4000" dirty="0" err="1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মূলধন</a:t>
            </a:r>
            <a:r>
              <a:rPr lang="en-US" sz="4000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ও </a:t>
            </a:r>
            <a:r>
              <a:rPr lang="en-US" sz="4000" dirty="0" err="1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মুনাফা</a:t>
            </a:r>
            <a:r>
              <a:rPr lang="en-US" sz="4000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জাতীয়</a:t>
            </a:r>
            <a:r>
              <a:rPr lang="en-US" sz="4000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লেনদেনর</a:t>
            </a:r>
            <a:r>
              <a:rPr lang="en-US" sz="4000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পার্থক্যের</a:t>
            </a:r>
            <a:r>
              <a:rPr lang="en-US" sz="4000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প্রয়োগ</a:t>
            </a:r>
            <a:endParaRPr lang="en-US" sz="4000" dirty="0" smtClean="0">
              <a:solidFill>
                <a:schemeClr val="tx1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pPr marL="0" indent="0">
              <a:buNone/>
            </a:pPr>
            <a:r>
              <a:rPr lang="en-US" sz="4000" dirty="0" err="1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করতে</a:t>
            </a:r>
            <a:r>
              <a:rPr lang="en-US" sz="4000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পারবে</a:t>
            </a:r>
            <a:r>
              <a:rPr lang="en-US" sz="4000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।</a:t>
            </a:r>
            <a:endParaRPr lang="bn-BD" sz="4000" dirty="0" smtClean="0">
              <a:solidFill>
                <a:schemeClr val="tx1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pPr marL="0" indent="0">
              <a:buNone/>
            </a:pPr>
            <a:endParaRPr lang="en-US" sz="4000" dirty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75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que 1"/>
          <p:cNvSpPr/>
          <p:nvPr/>
        </p:nvSpPr>
        <p:spPr>
          <a:xfrm>
            <a:off x="380999" y="0"/>
            <a:ext cx="7169347" cy="1202802"/>
          </a:xfrm>
          <a:prstGeom prst="plaque">
            <a:avLst/>
          </a:prstGeom>
          <a:pattFill prst="pct2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আর্থিক বিবরণীর ধাপসমূহ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0" y="1697515"/>
            <a:ext cx="4775200" cy="5160485"/>
          </a:xfrm>
          <a:prstGeom prst="triangle">
            <a:avLst>
              <a:gd name="adj" fmla="val 48164"/>
            </a:avLst>
          </a:prstGeom>
          <a:pattFill prst="pct90">
            <a:fgClr>
              <a:srgbClr val="92D050"/>
            </a:fgClr>
            <a:bgClr>
              <a:schemeClr val="bg1"/>
            </a:bgClr>
          </a:patt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8" name="Group 7"/>
          <p:cNvGrpSpPr/>
          <p:nvPr/>
        </p:nvGrpSpPr>
        <p:grpSpPr>
          <a:xfrm>
            <a:off x="2746474" y="3262030"/>
            <a:ext cx="3103880" cy="1130379"/>
            <a:chOff x="2887913" y="3228268"/>
            <a:chExt cx="3103880" cy="1130379"/>
          </a:xfrm>
        </p:grpSpPr>
        <p:sp>
          <p:nvSpPr>
            <p:cNvPr id="9" name="Rounded Rectangle 8"/>
            <p:cNvSpPr/>
            <p:nvPr/>
          </p:nvSpPr>
          <p:spPr>
            <a:xfrm>
              <a:off x="2887913" y="3228268"/>
              <a:ext cx="3103880" cy="1130379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Rounded Rectangle 4"/>
            <p:cNvSpPr txBox="1"/>
            <p:nvPr/>
          </p:nvSpPr>
          <p:spPr>
            <a:xfrm>
              <a:off x="2943094" y="3250766"/>
              <a:ext cx="2993518" cy="1020017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chemeClr val="bg1"/>
              </a:bgClr>
            </a:patt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400" kern="1200" dirty="0" err="1" smtClean="0">
                  <a:latin typeface="NikoshBAN" pitchFamily="2" charset="0"/>
                  <a:cs typeface="NikoshBAN" pitchFamily="2" charset="0"/>
                </a:rPr>
                <a:t>মালিকানা</a:t>
              </a:r>
              <a:r>
                <a:rPr lang="en-US" sz="3400" kern="1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400" kern="1200" dirty="0" err="1" smtClean="0">
                  <a:latin typeface="NikoshBAN" pitchFamily="2" charset="0"/>
                  <a:cs typeface="NikoshBAN" pitchFamily="2" charset="0"/>
                </a:rPr>
                <a:t>স্বত্বে</a:t>
              </a:r>
              <a:r>
                <a:rPr lang="en-US" sz="3400" kern="1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400" kern="1200" dirty="0" err="1" smtClean="0">
                  <a:latin typeface="NikoshBAN" pitchFamily="2" charset="0"/>
                  <a:cs typeface="NikoshBAN" pitchFamily="2" charset="0"/>
                </a:rPr>
                <a:t>পরিবর্তন</a:t>
              </a:r>
              <a:r>
                <a:rPr lang="en-US" sz="3400" kern="1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400" kern="1200" dirty="0" smtClean="0">
                  <a:latin typeface="NikoshBAN" pitchFamily="2" charset="0"/>
                  <a:cs typeface="NikoshBAN" pitchFamily="2" charset="0"/>
                </a:rPr>
                <a:t>বিবরণী</a:t>
              </a:r>
              <a:endParaRPr lang="en-US" sz="3400" kern="1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390026" y="1682405"/>
            <a:ext cx="3103880" cy="1130379"/>
            <a:chOff x="3337559" y="2163068"/>
            <a:chExt cx="3103880" cy="1130379"/>
          </a:xfrm>
        </p:grpSpPr>
        <p:sp>
          <p:nvSpPr>
            <p:cNvPr id="17" name="Rounded Rectangle 16"/>
            <p:cNvSpPr/>
            <p:nvPr/>
          </p:nvSpPr>
          <p:spPr>
            <a:xfrm>
              <a:off x="3337559" y="2163068"/>
              <a:ext cx="3103880" cy="113037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ounded Rectangle 4"/>
            <p:cNvSpPr txBox="1"/>
            <p:nvPr/>
          </p:nvSpPr>
          <p:spPr>
            <a:xfrm>
              <a:off x="3434000" y="2178179"/>
              <a:ext cx="2993518" cy="1082292"/>
            </a:xfrm>
            <a:prstGeom prst="rect">
              <a:avLst/>
            </a:prstGeom>
            <a:pattFill prst="pct70">
              <a:fgClr>
                <a:schemeClr val="accent1"/>
              </a:fgClr>
              <a:bgClr>
                <a:schemeClr val="bg1"/>
              </a:bgClr>
            </a:patt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400" kern="1200" dirty="0" err="1" smtClean="0">
                  <a:latin typeface="NikoshBAN" pitchFamily="2" charset="0"/>
                  <a:cs typeface="NikoshBAN" pitchFamily="2" charset="0"/>
                </a:rPr>
                <a:t>বিশদ</a:t>
              </a:r>
              <a:r>
                <a:rPr lang="en-US" sz="3400" kern="1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400" kern="1200" dirty="0" smtClean="0">
                  <a:latin typeface="NikoshBAN" pitchFamily="2" charset="0"/>
                  <a:cs typeface="NikoshBAN" pitchFamily="2" charset="0"/>
                </a:rPr>
                <a:t>আয় বিবরণী</a:t>
              </a:r>
              <a:endParaRPr lang="en-US" sz="3400" kern="1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695634" y="4822108"/>
            <a:ext cx="3190209" cy="1130379"/>
            <a:chOff x="3337559" y="2163068"/>
            <a:chExt cx="3103880" cy="1130379"/>
          </a:xfrm>
        </p:grpSpPr>
        <p:sp>
          <p:nvSpPr>
            <p:cNvPr id="23" name="Rounded Rectangle 22"/>
            <p:cNvSpPr/>
            <p:nvPr/>
          </p:nvSpPr>
          <p:spPr>
            <a:xfrm>
              <a:off x="3337559" y="2163068"/>
              <a:ext cx="3103880" cy="113037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ounded Rectangle 4"/>
            <p:cNvSpPr txBox="1"/>
            <p:nvPr/>
          </p:nvSpPr>
          <p:spPr>
            <a:xfrm>
              <a:off x="3392739" y="2235009"/>
              <a:ext cx="2993518" cy="1020017"/>
            </a:xfrm>
            <a:prstGeom prst="rect">
              <a:avLst/>
            </a:prstGeom>
            <a:pattFill prst="pct70">
              <a:fgClr>
                <a:schemeClr val="accent1"/>
              </a:fgClr>
              <a:bgClr>
                <a:schemeClr val="bg1"/>
              </a:bgClr>
            </a:patt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600" dirty="0">
                  <a:latin typeface="NikoshBAN" pitchFamily="2" charset="0"/>
                  <a:cs typeface="NikoshBAN" pitchFamily="2" charset="0"/>
                </a:rPr>
                <a:t>আর্থিক অবস্থার বিবরণী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071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52399" y="2088"/>
            <a:ext cx="8839200" cy="1268260"/>
          </a:xfrm>
          <a:prstGeom prst="roundRect">
            <a:avLst/>
          </a:prstGeom>
          <a:pattFill prst="dashHorz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নীট ক্রয় নির্নয়ের ছক</a:t>
            </a:r>
            <a:endParaRPr lang="en-US" sz="4000" b="1" dirty="0" smtClean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প্রতিষ্ঠানের</a:t>
            </a:r>
            <a:r>
              <a:rPr lang="en-US" sz="4000" b="1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নাম</a:t>
            </a:r>
            <a:endParaRPr lang="en-US" sz="4000" b="1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301802"/>
              </p:ext>
            </p:extLst>
          </p:nvPr>
        </p:nvGraphicFramePr>
        <p:xfrm>
          <a:off x="0" y="1371600"/>
          <a:ext cx="9143999" cy="688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9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98890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Shonar Bangla" panose="020B0502040204020203" pitchFamily="34" charset="0"/>
                          <a:cs typeface="Shonar Bangla" panose="020B0502040204020203" pitchFamily="34" charset="0"/>
                        </a:rPr>
                        <a:t>বিবরন</a:t>
                      </a:r>
                      <a:endParaRPr lang="en-US" sz="2800" dirty="0">
                        <a:solidFill>
                          <a:schemeClr val="tx1"/>
                        </a:solidFill>
                        <a:latin typeface="Shonar Bangla" panose="020B0502040204020203" pitchFamily="34" charset="0"/>
                        <a:cs typeface="Shonar Bangla" panose="020B0502040204020203" pitchFamily="34" charset="0"/>
                      </a:endParaRPr>
                    </a:p>
                  </a:txBody>
                  <a:tcPr>
                    <a:pattFill prst="pct75">
                      <a:fgClr>
                        <a:schemeClr val="accent5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Shonar Bangla" panose="020B0502040204020203" pitchFamily="34" charset="0"/>
                          <a:cs typeface="Shonar Bangla" panose="020B0502040204020203" pitchFamily="34" charset="0"/>
                        </a:rPr>
                        <a:t>টাকা</a:t>
                      </a:r>
                      <a:endParaRPr lang="en-US" sz="2800" dirty="0">
                        <a:solidFill>
                          <a:schemeClr val="tx1"/>
                        </a:solidFill>
                        <a:latin typeface="Shonar Bangla" panose="020B0502040204020203" pitchFamily="34" charset="0"/>
                        <a:cs typeface="Shonar Bangla" panose="020B0502040204020203" pitchFamily="34" charset="0"/>
                      </a:endParaRPr>
                    </a:p>
                  </a:txBody>
                  <a:tcPr>
                    <a:pattFill prst="pct75">
                      <a:fgClr>
                        <a:schemeClr val="accent5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Shonar Bangla" panose="020B0502040204020203" pitchFamily="34" charset="0"/>
                          <a:cs typeface="Shonar Bangla" panose="020B0502040204020203" pitchFamily="34" charset="0"/>
                        </a:rPr>
                        <a:t>টাকা</a:t>
                      </a:r>
                    </a:p>
                    <a:p>
                      <a:endParaRPr lang="en-US" sz="2800" dirty="0">
                        <a:solidFill>
                          <a:schemeClr val="tx1"/>
                        </a:solidFill>
                        <a:latin typeface="Shonar Bangla" panose="020B0502040204020203" pitchFamily="34" charset="0"/>
                        <a:cs typeface="Shonar Bangla" panose="020B0502040204020203" pitchFamily="34" charset="0"/>
                      </a:endParaRPr>
                    </a:p>
                  </a:txBody>
                  <a:tcPr>
                    <a:pattFill prst="pct80">
                      <a:fgClr>
                        <a:schemeClr val="accent5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4310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Shonar Bangla" panose="020B0502040204020203" pitchFamily="34" charset="0"/>
                          <a:cs typeface="Shonar Bangla" panose="020B0502040204020203" pitchFamily="34" charset="0"/>
                        </a:rPr>
                        <a:t>ক্রয়</a:t>
                      </a:r>
                    </a:p>
                    <a:p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Shonar Bangla" panose="020B0502040204020203" pitchFamily="34" charset="0"/>
                          <a:cs typeface="Shonar Bangla" panose="020B0502040204020203" pitchFamily="34" charset="0"/>
                        </a:rPr>
                        <a:t>যোগ অলিখিত ক্রয়</a:t>
                      </a:r>
                    </a:p>
                    <a:p>
                      <a:endParaRPr lang="bn-BD" sz="2400" dirty="0" smtClean="0">
                        <a:solidFill>
                          <a:schemeClr val="tx1"/>
                        </a:solidFill>
                        <a:latin typeface="Shonar Bangla" panose="020B0502040204020203" pitchFamily="34" charset="0"/>
                        <a:cs typeface="Shonar Bangla" panose="020B0502040204020203" pitchFamily="34" charset="0"/>
                      </a:endParaRPr>
                    </a:p>
                    <a:p>
                      <a:endParaRPr lang="bn-BD" sz="2400" dirty="0" smtClean="0">
                        <a:solidFill>
                          <a:schemeClr val="tx1"/>
                        </a:solidFill>
                        <a:latin typeface="Shonar Bangla" panose="020B0502040204020203" pitchFamily="34" charset="0"/>
                        <a:cs typeface="Shonar Bangla" panose="020B0502040204020203" pitchFamily="34" charset="0"/>
                      </a:endParaRPr>
                    </a:p>
                    <a:p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Shonar Bangla" panose="020B0502040204020203" pitchFamily="34" charset="0"/>
                          <a:cs typeface="Shonar Bangla" panose="020B0502040204020203" pitchFamily="34" charset="0"/>
                        </a:rPr>
                        <a:t>বাদ ফেরত</a:t>
                      </a:r>
                    </a:p>
                    <a:p>
                      <a:endParaRPr lang="bn-BD" sz="2400" dirty="0" smtClean="0">
                        <a:solidFill>
                          <a:schemeClr val="tx1"/>
                        </a:solidFill>
                        <a:latin typeface="Shonar Bangla" panose="020B0502040204020203" pitchFamily="34" charset="0"/>
                        <a:cs typeface="Shonar Bangla" panose="020B0502040204020203" pitchFamily="34" charset="0"/>
                      </a:endParaRPr>
                    </a:p>
                    <a:p>
                      <a:endParaRPr lang="bn-BD" sz="2400" dirty="0" smtClean="0">
                        <a:solidFill>
                          <a:schemeClr val="tx1"/>
                        </a:solidFill>
                        <a:latin typeface="Shonar Bangla" panose="020B0502040204020203" pitchFamily="34" charset="0"/>
                        <a:cs typeface="Shonar Bangla" panose="020B0502040204020203" pitchFamily="34" charset="0"/>
                      </a:endParaRPr>
                    </a:p>
                    <a:p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Shonar Bangla" panose="020B0502040204020203" pitchFamily="34" charset="0"/>
                          <a:cs typeface="Shonar Bangla" panose="020B0502040204020203" pitchFamily="34" charset="0"/>
                        </a:rPr>
                        <a:t>বাদ ক্রয় বাট্টা</a:t>
                      </a:r>
                    </a:p>
                    <a:p>
                      <a:endParaRPr lang="bn-BD" sz="2400" dirty="0" smtClean="0">
                        <a:solidFill>
                          <a:schemeClr val="tx1"/>
                        </a:solidFill>
                        <a:latin typeface="Shonar Bangla" panose="020B0502040204020203" pitchFamily="34" charset="0"/>
                        <a:cs typeface="Shonar Bangla" panose="020B0502040204020203" pitchFamily="34" charset="0"/>
                      </a:endParaRPr>
                    </a:p>
                    <a:p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Shonar Bangla" panose="020B0502040204020203" pitchFamily="34" charset="0"/>
                          <a:cs typeface="Shonar Bangla" panose="020B0502040204020203" pitchFamily="34" charset="0"/>
                        </a:rPr>
                        <a:t>বাদ পণ্য উত্তোলন</a:t>
                      </a:r>
                    </a:p>
                    <a:p>
                      <a:endParaRPr lang="en-US" sz="2400" dirty="0" smtClean="0">
                        <a:solidFill>
                          <a:schemeClr val="tx1"/>
                        </a:solidFill>
                        <a:latin typeface="Shonar Bangla" panose="020B0502040204020203" pitchFamily="34" charset="0"/>
                        <a:cs typeface="Shonar Bangla" panose="020B0502040204020203" pitchFamily="34" charset="0"/>
                      </a:endParaRPr>
                    </a:p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Shonar Bangla" panose="020B0502040204020203" pitchFamily="34" charset="0"/>
                          <a:cs typeface="Shonar Bangla" panose="020B0502040204020203" pitchFamily="34" charset="0"/>
                        </a:rPr>
                        <a:t>নিট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Shonar Bangla" panose="020B0502040204020203" pitchFamily="34" charset="0"/>
                          <a:cs typeface="Shonar Bangla" panose="020B0502040204020203" pitchFamily="34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Shonar Bangla" panose="020B0502040204020203" pitchFamily="34" charset="0"/>
                          <a:cs typeface="Shonar Bangla" panose="020B0502040204020203" pitchFamily="34" charset="0"/>
                        </a:rPr>
                        <a:t>ক্রয়</a:t>
                      </a:r>
                      <a:endParaRPr lang="en-US" sz="2400" dirty="0">
                        <a:solidFill>
                          <a:schemeClr val="tx1"/>
                        </a:solidFill>
                        <a:latin typeface="Shonar Bangla" panose="020B0502040204020203" pitchFamily="34" charset="0"/>
                        <a:cs typeface="Shonar Bangla" panose="020B0502040204020203" pitchFamily="34" charset="0"/>
                      </a:endParaRPr>
                    </a:p>
                  </a:txBody>
                  <a:tcPr>
                    <a:pattFill prst="pct75">
                      <a:fgClr>
                        <a:schemeClr val="accent5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Shonar Bangla" panose="020B0502040204020203" pitchFamily="34" charset="0"/>
                          <a:cs typeface="Shonar Bangla" panose="020B0502040204020203" pitchFamily="34" charset="0"/>
                        </a:rPr>
                        <a:t>****</a:t>
                      </a:r>
                    </a:p>
                    <a:p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Shonar Bangla" panose="020B0502040204020203" pitchFamily="34" charset="0"/>
                          <a:cs typeface="Shonar Bangla" panose="020B0502040204020203" pitchFamily="34" charset="0"/>
                        </a:rPr>
                        <a:t>****</a:t>
                      </a:r>
                    </a:p>
                    <a:p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Shonar Bangla" panose="020B0502040204020203" pitchFamily="34" charset="0"/>
                          <a:cs typeface="Shonar Bangla" panose="020B0502040204020203" pitchFamily="34" charset="0"/>
                        </a:rPr>
                        <a:t>________</a:t>
                      </a:r>
                    </a:p>
                    <a:p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Shonar Bangla" panose="020B0502040204020203" pitchFamily="34" charset="0"/>
                          <a:cs typeface="Shonar Bangla" panose="020B0502040204020203" pitchFamily="34" charset="0"/>
                        </a:rPr>
                        <a:t>*****</a:t>
                      </a:r>
                    </a:p>
                    <a:p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Shonar Bangla" panose="020B0502040204020203" pitchFamily="34" charset="0"/>
                          <a:cs typeface="Shonar Bangla" panose="020B0502040204020203" pitchFamily="34" charset="0"/>
                        </a:rPr>
                        <a:t>*****</a:t>
                      </a:r>
                    </a:p>
                    <a:p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Shonar Bangla" panose="020B0502040204020203" pitchFamily="34" charset="0"/>
                          <a:cs typeface="Shonar Bangla" panose="020B0502040204020203" pitchFamily="34" charset="0"/>
                        </a:rPr>
                        <a:t>---------- </a:t>
                      </a:r>
                    </a:p>
                    <a:p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Shonar Bangla" panose="020B0502040204020203" pitchFamily="34" charset="0"/>
                          <a:cs typeface="Shonar Bangla" panose="020B0502040204020203" pitchFamily="34" charset="0"/>
                        </a:rPr>
                        <a:t>******</a:t>
                      </a:r>
                    </a:p>
                    <a:p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Shonar Bangla" panose="020B0502040204020203" pitchFamily="34" charset="0"/>
                          <a:cs typeface="Shonar Bangla" panose="020B0502040204020203" pitchFamily="34" charset="0"/>
                        </a:rPr>
                        <a:t>******</a:t>
                      </a:r>
                    </a:p>
                    <a:p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Shonar Bangla" panose="020B0502040204020203" pitchFamily="34" charset="0"/>
                          <a:cs typeface="Shonar Bangla" panose="020B0502040204020203" pitchFamily="34" charset="0"/>
                        </a:rPr>
                        <a:t>----------</a:t>
                      </a:r>
                    </a:p>
                    <a:p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Shonar Bangla" panose="020B0502040204020203" pitchFamily="34" charset="0"/>
                          <a:cs typeface="Shonar Bangla" panose="020B0502040204020203" pitchFamily="34" charset="0"/>
                        </a:rPr>
                        <a:t>***** </a:t>
                      </a:r>
                    </a:p>
                    <a:p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Shonar Bangla" panose="020B0502040204020203" pitchFamily="34" charset="0"/>
                          <a:cs typeface="Shonar Bangla" panose="020B0502040204020203" pitchFamily="34" charset="0"/>
                        </a:rPr>
                        <a:t>*****</a:t>
                      </a:r>
                    </a:p>
                    <a:p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Shonar Bangla" panose="020B0502040204020203" pitchFamily="34" charset="0"/>
                          <a:cs typeface="Shonar Bangla" panose="020B0502040204020203" pitchFamily="34" charset="0"/>
                        </a:rPr>
                        <a:t>---------------</a:t>
                      </a:r>
                    </a:p>
                    <a:p>
                      <a:endParaRPr lang="en-US" sz="2400" dirty="0">
                        <a:solidFill>
                          <a:schemeClr val="tx1"/>
                        </a:solidFill>
                        <a:latin typeface="Shonar Bangla" panose="020B0502040204020203" pitchFamily="34" charset="0"/>
                        <a:cs typeface="Shonar Bangla" panose="020B0502040204020203" pitchFamily="34" charset="0"/>
                      </a:endParaRPr>
                    </a:p>
                  </a:txBody>
                  <a:tcPr>
                    <a:pattFill prst="pct75">
                      <a:fgClr>
                        <a:schemeClr val="accent5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bn-BD" sz="2400" dirty="0" smtClean="0">
                        <a:solidFill>
                          <a:schemeClr val="tx1"/>
                        </a:solidFill>
                        <a:latin typeface="Shonar Bangla" panose="020B0502040204020203" pitchFamily="34" charset="0"/>
                        <a:cs typeface="Shonar Bangla" panose="020B0502040204020203" pitchFamily="34" charset="0"/>
                      </a:endParaRPr>
                    </a:p>
                    <a:p>
                      <a:endParaRPr lang="bn-BD" sz="2400" dirty="0" smtClean="0">
                        <a:solidFill>
                          <a:schemeClr val="tx1"/>
                        </a:solidFill>
                        <a:latin typeface="Shonar Bangla" panose="020B0502040204020203" pitchFamily="34" charset="0"/>
                        <a:cs typeface="Shonar Bangla" panose="020B0502040204020203" pitchFamily="34" charset="0"/>
                      </a:endParaRPr>
                    </a:p>
                    <a:p>
                      <a:endParaRPr lang="bn-BD" sz="2400" dirty="0" smtClean="0">
                        <a:solidFill>
                          <a:schemeClr val="tx1"/>
                        </a:solidFill>
                        <a:latin typeface="Shonar Bangla" panose="020B0502040204020203" pitchFamily="34" charset="0"/>
                        <a:cs typeface="Shonar Bangla" panose="020B0502040204020203" pitchFamily="34" charset="0"/>
                      </a:endParaRPr>
                    </a:p>
                    <a:p>
                      <a:endParaRPr lang="bn-BD" sz="2400" dirty="0" smtClean="0">
                        <a:solidFill>
                          <a:schemeClr val="tx1"/>
                        </a:solidFill>
                        <a:latin typeface="Shonar Bangla" panose="020B0502040204020203" pitchFamily="34" charset="0"/>
                        <a:cs typeface="Shonar Bangla" panose="020B0502040204020203" pitchFamily="34" charset="0"/>
                      </a:endParaRPr>
                    </a:p>
                    <a:p>
                      <a:endParaRPr lang="bn-BD" sz="2400" dirty="0" smtClean="0">
                        <a:solidFill>
                          <a:schemeClr val="tx1"/>
                        </a:solidFill>
                        <a:latin typeface="Shonar Bangla" panose="020B0502040204020203" pitchFamily="34" charset="0"/>
                        <a:cs typeface="Shonar Bangla" panose="020B0502040204020203" pitchFamily="34" charset="0"/>
                      </a:endParaRPr>
                    </a:p>
                    <a:p>
                      <a:endParaRPr lang="bn-BD" sz="2400" dirty="0" smtClean="0">
                        <a:solidFill>
                          <a:schemeClr val="tx1"/>
                        </a:solidFill>
                        <a:latin typeface="Shonar Bangla" panose="020B0502040204020203" pitchFamily="34" charset="0"/>
                        <a:cs typeface="Shonar Bangla" panose="020B0502040204020203" pitchFamily="34" charset="0"/>
                      </a:endParaRPr>
                    </a:p>
                    <a:p>
                      <a:endParaRPr lang="bn-BD" sz="2400" dirty="0" smtClean="0">
                        <a:solidFill>
                          <a:schemeClr val="tx1"/>
                        </a:solidFill>
                        <a:latin typeface="Shonar Bangla" panose="020B0502040204020203" pitchFamily="34" charset="0"/>
                        <a:cs typeface="Shonar Bangla" panose="020B0502040204020203" pitchFamily="34" charset="0"/>
                      </a:endParaRPr>
                    </a:p>
                    <a:p>
                      <a:endParaRPr lang="bn-BD" sz="2400" dirty="0" smtClean="0">
                        <a:solidFill>
                          <a:schemeClr val="tx1"/>
                        </a:solidFill>
                        <a:latin typeface="Shonar Bangla" panose="020B0502040204020203" pitchFamily="34" charset="0"/>
                        <a:cs typeface="Shonar Bangla" panose="020B0502040204020203" pitchFamily="34" charset="0"/>
                      </a:endParaRPr>
                    </a:p>
                    <a:p>
                      <a:endParaRPr lang="bn-BD" sz="2400" dirty="0" smtClean="0">
                        <a:solidFill>
                          <a:schemeClr val="tx1"/>
                        </a:solidFill>
                        <a:latin typeface="Shonar Bangla" panose="020B0502040204020203" pitchFamily="34" charset="0"/>
                        <a:cs typeface="Shonar Bangla" panose="020B0502040204020203" pitchFamily="34" charset="0"/>
                      </a:endParaRPr>
                    </a:p>
                    <a:p>
                      <a:endParaRPr lang="bn-BD" sz="2400" dirty="0" smtClean="0">
                        <a:solidFill>
                          <a:schemeClr val="tx1"/>
                        </a:solidFill>
                        <a:latin typeface="Shonar Bangla" panose="020B0502040204020203" pitchFamily="34" charset="0"/>
                        <a:cs typeface="Shonar Bangla" panose="020B0502040204020203" pitchFamily="34" charset="0"/>
                      </a:endParaRPr>
                    </a:p>
                    <a:p>
                      <a:endParaRPr lang="bn-BD" sz="2400" dirty="0" smtClean="0">
                        <a:solidFill>
                          <a:schemeClr val="tx1"/>
                        </a:solidFill>
                        <a:latin typeface="Shonar Bangla" panose="020B0502040204020203" pitchFamily="34" charset="0"/>
                        <a:cs typeface="Shonar Bangla" panose="020B0502040204020203" pitchFamily="34" charset="0"/>
                      </a:endParaRPr>
                    </a:p>
                    <a:p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Shonar Bangla" panose="020B0502040204020203" pitchFamily="34" charset="0"/>
                          <a:cs typeface="Shonar Bangla" panose="020B0502040204020203" pitchFamily="34" charset="0"/>
                        </a:rPr>
                        <a:t>********</a:t>
                      </a:r>
                    </a:p>
                    <a:p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Shonar Bangla" panose="020B0502040204020203" pitchFamily="34" charset="0"/>
                          <a:cs typeface="Shonar Bangla" panose="020B0502040204020203" pitchFamily="34" charset="0"/>
                        </a:rPr>
                        <a:t>======= </a:t>
                      </a:r>
                    </a:p>
                    <a:p>
                      <a:endParaRPr lang="bn-BD" sz="2400" dirty="0" smtClean="0">
                        <a:solidFill>
                          <a:schemeClr val="tx1"/>
                        </a:solidFill>
                        <a:latin typeface="Shonar Bangla" panose="020B0502040204020203" pitchFamily="34" charset="0"/>
                        <a:cs typeface="Shonar Bangla" panose="020B0502040204020203" pitchFamily="34" charset="0"/>
                      </a:endParaRPr>
                    </a:p>
                    <a:p>
                      <a:endParaRPr lang="bn-BD" sz="2400" dirty="0" smtClean="0">
                        <a:solidFill>
                          <a:schemeClr val="tx1"/>
                        </a:solidFill>
                        <a:latin typeface="Shonar Bangla" panose="020B0502040204020203" pitchFamily="34" charset="0"/>
                        <a:cs typeface="Shonar Bangla" panose="020B0502040204020203" pitchFamily="34" charset="0"/>
                      </a:endParaRPr>
                    </a:p>
                    <a:p>
                      <a:endParaRPr lang="en-US" sz="2400" dirty="0">
                        <a:solidFill>
                          <a:schemeClr val="tx1"/>
                        </a:solidFill>
                        <a:latin typeface="Shonar Bangla" panose="020B0502040204020203" pitchFamily="34" charset="0"/>
                        <a:cs typeface="Shonar Bangla" panose="020B0502040204020203" pitchFamily="34" charset="0"/>
                      </a:endParaRPr>
                    </a:p>
                  </a:txBody>
                  <a:tcPr>
                    <a:pattFill prst="pct80">
                      <a:fgClr>
                        <a:schemeClr val="accent5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969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13855"/>
            <a:ext cx="9124166" cy="1600200"/>
          </a:xfrm>
          <a:prstGeom prst="round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নীট বিক্রয় নির্নয়ের ছক</a:t>
            </a:r>
          </a:p>
          <a:p>
            <a:pPr algn="ctr"/>
            <a:r>
              <a:rPr lang="bn-BD" sz="48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প্রতিষ্ঠানের নাম </a:t>
            </a:r>
            <a:endParaRPr lang="en-US" sz="4800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252153"/>
              </p:ext>
            </p:extLst>
          </p:nvPr>
        </p:nvGraphicFramePr>
        <p:xfrm>
          <a:off x="-19833" y="1676400"/>
          <a:ext cx="9144000" cy="7187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77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বিবরন</a:t>
                      </a:r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টাকা</a:t>
                      </a:r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টাকা</a:t>
                      </a:r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90169"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Shonar Bangla" pitchFamily="34" charset="0"/>
                          <a:cs typeface="Shonar Bangla" pitchFamily="34" charset="0"/>
                        </a:rPr>
                        <a:t>বিক্রয়</a:t>
                      </a:r>
                      <a:endParaRPr lang="en-US" sz="3600" dirty="0" smtClean="0">
                        <a:latin typeface="Shonar Bangla" pitchFamily="34" charset="0"/>
                        <a:cs typeface="Shonar Bangla" pitchFamily="34" charset="0"/>
                      </a:endParaRPr>
                    </a:p>
                    <a:p>
                      <a:r>
                        <a:rPr lang="bn-BD" sz="3600" dirty="0" smtClean="0">
                          <a:latin typeface="Shonar Bangla" pitchFamily="34" charset="0"/>
                          <a:cs typeface="Shonar Bangla" pitchFamily="34" charset="0"/>
                        </a:rPr>
                        <a:t>যোগ অলিখিত বিক্রয়</a:t>
                      </a:r>
                    </a:p>
                    <a:p>
                      <a:r>
                        <a:rPr lang="bn-BD" sz="3600" dirty="0" smtClean="0">
                          <a:latin typeface="Shonar Bangla" pitchFamily="34" charset="0"/>
                          <a:cs typeface="Shonar Bangla" pitchFamily="34" charset="0"/>
                        </a:rPr>
                        <a:t>বাদ ফেরত</a:t>
                      </a:r>
                    </a:p>
                    <a:p>
                      <a:endParaRPr lang="en-US" sz="3600" dirty="0" smtClean="0">
                        <a:latin typeface="Shonar Bangla" pitchFamily="34" charset="0"/>
                        <a:cs typeface="Shonar Bangla" pitchFamily="34" charset="0"/>
                      </a:endParaRPr>
                    </a:p>
                    <a:p>
                      <a:r>
                        <a:rPr lang="bn-BD" sz="3600" dirty="0" smtClean="0">
                          <a:latin typeface="Shonar Bangla" pitchFamily="34" charset="0"/>
                          <a:cs typeface="Shonar Bangla" pitchFamily="34" charset="0"/>
                        </a:rPr>
                        <a:t>বাদ বিক্রয় বাট্টা</a:t>
                      </a:r>
                      <a:endParaRPr lang="en-US" sz="3600" dirty="0" smtClean="0">
                        <a:latin typeface="Shonar Bangla" pitchFamily="34" charset="0"/>
                        <a:cs typeface="Shonar Bangla" pitchFamily="34" charset="0"/>
                      </a:endParaRPr>
                    </a:p>
                    <a:p>
                      <a:r>
                        <a:rPr lang="en-US" sz="3600" dirty="0" err="1" smtClean="0">
                          <a:latin typeface="Shonar Bangla" pitchFamily="34" charset="0"/>
                          <a:cs typeface="Shonar Bangla" pitchFamily="34" charset="0"/>
                        </a:rPr>
                        <a:t>নিট</a:t>
                      </a:r>
                      <a:r>
                        <a:rPr lang="en-US" sz="3600" baseline="0" dirty="0" smtClean="0">
                          <a:latin typeface="Shonar Bangla" pitchFamily="34" charset="0"/>
                          <a:cs typeface="Shonar Bangla" pitchFamily="34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Shonar Bangla" pitchFamily="34" charset="0"/>
                          <a:cs typeface="Shonar Bangla" pitchFamily="34" charset="0"/>
                        </a:rPr>
                        <a:t>বিক্রয়</a:t>
                      </a:r>
                      <a:endParaRPr lang="en-US" sz="3600" dirty="0">
                        <a:latin typeface="Shonar Bangla" pitchFamily="34" charset="0"/>
                        <a:cs typeface="Shonar Bangla" pitchFamily="34" charset="0"/>
                      </a:endParaRPr>
                    </a:p>
                  </a:txBody>
                  <a:tcPr>
                    <a:pattFill prst="pct75">
                      <a:fgClr>
                        <a:srgbClr val="92D05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*****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bn-BD" dirty="0" smtClean="0"/>
                        <a:t>*****</a:t>
                      </a:r>
                    </a:p>
                    <a:p>
                      <a:r>
                        <a:rPr lang="bn-BD" dirty="0" smtClean="0"/>
                        <a:t>---------</a:t>
                      </a:r>
                    </a:p>
                    <a:p>
                      <a:r>
                        <a:rPr lang="bn-BD" dirty="0" smtClean="0"/>
                        <a:t>******</a:t>
                      </a:r>
                    </a:p>
                    <a:p>
                      <a:r>
                        <a:rPr lang="bn-BD" dirty="0" smtClean="0"/>
                        <a:t>******</a:t>
                      </a:r>
                    </a:p>
                    <a:p>
                      <a:r>
                        <a:rPr lang="bn-BD" dirty="0" smtClean="0"/>
                        <a:t>---------</a:t>
                      </a:r>
                    </a:p>
                    <a:p>
                      <a:r>
                        <a:rPr lang="bn-BD" dirty="0" smtClean="0"/>
                        <a:t>******</a:t>
                      </a:r>
                    </a:p>
                    <a:p>
                      <a:r>
                        <a:rPr lang="bn-BD" dirty="0" smtClean="0"/>
                        <a:t>******</a:t>
                      </a:r>
                    </a:p>
                    <a:p>
                      <a:r>
                        <a:rPr lang="bn-BD" dirty="0" smtClean="0"/>
                        <a:t>-----------</a:t>
                      </a:r>
                      <a:r>
                        <a:rPr lang="bn-BD" baseline="0" dirty="0" smtClean="0"/>
                        <a:t> </a:t>
                      </a:r>
                      <a:r>
                        <a:rPr lang="bn-BD" dirty="0" smtClean="0"/>
                        <a:t> </a:t>
                      </a:r>
                      <a:endParaRPr lang="en-US" dirty="0"/>
                    </a:p>
                  </a:txBody>
                  <a:tcPr>
                    <a:pattFill prst="pct75">
                      <a:fgClr>
                        <a:srgbClr val="92D05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bn-BD" dirty="0" smtClean="0"/>
                        <a:t>********</a:t>
                      </a:r>
                    </a:p>
                    <a:p>
                      <a:r>
                        <a:rPr lang="bn-BD" dirty="0" smtClean="0"/>
                        <a:t>======= </a:t>
                      </a:r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en-US" dirty="0"/>
                    </a:p>
                  </a:txBody>
                  <a:tcPr>
                    <a:pattFill prst="pct70">
                      <a:fgClr>
                        <a:srgbClr val="92D050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92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hingle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0" y="0"/>
            <a:ext cx="9144000" cy="6858000"/>
          </a:xfrm>
          <a:prstGeom prst="flowChartAlternateProcess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dirty="0" smtClean="0"/>
              <a:t>১</a:t>
            </a:r>
            <a:r>
              <a:rPr lang="bn-BD" sz="5400" dirty="0" smtClean="0">
                <a:latin typeface="Shonar Bangla" pitchFamily="34" charset="0"/>
                <a:cs typeface="Shonar Bangla" pitchFamily="34" charset="0"/>
              </a:rPr>
              <a:t>। পণ্যের ক্রয় মুল্য হতে ক্রয় সংক্রান্ত খরচ বাদ দিয়ে নীট ক্রয় মুল্য নির্নয় করা হয়।</a:t>
            </a:r>
          </a:p>
          <a:p>
            <a:r>
              <a:rPr lang="bn-BD" sz="5400" dirty="0" smtClean="0">
                <a:latin typeface="Shonar Bangla" pitchFamily="34" charset="0"/>
                <a:cs typeface="Shonar Bangla" pitchFamily="34" charset="0"/>
              </a:rPr>
              <a:t>২।</a:t>
            </a:r>
            <a:r>
              <a:rPr lang="en-US" sz="5400" dirty="0" err="1" smtClean="0">
                <a:latin typeface="Shonar Bangla" pitchFamily="34" charset="0"/>
                <a:cs typeface="Shonar Bangla" pitchFamily="34" charset="0"/>
              </a:rPr>
              <a:t>পণ্যের</a:t>
            </a:r>
            <a:r>
              <a:rPr lang="en-US" sz="5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err="1" smtClean="0">
                <a:latin typeface="Shonar Bangla" pitchFamily="34" charset="0"/>
                <a:cs typeface="Shonar Bangla" pitchFamily="34" charset="0"/>
              </a:rPr>
              <a:t>বিক্রয়</a:t>
            </a:r>
            <a:r>
              <a:rPr lang="en-US" sz="5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err="1" smtClean="0">
                <a:latin typeface="Shonar Bangla" pitchFamily="34" charset="0"/>
                <a:cs typeface="Shonar Bangla" pitchFamily="34" charset="0"/>
              </a:rPr>
              <a:t>মুল্য</a:t>
            </a:r>
            <a:r>
              <a:rPr lang="en-US" sz="5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err="1" smtClean="0">
                <a:latin typeface="Shonar Bangla" pitchFamily="34" charset="0"/>
                <a:cs typeface="Shonar Bangla" pitchFamily="34" charset="0"/>
              </a:rPr>
              <a:t>হতে</a:t>
            </a:r>
            <a:r>
              <a:rPr lang="en-US" sz="5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err="1" smtClean="0">
                <a:latin typeface="Shonar Bangla" pitchFamily="34" charset="0"/>
                <a:cs typeface="Shonar Bangla" pitchFamily="34" charset="0"/>
              </a:rPr>
              <a:t>বিক্রয়</a:t>
            </a:r>
            <a:r>
              <a:rPr lang="en-US" sz="5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err="1" smtClean="0">
                <a:latin typeface="Shonar Bangla" pitchFamily="34" charset="0"/>
                <a:cs typeface="Shonar Bangla" pitchFamily="34" charset="0"/>
              </a:rPr>
              <a:t>সংক্রান্ত</a:t>
            </a:r>
            <a:r>
              <a:rPr lang="en-US" sz="5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err="1" smtClean="0">
                <a:latin typeface="Shonar Bangla" pitchFamily="34" charset="0"/>
                <a:cs typeface="Shonar Bangla" pitchFamily="34" charset="0"/>
              </a:rPr>
              <a:t>খরচ</a:t>
            </a:r>
            <a:r>
              <a:rPr lang="en-US" sz="5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err="1" smtClean="0">
                <a:latin typeface="Shonar Bangla" pitchFamily="34" charset="0"/>
                <a:cs typeface="Shonar Bangla" pitchFamily="34" charset="0"/>
              </a:rPr>
              <a:t>বাদ</a:t>
            </a:r>
            <a:r>
              <a:rPr lang="en-US" sz="5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err="1" smtClean="0">
                <a:latin typeface="Shonar Bangla" pitchFamily="34" charset="0"/>
                <a:cs typeface="Shonar Bangla" pitchFamily="34" charset="0"/>
              </a:rPr>
              <a:t>দিয়ে</a:t>
            </a:r>
            <a:r>
              <a:rPr lang="en-US" sz="5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err="1" smtClean="0">
                <a:latin typeface="Shonar Bangla" pitchFamily="34" charset="0"/>
                <a:cs typeface="Shonar Bangla" pitchFamily="34" charset="0"/>
              </a:rPr>
              <a:t>নীট</a:t>
            </a:r>
            <a:r>
              <a:rPr lang="en-US" sz="5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err="1" smtClean="0">
                <a:latin typeface="Shonar Bangla" pitchFamily="34" charset="0"/>
                <a:cs typeface="Shonar Bangla" pitchFamily="34" charset="0"/>
              </a:rPr>
              <a:t>বিক্রয়</a:t>
            </a:r>
            <a:r>
              <a:rPr lang="en-US" sz="5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err="1" smtClean="0">
                <a:latin typeface="Shonar Bangla" pitchFamily="34" charset="0"/>
                <a:cs typeface="Shonar Bangla" pitchFamily="34" charset="0"/>
              </a:rPr>
              <a:t>মূল্য</a:t>
            </a:r>
            <a:r>
              <a:rPr lang="en-US" sz="5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5400" dirty="0" smtClean="0">
                <a:latin typeface="Shonar Bangla" pitchFamily="34" charset="0"/>
                <a:cs typeface="Shonar Bangla" pitchFamily="34" charset="0"/>
              </a:rPr>
              <a:t>নির্ন</a:t>
            </a:r>
            <a:r>
              <a:rPr lang="en-US" sz="5400" dirty="0" smtClean="0">
                <a:latin typeface="Shonar Bangla" pitchFamily="34" charset="0"/>
                <a:cs typeface="Shonar Bangla" pitchFamily="34" charset="0"/>
              </a:rPr>
              <a:t>য় </a:t>
            </a:r>
            <a:r>
              <a:rPr lang="en-US" sz="5400" dirty="0" err="1" smtClean="0">
                <a:latin typeface="Shonar Bangla" pitchFamily="34" charset="0"/>
                <a:cs typeface="Shonar Bangla" pitchFamily="34" charset="0"/>
              </a:rPr>
              <a:t>করা</a:t>
            </a:r>
            <a:r>
              <a:rPr lang="en-US" sz="5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err="1" smtClean="0">
                <a:latin typeface="Shonar Bangla" pitchFamily="34" charset="0"/>
                <a:cs typeface="Shonar Bangla" pitchFamily="34" charset="0"/>
              </a:rPr>
              <a:t>হয়</a:t>
            </a:r>
            <a:r>
              <a:rPr lang="en-US" sz="5400" dirty="0" smtClean="0">
                <a:latin typeface="Shonar Bangla" pitchFamily="34" charset="0"/>
                <a:cs typeface="Shonar Bangla" pitchFamily="34" charset="0"/>
              </a:rPr>
              <a:t>।</a:t>
            </a:r>
          </a:p>
          <a:p>
            <a:r>
              <a:rPr lang="en-US" sz="5400" dirty="0" smtClean="0">
                <a:latin typeface="Shonar Bangla" pitchFamily="34" charset="0"/>
                <a:cs typeface="Shonar Bangla" pitchFamily="34" charset="0"/>
              </a:rPr>
              <a:t> ৩।নীট </a:t>
            </a:r>
            <a:r>
              <a:rPr lang="en-US" sz="5400" dirty="0" err="1" smtClean="0">
                <a:latin typeface="Shonar Bangla" pitchFamily="34" charset="0"/>
                <a:cs typeface="Shonar Bangla" pitchFamily="34" charset="0"/>
              </a:rPr>
              <a:t>বিক্রয়</a:t>
            </a:r>
            <a:r>
              <a:rPr lang="en-US" sz="5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err="1" smtClean="0">
                <a:latin typeface="Shonar Bangla" pitchFamily="34" charset="0"/>
                <a:cs typeface="Shonar Bangla" pitchFamily="34" charset="0"/>
              </a:rPr>
              <a:t>মূল্য</a:t>
            </a:r>
            <a:r>
              <a:rPr lang="en-US" sz="5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err="1" smtClean="0">
                <a:latin typeface="Shonar Bangla" pitchFamily="34" charset="0"/>
                <a:cs typeface="Shonar Bangla" pitchFamily="34" charset="0"/>
              </a:rPr>
              <a:t>হতে</a:t>
            </a:r>
            <a:r>
              <a:rPr lang="en-US" sz="5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err="1" smtClean="0">
                <a:latin typeface="Shonar Bangla" pitchFamily="34" charset="0"/>
                <a:cs typeface="Shonar Bangla" pitchFamily="34" charset="0"/>
              </a:rPr>
              <a:t>বিক্রিত</a:t>
            </a:r>
            <a:r>
              <a:rPr lang="en-US" sz="5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err="1" smtClean="0">
                <a:latin typeface="Shonar Bangla" pitchFamily="34" charset="0"/>
                <a:cs typeface="Shonar Bangla" pitchFamily="34" charset="0"/>
              </a:rPr>
              <a:t>পণ্যের</a:t>
            </a:r>
            <a:r>
              <a:rPr lang="en-US" sz="5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err="1" smtClean="0">
                <a:latin typeface="Shonar Bangla" pitchFamily="34" charset="0"/>
                <a:cs typeface="Shonar Bangla" pitchFamily="34" charset="0"/>
              </a:rPr>
              <a:t>মূল্য</a:t>
            </a:r>
            <a:r>
              <a:rPr lang="en-US" sz="5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err="1" smtClean="0">
                <a:latin typeface="Shonar Bangla" pitchFamily="34" charset="0"/>
                <a:cs typeface="Shonar Bangla" pitchFamily="34" charset="0"/>
              </a:rPr>
              <a:t>বাদ</a:t>
            </a:r>
            <a:r>
              <a:rPr lang="en-US" sz="5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err="1" smtClean="0">
                <a:latin typeface="Shonar Bangla" pitchFamily="34" charset="0"/>
                <a:cs typeface="Shonar Bangla" pitchFamily="34" charset="0"/>
              </a:rPr>
              <a:t>দিয়ে</a:t>
            </a:r>
            <a:r>
              <a:rPr lang="en-US" sz="5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err="1" smtClean="0">
                <a:latin typeface="Shonar Bangla" pitchFamily="34" charset="0"/>
                <a:cs typeface="Shonar Bangla" pitchFamily="34" charset="0"/>
              </a:rPr>
              <a:t>মোট</a:t>
            </a:r>
            <a:r>
              <a:rPr lang="en-US" sz="5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err="1" smtClean="0">
                <a:latin typeface="Shonar Bangla" pitchFamily="34" charset="0"/>
                <a:cs typeface="Shonar Bangla" pitchFamily="34" charset="0"/>
              </a:rPr>
              <a:t>মুনাফা</a:t>
            </a:r>
            <a:r>
              <a:rPr lang="en-US" sz="5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err="1" smtClean="0">
                <a:latin typeface="Shonar Bangla" pitchFamily="34" charset="0"/>
                <a:cs typeface="Shonar Bangla" pitchFamily="34" charset="0"/>
              </a:rPr>
              <a:t>বা</a:t>
            </a:r>
            <a:r>
              <a:rPr lang="en-US" sz="5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err="1" smtClean="0">
                <a:latin typeface="Shonar Bangla" pitchFamily="34" charset="0"/>
                <a:cs typeface="Shonar Bangla" pitchFamily="34" charset="0"/>
              </a:rPr>
              <a:t>ক্ষতির</a:t>
            </a:r>
            <a:r>
              <a:rPr lang="en-US" sz="5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err="1" smtClean="0">
                <a:latin typeface="Shonar Bangla" pitchFamily="34" charset="0"/>
                <a:cs typeface="Shonar Bangla" pitchFamily="34" charset="0"/>
              </a:rPr>
              <a:t>পরিমান</a:t>
            </a:r>
            <a:r>
              <a:rPr lang="en-US" sz="5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5400" dirty="0" smtClean="0">
                <a:latin typeface="Shonar Bangla" pitchFamily="34" charset="0"/>
                <a:cs typeface="Shonar Bangla" pitchFamily="34" charset="0"/>
              </a:rPr>
              <a:t>নির্ন</a:t>
            </a:r>
            <a:r>
              <a:rPr lang="en-US" sz="5400" dirty="0" smtClean="0">
                <a:latin typeface="Shonar Bangla" pitchFamily="34" charset="0"/>
                <a:cs typeface="Shonar Bangla" pitchFamily="34" charset="0"/>
              </a:rPr>
              <a:t>য় </a:t>
            </a:r>
            <a:r>
              <a:rPr lang="en-US" sz="5400" dirty="0" err="1" smtClean="0">
                <a:latin typeface="Shonar Bangla" pitchFamily="34" charset="0"/>
                <a:cs typeface="Shonar Bangla" pitchFamily="34" charset="0"/>
              </a:rPr>
              <a:t>করা</a:t>
            </a:r>
            <a:r>
              <a:rPr lang="en-US" sz="5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err="1" smtClean="0">
                <a:latin typeface="Shonar Bangla" pitchFamily="34" charset="0"/>
                <a:cs typeface="Shonar Bangla" pitchFamily="34" charset="0"/>
              </a:rPr>
              <a:t>হয়</a:t>
            </a:r>
            <a:r>
              <a:rPr lang="en-US" sz="5400" dirty="0" smtClean="0">
                <a:latin typeface="Shonar Bangla" pitchFamily="34" charset="0"/>
                <a:cs typeface="Shonar Bangla" pitchFamily="34" charset="0"/>
              </a:rPr>
              <a:t>। </a:t>
            </a:r>
            <a:r>
              <a:rPr lang="bn-BD" sz="5400" dirty="0" smtClean="0">
                <a:latin typeface="Shonar Bangla" pitchFamily="34" charset="0"/>
                <a:cs typeface="Shonar Bangla" pitchFamily="34" charset="0"/>
              </a:rPr>
              <a:t>  </a:t>
            </a:r>
            <a:endParaRPr lang="en-US" sz="5400" dirty="0"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95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720</TotalTime>
  <Words>332</Words>
  <Application>Microsoft Office PowerPoint</Application>
  <PresentationFormat>On-screen Show (4:3)</PresentationFormat>
  <Paragraphs>142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MS PMincho</vt:lpstr>
      <vt:lpstr>Arial</vt:lpstr>
      <vt:lpstr>Calibri</vt:lpstr>
      <vt:lpstr>Calibri Light</vt:lpstr>
      <vt:lpstr>NikoshBAN</vt:lpstr>
      <vt:lpstr>Shonar Bangla</vt:lpstr>
      <vt:lpstr>Vrinda</vt:lpstr>
      <vt:lpstr>Wingdings 3</vt:lpstr>
      <vt:lpstr>Office Theme</vt:lpstr>
      <vt:lpstr>PowerPoint Presentation</vt:lpstr>
      <vt:lpstr>শিক্ষক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Lotus</dc:creator>
  <cp:lastModifiedBy>Lotus</cp:lastModifiedBy>
  <cp:revision>154</cp:revision>
  <dcterms:created xsi:type="dcterms:W3CDTF">2006-08-16T00:00:00Z</dcterms:created>
  <dcterms:modified xsi:type="dcterms:W3CDTF">2019-03-30T08:25:23Z</dcterms:modified>
</cp:coreProperties>
</file>