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  <p:sldMasterId id="2147483702" r:id="rId5"/>
  </p:sldMasterIdLst>
  <p:sldIdLst>
    <p:sldId id="257" r:id="rId6"/>
    <p:sldId id="258" r:id="rId7"/>
    <p:sldId id="277" r:id="rId8"/>
    <p:sldId id="287" r:id="rId9"/>
    <p:sldId id="267" r:id="rId10"/>
    <p:sldId id="286" r:id="rId11"/>
    <p:sldId id="262" r:id="rId12"/>
    <p:sldId id="274" r:id="rId13"/>
    <p:sldId id="260" r:id="rId14"/>
    <p:sldId id="278" r:id="rId15"/>
    <p:sldId id="263" r:id="rId16"/>
    <p:sldId id="292" r:id="rId17"/>
    <p:sldId id="281" r:id="rId18"/>
    <p:sldId id="288" r:id="rId19"/>
    <p:sldId id="290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DDDDD"/>
    <a:srgbClr val="44E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0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4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ECD5-FF56-4B1F-919F-EF43244381F1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51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F9839-1BEE-4E76-9680-8C85FD6873E9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2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D0A34-F184-45A2-A5A5-B9D068EF4CAD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0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54CF9-9D0E-4FA1-95A7-C8D02D7F1430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7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6A15D-8DEC-4498-983D-A20429E8E39F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7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B7686-79E2-43ED-9F55-05A15BA47F53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3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EB663-601D-4EA2-8103-C2BD5D4CF434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1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DEC90-2CF2-4D28-9206-CC9CA8D6A4D2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1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65FFEC-4C72-4619-AD0E-B48C33EA32E2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47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A453B-D1C0-4091-8E76-DD42D47EAAFE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4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5FEE2-8670-4E64-98AD-6614F7C6C8A4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16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0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17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4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7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8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9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2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7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2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32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7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92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00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43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0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49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7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2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7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02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ECD5-FF56-4B1F-919F-EF43244381F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75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9839-1BEE-4E76-9680-8C85FD6873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42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0A34-F184-45A2-A5A5-B9D068EF4CA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97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4CF9-9D0E-4FA1-95A7-C8D02D7F143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99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A15D-8DEC-4498-983D-A20429E8E39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9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7686-79E2-43ED-9F55-05A15BA47F5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35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B663-601D-4EA2-8103-C2BD5D4CF43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04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EC90-2CF2-4D28-9206-CC9CA8D6A4D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18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FFEC-4C72-4619-AD0E-B48C33EA32E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45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453B-D1C0-4091-8E76-DD42D47EAAF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7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9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FEE2-8670-4E64-98AD-6614F7C6C8A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015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7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02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ECD5-FF56-4B1F-919F-EF43244381F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721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9839-1BEE-4E76-9680-8C85FD6873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93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0A34-F184-45A2-A5A5-B9D068EF4CA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60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4CF9-9D0E-4FA1-95A7-C8D02D7F143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88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A15D-8DEC-4498-983D-A20429E8E39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88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7686-79E2-43ED-9F55-05A15BA47F5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22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B663-601D-4EA2-8103-C2BD5D4CF43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24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EC90-2CF2-4D28-9206-CC9CA8D6A4D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405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FFEC-4C72-4619-AD0E-B48C33EA32E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8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07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453B-D1C0-4091-8E76-DD42D47EAAF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86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FEE2-8670-4E64-98AD-6614F7C6C8A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4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3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12/5/2019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8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924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4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CF2B7-4F68-44DA-BA17-F70F8C7207C0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924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4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CF2B7-4F68-44DA-BA17-F70F8C7207C0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5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596282" y="172794"/>
            <a:ext cx="5036024" cy="170597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স্বাগতম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99" y="1878764"/>
            <a:ext cx="4310575" cy="485966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accent2">
                <a:lumMod val="60000"/>
                <a:lumOff val="40000"/>
              </a:schemeClr>
            </a:bgClr>
          </a:pattFill>
        </p:spPr>
      </p:pic>
      <p:grpSp>
        <p:nvGrpSpPr>
          <p:cNvPr id="12" name="Group 11"/>
          <p:cNvGrpSpPr/>
          <p:nvPr/>
        </p:nvGrpSpPr>
        <p:grpSpPr>
          <a:xfrm>
            <a:off x="-21104" y="0"/>
            <a:ext cx="12227160" cy="6858001"/>
            <a:chOff x="-21104" y="0"/>
            <a:chExt cx="12227160" cy="6858001"/>
          </a:xfrm>
        </p:grpSpPr>
        <p:sp>
          <p:nvSpPr>
            <p:cNvPr id="5" name="Flowchart: Collate 4"/>
            <p:cNvSpPr/>
            <p:nvPr/>
          </p:nvSpPr>
          <p:spPr>
            <a:xfrm>
              <a:off x="0" y="1"/>
              <a:ext cx="239151" cy="6858000"/>
            </a:xfrm>
            <a:prstGeom prst="flowChartCol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lowchart: Collate 5"/>
            <p:cNvSpPr/>
            <p:nvPr/>
          </p:nvSpPr>
          <p:spPr>
            <a:xfrm>
              <a:off x="11951671" y="0"/>
              <a:ext cx="239151" cy="6858000"/>
            </a:xfrm>
            <a:prstGeom prst="flowChartCol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12-Point Star 6"/>
            <p:cNvSpPr/>
            <p:nvPr/>
          </p:nvSpPr>
          <p:spPr>
            <a:xfrm>
              <a:off x="-21104" y="3094892"/>
              <a:ext cx="260255" cy="506437"/>
            </a:xfrm>
            <a:prstGeom prst="star12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2-Point Star 10"/>
            <p:cNvSpPr/>
            <p:nvPr/>
          </p:nvSpPr>
          <p:spPr>
            <a:xfrm>
              <a:off x="11945801" y="3175779"/>
              <a:ext cx="260255" cy="506437"/>
            </a:xfrm>
            <a:prstGeom prst="star12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Explosion 1 1"/>
          <p:cNvSpPr/>
          <p:nvPr/>
        </p:nvSpPr>
        <p:spPr>
          <a:xfrm>
            <a:off x="670299" y="50049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1512467" y="51062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2361191" y="50903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1072710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1945351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1538711" y="2579737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640825" y="590248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/>
        </p:nvSpPr>
        <p:spPr>
          <a:xfrm>
            <a:off x="1482993" y="591261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2331717" y="591102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1 25"/>
          <p:cNvSpPr/>
          <p:nvPr/>
        </p:nvSpPr>
        <p:spPr>
          <a:xfrm>
            <a:off x="1041301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on 1 26"/>
          <p:cNvSpPr/>
          <p:nvPr/>
        </p:nvSpPr>
        <p:spPr>
          <a:xfrm>
            <a:off x="1913942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xplosion 1 27"/>
          <p:cNvSpPr/>
          <p:nvPr/>
        </p:nvSpPr>
        <p:spPr>
          <a:xfrm>
            <a:off x="1527576" y="405101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 1 28"/>
          <p:cNvSpPr/>
          <p:nvPr/>
        </p:nvSpPr>
        <p:spPr>
          <a:xfrm>
            <a:off x="9350960" y="50049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 1 29"/>
          <p:cNvSpPr/>
          <p:nvPr/>
        </p:nvSpPr>
        <p:spPr>
          <a:xfrm>
            <a:off x="10193128" y="51062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1 30"/>
          <p:cNvSpPr/>
          <p:nvPr/>
        </p:nvSpPr>
        <p:spPr>
          <a:xfrm>
            <a:off x="11041852" y="50903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1 31"/>
          <p:cNvSpPr/>
          <p:nvPr/>
        </p:nvSpPr>
        <p:spPr>
          <a:xfrm>
            <a:off x="9753371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xplosion 1 32"/>
          <p:cNvSpPr/>
          <p:nvPr/>
        </p:nvSpPr>
        <p:spPr>
          <a:xfrm>
            <a:off x="10626012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xplosion 1 33"/>
          <p:cNvSpPr/>
          <p:nvPr/>
        </p:nvSpPr>
        <p:spPr>
          <a:xfrm>
            <a:off x="10219372" y="2579737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1 34"/>
          <p:cNvSpPr/>
          <p:nvPr/>
        </p:nvSpPr>
        <p:spPr>
          <a:xfrm>
            <a:off x="9306377" y="590248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 1 35"/>
          <p:cNvSpPr/>
          <p:nvPr/>
        </p:nvSpPr>
        <p:spPr>
          <a:xfrm>
            <a:off x="10148545" y="591261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 1 36"/>
          <p:cNvSpPr/>
          <p:nvPr/>
        </p:nvSpPr>
        <p:spPr>
          <a:xfrm>
            <a:off x="10997269" y="591102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 1 37"/>
          <p:cNvSpPr/>
          <p:nvPr/>
        </p:nvSpPr>
        <p:spPr>
          <a:xfrm>
            <a:off x="9706853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1 38"/>
          <p:cNvSpPr/>
          <p:nvPr/>
        </p:nvSpPr>
        <p:spPr>
          <a:xfrm>
            <a:off x="10579494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0193128" y="405101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8188" y="4935772"/>
            <a:ext cx="10529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বর্তমানে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ডেস্কটপ</a:t>
            </a:r>
            <a:r>
              <a:rPr lang="en-US" sz="2800" dirty="0" smtClean="0"/>
              <a:t> </a:t>
            </a:r>
            <a:r>
              <a:rPr lang="en-US" sz="2800" dirty="0" err="1" smtClean="0"/>
              <a:t>খুবই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জনপ্রিয়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উপযোগি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এগুলোর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অফিসিয়াল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কাজসহ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সম্পাদন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65" y="502274"/>
            <a:ext cx="5715000" cy="4121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3194" y="2356832"/>
            <a:ext cx="170001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ডেস্কটপ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10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pattFill prst="pct50">
            <a:fgClr>
              <a:schemeClr val="accent6"/>
            </a:fgClr>
            <a:bgClr>
              <a:schemeClr val="bg1"/>
            </a:bgClr>
          </a:pattFill>
        </p:spPr>
      </p:pic>
      <p:sp>
        <p:nvSpPr>
          <p:cNvPr id="4" name="TextBox 3"/>
          <p:cNvSpPr txBox="1"/>
          <p:nvPr/>
        </p:nvSpPr>
        <p:spPr>
          <a:xfrm>
            <a:off x="634026" y="4901895"/>
            <a:ext cx="10831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ইংরেজিতে</a:t>
            </a:r>
            <a:r>
              <a:rPr lang="en-US" sz="3200" dirty="0" smtClean="0"/>
              <a:t> Lap </a:t>
            </a:r>
            <a:r>
              <a:rPr lang="en-US" sz="3200" dirty="0" err="1" smtClean="0"/>
              <a:t>মানে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কোল</a:t>
            </a:r>
            <a:r>
              <a:rPr lang="en-US" sz="3200" dirty="0" smtClean="0"/>
              <a:t> </a:t>
            </a:r>
            <a:r>
              <a:rPr lang="en-US" sz="3200" dirty="0" err="1" smtClean="0"/>
              <a:t>আর</a:t>
            </a:r>
            <a:r>
              <a:rPr lang="en-US" sz="3200" dirty="0" smtClean="0"/>
              <a:t> Top </a:t>
            </a:r>
            <a:r>
              <a:rPr lang="en-US" sz="3200" dirty="0" err="1" smtClean="0"/>
              <a:t>মানে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উপরে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অর্থ্যা</a:t>
            </a:r>
            <a:r>
              <a:rPr lang="en-US" sz="3200" dirty="0" smtClean="0"/>
              <a:t>ৎ </a:t>
            </a:r>
            <a:r>
              <a:rPr lang="en-US" sz="3200" dirty="0" err="1" smtClean="0"/>
              <a:t>কোলের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রেখে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ল্যাপটপ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রাখা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হয়েছে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স্থানে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বসে</a:t>
            </a:r>
            <a:r>
              <a:rPr lang="en-US" sz="3200" dirty="0" smtClean="0"/>
              <a:t> এ </a:t>
            </a:r>
            <a:r>
              <a:rPr lang="en-US" sz="3200" dirty="0" err="1" smtClean="0"/>
              <a:t>নিয়ে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। 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18" y="332167"/>
            <a:ext cx="4802746" cy="4304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5469" y="2202285"/>
            <a:ext cx="164849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ল্যাপটপ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34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8188" y="5371867"/>
            <a:ext cx="10529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prstClr val="black"/>
                </a:solidFill>
              </a:rPr>
              <a:t>এই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যন্ত্রটি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ছোট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হলেও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এর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গুরুত্ব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অনেক</a:t>
            </a:r>
            <a:r>
              <a:rPr lang="en-US" sz="2800" dirty="0" smtClean="0">
                <a:solidFill>
                  <a:prstClr val="black"/>
                </a:solidFill>
              </a:rPr>
              <a:t>। </a:t>
            </a:r>
            <a:r>
              <a:rPr lang="en-US" sz="2800" dirty="0" err="1" smtClean="0">
                <a:solidFill>
                  <a:prstClr val="black"/>
                </a:solidFill>
              </a:rPr>
              <a:t>তথ্য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প্রক্রিয়াকরণের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কাজ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এর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মাধ্যমে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করা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হয়</a:t>
            </a:r>
            <a:r>
              <a:rPr lang="en-US" sz="2800" dirty="0" smtClean="0">
                <a:solidFill>
                  <a:prstClr val="black"/>
                </a:solidFill>
              </a:rPr>
              <a:t>। </a:t>
            </a:r>
            <a:r>
              <a:rPr lang="en-US" sz="2800" dirty="0" err="1" smtClean="0">
                <a:solidFill>
                  <a:prstClr val="black"/>
                </a:solidFill>
              </a:rPr>
              <a:t>তথ্য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প্রক্রিয়াকরণ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সঠিক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হলে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ফলাফলও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সঠিক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হয়</a:t>
            </a:r>
            <a:r>
              <a:rPr lang="en-US" sz="2800" dirty="0" smtClean="0">
                <a:solidFill>
                  <a:prstClr val="black"/>
                </a:solidFill>
              </a:rPr>
              <a:t>।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3022" y="2356832"/>
            <a:ext cx="170001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</a:rPr>
              <a:t>প্রসেসর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04" y="604912"/>
            <a:ext cx="5121813" cy="44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4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rgbClr val="FF9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339404" y="1828800"/>
            <a:ext cx="3276600" cy="6096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3600" dirty="0">
              <a:solidFill>
                <a:srgbClr val="00666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6705600" y="1828800"/>
            <a:ext cx="3276600" cy="6096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600" dirty="0" err="1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3600" dirty="0">
              <a:solidFill>
                <a:srgbClr val="00666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ine 62"/>
          <p:cNvSpPr>
            <a:spLocks noChangeShapeType="1"/>
          </p:cNvSpPr>
          <p:nvPr/>
        </p:nvSpPr>
        <p:spPr bwMode="auto">
          <a:xfrm flipH="1">
            <a:off x="2939606" y="2514600"/>
            <a:ext cx="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ine 62"/>
          <p:cNvSpPr>
            <a:spLocks noChangeShapeType="1"/>
          </p:cNvSpPr>
          <p:nvPr/>
        </p:nvSpPr>
        <p:spPr bwMode="auto">
          <a:xfrm flipH="1">
            <a:off x="8305800" y="2514600"/>
            <a:ext cx="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0137" y="3614225"/>
            <a:ext cx="320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43200" y="381000"/>
            <a:ext cx="3200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8600"/>
            <a:ext cx="1752600" cy="1219200"/>
          </a:xfrm>
          <a:prstGeom prst="rect">
            <a:avLst/>
          </a:prstGeom>
        </p:spPr>
      </p:pic>
      <p:sp>
        <p:nvSpPr>
          <p:cNvPr id="18" name="Half Frame 17"/>
          <p:cNvSpPr/>
          <p:nvPr/>
        </p:nvSpPr>
        <p:spPr>
          <a:xfrm>
            <a:off x="-11279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00392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489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058751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599" y="3588466"/>
            <a:ext cx="480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36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rgbClr val="00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657600" y="218943"/>
            <a:ext cx="4648200" cy="10689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3333FF"/>
                </a:solidFill>
              </a:rPr>
              <a:t>মূল্যায়ন</a:t>
            </a:r>
            <a:endParaRPr lang="en-US" sz="6600" dirty="0">
              <a:solidFill>
                <a:srgbClr val="3333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4100" y="1442433"/>
            <a:ext cx="556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১। </a:t>
            </a:r>
            <a:r>
              <a:rPr lang="en-US" sz="2800" dirty="0" err="1" smtClean="0"/>
              <a:t>পৃথিবীর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সবচেয়ে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বড়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147697" y="2112130"/>
            <a:ext cx="249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ক) </a:t>
            </a:r>
            <a:r>
              <a:rPr lang="en-US" sz="2800" dirty="0" err="1" smtClean="0"/>
              <a:t>সুপার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147697" y="2577660"/>
            <a:ext cx="292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খ</a:t>
            </a:r>
            <a:r>
              <a:rPr lang="en-US" sz="2800" dirty="0" smtClean="0"/>
              <a:t>) </a:t>
            </a:r>
            <a:r>
              <a:rPr lang="en-US" sz="2800" dirty="0" err="1" smtClean="0"/>
              <a:t>মেইনফ্রেম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147697" y="3033099"/>
            <a:ext cx="241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গ</a:t>
            </a:r>
            <a:r>
              <a:rPr lang="en-US" sz="2800" dirty="0" smtClean="0"/>
              <a:t>) </a:t>
            </a:r>
            <a:r>
              <a:rPr lang="en-US" sz="2800" dirty="0" err="1" smtClean="0"/>
              <a:t>মিনি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543825" y="2081557"/>
            <a:ext cx="70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4099" y="3850783"/>
            <a:ext cx="869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99"/>
                </a:solidFill>
              </a:rPr>
              <a:t>২। </a:t>
            </a:r>
            <a:r>
              <a:rPr lang="en-US" sz="2800" dirty="0" err="1" smtClean="0">
                <a:solidFill>
                  <a:srgbClr val="006699"/>
                </a:solidFill>
              </a:rPr>
              <a:t>কম্পিউটারে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কাজ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সঠিক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পদ্ধতি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>
                <a:solidFill>
                  <a:srgbClr val="006699"/>
                </a:solidFill>
              </a:rPr>
              <a:t>কোনটি</a:t>
            </a:r>
            <a:r>
              <a:rPr lang="en-US" sz="2800" dirty="0">
                <a:solidFill>
                  <a:srgbClr val="006699"/>
                </a:solidFill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12089" y="4510886"/>
            <a:ext cx="3293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6699"/>
                </a:solidFill>
              </a:rPr>
              <a:t>ক) </a:t>
            </a:r>
            <a:r>
              <a:rPr lang="en-US" sz="2800" dirty="0" err="1" smtClean="0">
                <a:solidFill>
                  <a:srgbClr val="006699"/>
                </a:solidFill>
              </a:rPr>
              <a:t>আউটপুট-প্রসেসিং-ইনপুট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endParaRPr lang="en-US" sz="2800" dirty="0">
              <a:solidFill>
                <a:srgbClr val="00669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99215" y="5011768"/>
            <a:ext cx="3306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6699"/>
                </a:solidFill>
              </a:rPr>
              <a:t>ক</a:t>
            </a:r>
            <a:r>
              <a:rPr lang="en-US" sz="2800" dirty="0" smtClean="0">
                <a:solidFill>
                  <a:srgbClr val="006699"/>
                </a:solidFill>
              </a:rPr>
              <a:t>) </a:t>
            </a:r>
            <a:r>
              <a:rPr lang="en-US" sz="2800" dirty="0" err="1" smtClean="0">
                <a:solidFill>
                  <a:srgbClr val="006699"/>
                </a:solidFill>
              </a:rPr>
              <a:t>প্রসেসিং-ইনপুট-আউটপুট</a:t>
            </a:r>
            <a:r>
              <a:rPr lang="en-US" sz="2800" dirty="0" smtClean="0">
                <a:solidFill>
                  <a:srgbClr val="006699"/>
                </a:solidFill>
              </a:rPr>
              <a:t>  </a:t>
            </a:r>
            <a:endParaRPr lang="en-US" sz="2800" dirty="0">
              <a:solidFill>
                <a:srgbClr val="00669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12089" y="5529849"/>
            <a:ext cx="329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ক</a:t>
            </a:r>
            <a:r>
              <a:rPr lang="en-US" sz="2800" dirty="0" smtClean="0"/>
              <a:t>) </a:t>
            </a:r>
            <a:r>
              <a:rPr lang="en-US" sz="2800" dirty="0" err="1" smtClean="0"/>
              <a:t>ইনপুট-প্রসেসিং-আউটপুট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endParaRPr lang="en-US" sz="2800" dirty="0">
              <a:solidFill>
                <a:srgbClr val="00669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71373" y="5468293"/>
            <a:ext cx="70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7" descr="White marble"/>
          <p:cNvSpPr>
            <a:spLocks noChangeArrowheads="1" noChangeShapeType="1" noTextEdit="1"/>
          </p:cNvSpPr>
          <p:nvPr/>
        </p:nvSpPr>
        <p:spPr bwMode="auto">
          <a:xfrm>
            <a:off x="2514600" y="1642059"/>
            <a:ext cx="6835462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8" lon="20099988" rev="0"/>
              </a:camera>
              <a:lightRig rig="legacyHarsh2" dir="t"/>
            </a:scene3d>
            <a:sp3d extrusionH="4302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কোন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প্রশ্ন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বা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 </a:t>
            </a:r>
            <a:r>
              <a:rPr lang="bn-BD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জিজ্ঞাসা</a:t>
            </a:r>
            <a:r>
              <a:rPr lang="bn-BD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?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688391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7926" cy="6870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8" y="243354"/>
            <a:ext cx="3430275" cy="2693027"/>
          </a:xfrm>
          <a:prstGeom prst="rect">
            <a:avLst/>
          </a:prstGeom>
        </p:spPr>
      </p:pic>
      <p:sp>
        <p:nvSpPr>
          <p:cNvPr id="6" name="Regular Pentagon 5"/>
          <p:cNvSpPr/>
          <p:nvPr/>
        </p:nvSpPr>
        <p:spPr>
          <a:xfrm>
            <a:off x="1339403" y="243355"/>
            <a:ext cx="5911403" cy="23581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বাড়ির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50761" y="3902302"/>
            <a:ext cx="11204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prstClr val="black"/>
                </a:solidFill>
              </a:rPr>
              <a:t>১। </a:t>
            </a:r>
            <a:r>
              <a:rPr lang="en-US" sz="4000" dirty="0" err="1" smtClean="0">
                <a:solidFill>
                  <a:prstClr val="black"/>
                </a:solidFill>
              </a:rPr>
              <a:t>তথ্য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>
                <a:solidFill>
                  <a:prstClr val="black"/>
                </a:solidFill>
              </a:rPr>
              <a:t>ও </a:t>
            </a:r>
            <a:r>
              <a:rPr lang="en-US" sz="4000" dirty="0" err="1">
                <a:solidFill>
                  <a:prstClr val="black"/>
                </a:solidFill>
              </a:rPr>
              <a:t>যোগাযোগ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প্রযুক্তি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সংশ্লিষ্ট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যন্ত্রপাতিগুলোর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/>
              <a:t>ভুমিকা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নিরূপন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 (</a:t>
            </a:r>
            <a:r>
              <a:rPr lang="en-US" sz="4000" dirty="0" err="1" smtClean="0"/>
              <a:t>লিখে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আনবে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23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Flowchart: Punched Tape 2"/>
          <p:cNvSpPr/>
          <p:nvPr/>
        </p:nvSpPr>
        <p:spPr>
          <a:xfrm>
            <a:off x="901521" y="1236367"/>
            <a:ext cx="10006885" cy="418563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মনোযোগ</a:t>
            </a:r>
            <a:r>
              <a:rPr lang="en-US" sz="5400" dirty="0" smtClean="0"/>
              <a:t> </a:t>
            </a:r>
            <a:r>
              <a:rPr lang="en-US" sz="5400" dirty="0" err="1" smtClean="0"/>
              <a:t>দিয়ে</a:t>
            </a:r>
            <a:r>
              <a:rPr lang="en-US" sz="5400" dirty="0" smtClean="0"/>
              <a:t> </a:t>
            </a:r>
            <a:r>
              <a:rPr lang="en-US" sz="5400" dirty="0" err="1" smtClean="0"/>
              <a:t>ক্লাসটি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উপভোগ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করার</a:t>
            </a:r>
            <a:r>
              <a:rPr lang="en-US" sz="5400" dirty="0" smtClean="0"/>
              <a:t> </a:t>
            </a:r>
            <a:r>
              <a:rPr lang="en-US" sz="5400" dirty="0" err="1" smtClean="0"/>
              <a:t>জন্য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ধন্যবাদ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9728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93705" y="309489"/>
            <a:ext cx="3559126" cy="956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পরিচিতি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39618" y="2025748"/>
            <a:ext cx="0" cy="362946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84874" y="1477108"/>
            <a:ext cx="0" cy="471267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08431" y="1477108"/>
            <a:ext cx="0" cy="471267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47000" endPos="0" dist="8001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9828" y="3291841"/>
            <a:ext cx="5036234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এস.এম</a:t>
            </a:r>
            <a:r>
              <a:rPr lang="en-US" sz="3600" dirty="0" smtClean="0"/>
              <a:t>. </a:t>
            </a:r>
            <a:r>
              <a:rPr lang="en-US" sz="3600" dirty="0" err="1" smtClean="0"/>
              <a:t>তৌফিক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উল্লাহ্</a:t>
            </a:r>
            <a:endParaRPr lang="en-US" sz="36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(</a:t>
            </a:r>
            <a:r>
              <a:rPr lang="en-US" sz="2400" dirty="0" err="1" smtClean="0"/>
              <a:t>আইসিটি</a:t>
            </a:r>
            <a:r>
              <a:rPr lang="en-US" sz="2400" dirty="0" smtClean="0"/>
              <a:t>)</a:t>
            </a:r>
          </a:p>
          <a:p>
            <a:pPr algn="ctr"/>
            <a:endParaRPr lang="en-US" sz="1050" dirty="0" smtClean="0"/>
          </a:p>
          <a:p>
            <a:pPr algn="ctr"/>
            <a:r>
              <a:rPr lang="en-US" sz="2400" dirty="0" err="1" smtClean="0"/>
              <a:t>হয়বতনগর</a:t>
            </a:r>
            <a:r>
              <a:rPr lang="en-US" sz="2400" dirty="0" smtClean="0"/>
              <a:t> </a:t>
            </a:r>
            <a:r>
              <a:rPr lang="en-US" sz="2400" dirty="0" err="1" smtClean="0"/>
              <a:t>এ.ইউ</a:t>
            </a:r>
            <a:r>
              <a:rPr lang="en-US" sz="2400" dirty="0" smtClean="0"/>
              <a:t>. </a:t>
            </a:r>
            <a:r>
              <a:rPr lang="en-US" sz="2400" dirty="0" err="1" smtClean="0"/>
              <a:t>কামিল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মাদরাসা</a:t>
            </a:r>
            <a:endParaRPr lang="en-US" sz="24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400" dirty="0" err="1" smtClean="0"/>
              <a:t>কিশোরগঞ্জ</a:t>
            </a:r>
            <a:r>
              <a:rPr lang="en-US" sz="2400" dirty="0" smtClean="0"/>
              <a:t>।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400" dirty="0" smtClean="0"/>
              <a:t>Phone 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01714-637863</a:t>
            </a:r>
          </a:p>
          <a:p>
            <a:pPr algn="ctr"/>
            <a:r>
              <a:rPr lang="en-US" sz="2400" dirty="0"/>
              <a:t>e</a:t>
            </a:r>
            <a:r>
              <a:rPr lang="en-US" sz="2400" dirty="0" smtClean="0"/>
              <a:t>-mail : monifakir@gmail.com </a:t>
            </a:r>
          </a:p>
          <a:p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991648" y="4037428"/>
            <a:ext cx="403725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বিষয়</a:t>
            </a:r>
            <a:r>
              <a:rPr lang="en-US" sz="2800" dirty="0" smtClean="0"/>
              <a:t> 	: 	</a:t>
            </a:r>
            <a:r>
              <a:rPr lang="en-US" sz="2800" dirty="0" err="1" smtClean="0"/>
              <a:t>আইসিটি</a:t>
            </a:r>
            <a:endParaRPr lang="en-US" sz="2800" dirty="0" smtClean="0"/>
          </a:p>
          <a:p>
            <a:endParaRPr lang="en-US" sz="1200" dirty="0" smtClean="0"/>
          </a:p>
          <a:p>
            <a:r>
              <a:rPr lang="en-US" sz="2800" dirty="0" err="1" smtClean="0"/>
              <a:t>শ্রেণি</a:t>
            </a:r>
            <a:r>
              <a:rPr lang="en-US" sz="2800" dirty="0" smtClean="0"/>
              <a:t> 	: 	</a:t>
            </a:r>
            <a:r>
              <a:rPr lang="en-US" sz="2800" dirty="0" smtClean="0"/>
              <a:t>৬ষ্ঠ</a:t>
            </a:r>
          </a:p>
          <a:p>
            <a:endParaRPr lang="en-US" sz="1200" dirty="0" smtClean="0"/>
          </a:p>
          <a:p>
            <a:r>
              <a:rPr lang="en-US" sz="2800" dirty="0" err="1" smtClean="0"/>
              <a:t>অধ্যায়</a:t>
            </a:r>
            <a:r>
              <a:rPr lang="en-US" sz="2800" dirty="0" smtClean="0"/>
              <a:t> : 	২য়</a:t>
            </a:r>
            <a:endParaRPr lang="en-US" sz="2800" dirty="0" smtClean="0"/>
          </a:p>
          <a:p>
            <a:endParaRPr lang="en-US" sz="1100" dirty="0" smtClean="0"/>
          </a:p>
          <a:p>
            <a:r>
              <a:rPr lang="en-US" sz="2800" dirty="0" err="1" smtClean="0"/>
              <a:t>সময়</a:t>
            </a:r>
            <a:r>
              <a:rPr lang="en-US" sz="2800" dirty="0" smtClean="0"/>
              <a:t> 	: 	৫০ </a:t>
            </a:r>
            <a:r>
              <a:rPr lang="en-US" sz="2800" dirty="0" err="1" smtClean="0"/>
              <a:t>মিনিট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6" y="1138511"/>
            <a:ext cx="2532185" cy="2448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81" y="243224"/>
            <a:ext cx="2325994" cy="28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9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1055075"/>
            <a:ext cx="5078436" cy="444758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302326" y="2700996"/>
            <a:ext cx="1716259" cy="144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01461" y="2560317"/>
            <a:ext cx="1730326" cy="1744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0156871" y="2644729"/>
            <a:ext cx="1716259" cy="144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137096" y="829994"/>
            <a:ext cx="4951829" cy="188507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</a:rPr>
              <a:t>আজকের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পাঠ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523" y="3284113"/>
            <a:ext cx="803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তথ্য</a:t>
            </a:r>
            <a:r>
              <a:rPr lang="en-US" sz="3600" dirty="0" smtClean="0">
                <a:solidFill>
                  <a:prstClr val="black"/>
                </a:solidFill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</a:rPr>
              <a:t>যোগাযোগ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প্রযুক্তি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সংশ্লিষ্ট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যন্ত্রপাতি</a:t>
            </a:r>
            <a:endParaRPr lang="en-US" sz="3600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2880" y="-2"/>
            <a:ext cx="12204880" cy="675448"/>
            <a:chOff x="-12880" y="-2"/>
            <a:chExt cx="12204880" cy="675448"/>
          </a:xfrm>
        </p:grpSpPr>
        <p:sp>
          <p:nvSpPr>
            <p:cNvPr id="4" name="Quad Arrow Callout 3"/>
            <p:cNvSpPr/>
            <p:nvPr/>
          </p:nvSpPr>
          <p:spPr>
            <a:xfrm>
              <a:off x="-12880" y="-2"/>
              <a:ext cx="579549" cy="675448"/>
            </a:xfrm>
            <a:prstGeom prst="quadArrow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Quad Arrow Callout 5"/>
            <p:cNvSpPr/>
            <p:nvPr/>
          </p:nvSpPr>
          <p:spPr>
            <a:xfrm>
              <a:off x="11612451" y="-2"/>
              <a:ext cx="579549" cy="675448"/>
            </a:xfrm>
            <a:prstGeom prst="quadArrow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6182552"/>
            <a:ext cx="12204880" cy="675448"/>
            <a:chOff x="-12880" y="-2"/>
            <a:chExt cx="12204880" cy="675448"/>
          </a:xfrm>
        </p:grpSpPr>
        <p:sp>
          <p:nvSpPr>
            <p:cNvPr id="9" name="Quad Arrow Callout 8"/>
            <p:cNvSpPr/>
            <p:nvPr/>
          </p:nvSpPr>
          <p:spPr>
            <a:xfrm>
              <a:off x="-12880" y="-2"/>
              <a:ext cx="579549" cy="675448"/>
            </a:xfrm>
            <a:prstGeom prst="quadArrow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Quad Arrow Callout 9"/>
            <p:cNvSpPr/>
            <p:nvPr/>
          </p:nvSpPr>
          <p:spPr>
            <a:xfrm>
              <a:off x="11612451" y="-2"/>
              <a:ext cx="579549" cy="675448"/>
            </a:xfrm>
            <a:prstGeom prst="quadArrow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638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5" y="-6394"/>
            <a:ext cx="12247926" cy="687078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987899" y="450761"/>
            <a:ext cx="5009881" cy="12621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শিখনফল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146215" y="2435278"/>
            <a:ext cx="10547800" cy="236988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এ </a:t>
            </a:r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শেষে</a:t>
            </a:r>
            <a:r>
              <a:rPr lang="en-US" sz="3200" dirty="0"/>
              <a:t> </a:t>
            </a:r>
            <a:r>
              <a:rPr lang="en-US" sz="3200" dirty="0" err="1"/>
              <a:t>শিক্ষার্থীরা</a:t>
            </a:r>
            <a:r>
              <a:rPr lang="en-US" sz="3200" dirty="0"/>
              <a:t>……….</a:t>
            </a:r>
          </a:p>
          <a:p>
            <a:endParaRPr lang="en-US" sz="2000" dirty="0" smtClean="0"/>
          </a:p>
          <a:p>
            <a:r>
              <a:rPr lang="en-US" sz="3200" dirty="0" smtClean="0"/>
              <a:t>১। </a:t>
            </a:r>
            <a:r>
              <a:rPr lang="en-US" sz="3200" dirty="0" err="1" smtClean="0"/>
              <a:t>কম্পিউটার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কেমন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/>
              <a:t>২। </a:t>
            </a:r>
            <a:r>
              <a:rPr lang="en-US" sz="3200" dirty="0" err="1"/>
              <a:t>আইসিটিতে</a:t>
            </a:r>
            <a:r>
              <a:rPr lang="en-US" sz="3200" dirty="0"/>
              <a:t> </a:t>
            </a:r>
            <a:r>
              <a:rPr lang="en-US" sz="3200" dirty="0" err="1"/>
              <a:t>যেসব</a:t>
            </a:r>
            <a:r>
              <a:rPr lang="en-US" sz="3200" dirty="0"/>
              <a:t> </a:t>
            </a:r>
            <a:r>
              <a:rPr lang="en-US" sz="3200" dirty="0" err="1"/>
              <a:t>যন্ত্রপাতি</a:t>
            </a:r>
            <a:r>
              <a:rPr lang="en-US" sz="3200" dirty="0"/>
              <a:t> </a:t>
            </a:r>
            <a:r>
              <a:rPr lang="en-US" sz="3200" dirty="0" err="1"/>
              <a:t>ব্যবহার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 </a:t>
            </a:r>
            <a:r>
              <a:rPr lang="en-US" sz="3200" dirty="0" err="1"/>
              <a:t>সেগুলো</a:t>
            </a:r>
            <a:r>
              <a:rPr lang="en-US" sz="3200" dirty="0"/>
              <a:t> </a:t>
            </a:r>
            <a:r>
              <a:rPr lang="en-US" sz="3200" dirty="0" err="1"/>
              <a:t>বর্ণনা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859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1">
              <a:lumMod val="75000"/>
              <a:lumOff val="2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973" y="4713664"/>
            <a:ext cx="10625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প্রথমে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তথ্য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ইনপুট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হবে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কেন্দ্রীয়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প্রক্রিয়াকরণ</a:t>
            </a:r>
            <a:r>
              <a:rPr lang="en-US" sz="3200" dirty="0" smtClean="0"/>
              <a:t> </a:t>
            </a:r>
            <a:r>
              <a:rPr lang="en-US" sz="3200" dirty="0" err="1" smtClean="0"/>
              <a:t>ইউনিট</a:t>
            </a:r>
            <a:r>
              <a:rPr lang="en-US" sz="3200" dirty="0" smtClean="0"/>
              <a:t> (CPU) </a:t>
            </a:r>
            <a:r>
              <a:rPr lang="en-US" sz="3200" dirty="0" err="1" smtClean="0"/>
              <a:t>কিভাবে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নির্ভুল</a:t>
            </a:r>
            <a:r>
              <a:rPr lang="en-US" sz="3200" dirty="0" smtClean="0"/>
              <a:t> </a:t>
            </a:r>
            <a:r>
              <a:rPr lang="en-US" sz="3200" dirty="0" err="1" smtClean="0"/>
              <a:t>ফলাফল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প্রদান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সে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বিষয়ে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প্রক্রিয়াকরণ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সবশেষে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আউটপুট</a:t>
            </a:r>
            <a:r>
              <a:rPr lang="en-US" sz="3200" dirty="0" smtClean="0"/>
              <a:t> </a:t>
            </a:r>
            <a:r>
              <a:rPr lang="en-US" sz="3200" dirty="0" err="1" smtClean="0"/>
              <a:t>আকারে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আসবে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39" y="373485"/>
            <a:ext cx="6928834" cy="39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Regular Pentagon 4"/>
          <p:cNvSpPr/>
          <p:nvPr/>
        </p:nvSpPr>
        <p:spPr>
          <a:xfrm>
            <a:off x="2588654" y="270456"/>
            <a:ext cx="6078828" cy="131364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একক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68196" y="2640170"/>
            <a:ext cx="480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 CPU </a:t>
            </a:r>
            <a:r>
              <a:rPr lang="en-US" sz="3200" dirty="0" err="1" smtClean="0"/>
              <a:t>কী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98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09" y="4831752"/>
            <a:ext cx="11915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সুপার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পৃথিবীর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সবচেয়ে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বড়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r>
              <a:rPr lang="en-US" sz="2800" dirty="0" err="1" smtClean="0"/>
              <a:t>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ব্যবহারকারীর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পক্ষে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চালানো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সম্ভব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কয়েকজন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চালাতে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হতো</a:t>
            </a:r>
            <a:r>
              <a:rPr lang="en-US" sz="2800" dirty="0" smtClean="0"/>
              <a:t>।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76" y="540910"/>
            <a:ext cx="6209762" cy="3826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974" y="2021980"/>
            <a:ext cx="343865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সুপার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কম্পিউটার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37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801" y="4563678"/>
            <a:ext cx="10803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সুপার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তুলনামূলক</a:t>
            </a:r>
            <a:r>
              <a:rPr lang="en-US" sz="2800" dirty="0" smtClean="0"/>
              <a:t> </a:t>
            </a:r>
            <a:r>
              <a:rPr lang="en-US" sz="2800" dirty="0" err="1" smtClean="0"/>
              <a:t>ছোট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একসময়</a:t>
            </a:r>
            <a:r>
              <a:rPr lang="en-US" sz="2800" dirty="0" smtClean="0"/>
              <a:t> এ </a:t>
            </a:r>
            <a:r>
              <a:rPr lang="en-US" sz="2800" dirty="0" err="1" smtClean="0"/>
              <a:t>কম্পিউটারগুলো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উপযোগি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করতো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12" y="386366"/>
            <a:ext cx="5439446" cy="37091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7128" y="2021980"/>
            <a:ext cx="309093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মিনি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কম্পিউটার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53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2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320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Cambria</vt:lpstr>
      <vt:lpstr>Century Gothic</vt:lpstr>
      <vt:lpstr>NikoshBAN</vt:lpstr>
      <vt:lpstr>Times New Roman</vt:lpstr>
      <vt:lpstr>Verdana</vt:lpstr>
      <vt:lpstr>Wingdings 2</vt:lpstr>
      <vt:lpstr>Wingdings 3</vt:lpstr>
      <vt:lpstr>Office Theme</vt:lpstr>
      <vt:lpstr>Adjacency</vt:lpstr>
      <vt:lpstr>Ion Boardroom</vt:lpstr>
      <vt:lpstr>2_Balloons</vt:lpstr>
      <vt:lpstr>3_Balloons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160</cp:revision>
  <dcterms:created xsi:type="dcterms:W3CDTF">2019-09-15T15:50:37Z</dcterms:created>
  <dcterms:modified xsi:type="dcterms:W3CDTF">2019-12-05T13:24:43Z</dcterms:modified>
</cp:coreProperties>
</file>