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1" r:id="rId4"/>
    <p:sldId id="260" r:id="rId5"/>
    <p:sldId id="258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19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41BBAC-C4B0-4B96-9711-70A0815998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44AE06-ABD1-476C-9537-CD6F941B9435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১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16686A-DCE5-43F1-A152-1E4EC2E4FC8F}" type="parTrans" cxnId="{2E7D5455-C0D8-4CB5-AF8F-62445E8DCA88}">
      <dgm:prSet/>
      <dgm:spPr/>
      <dgm:t>
        <a:bodyPr/>
        <a:lstStyle/>
        <a:p>
          <a:endParaRPr lang="en-US"/>
        </a:p>
      </dgm:t>
    </dgm:pt>
    <dgm:pt modelId="{D1E73BB3-82F8-4E6E-801E-0FCE1D8A060A}" type="sibTrans" cxnId="{2E7D5455-C0D8-4CB5-AF8F-62445E8DCA88}">
      <dgm:prSet/>
      <dgm:spPr/>
      <dgm:t>
        <a:bodyPr/>
        <a:lstStyle/>
        <a:p>
          <a:endParaRPr lang="en-US"/>
        </a:p>
      </dgm:t>
    </dgm:pt>
    <dgm:pt modelId="{74DFE27F-3B23-47D5-8B14-5334DA8B6B6F}">
      <dgm:prSet phldrT="[Text]"/>
      <dgm:spPr>
        <a:ln>
          <a:noFill/>
        </a:ln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; </a:t>
          </a:r>
          <a:endParaRPr lang="en-US" dirty="0"/>
        </a:p>
      </dgm:t>
    </dgm:pt>
    <dgm:pt modelId="{414242FC-2C5A-475D-8984-B4C35F180F03}" type="parTrans" cxnId="{34DA1D82-A3BE-4B76-8EEB-703BE5CCB37B}">
      <dgm:prSet/>
      <dgm:spPr/>
      <dgm:t>
        <a:bodyPr/>
        <a:lstStyle/>
        <a:p>
          <a:endParaRPr lang="en-US"/>
        </a:p>
      </dgm:t>
    </dgm:pt>
    <dgm:pt modelId="{E033A2B0-5E3D-4D68-9E48-AA0B7B3C07B4}" type="sibTrans" cxnId="{34DA1D82-A3BE-4B76-8EEB-703BE5CCB37B}">
      <dgm:prSet/>
      <dgm:spPr/>
      <dgm:t>
        <a:bodyPr/>
        <a:lstStyle/>
        <a:p>
          <a:endParaRPr lang="en-US"/>
        </a:p>
      </dgm:t>
    </dgm:pt>
    <dgm:pt modelId="{DD8C825A-6367-40FE-A7DB-8C524649962B}">
      <dgm:prSet phldrT="[Text]"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2</a:t>
          </a:r>
          <a:endParaRPr lang="en-US" dirty="0"/>
        </a:p>
      </dgm:t>
    </dgm:pt>
    <dgm:pt modelId="{BB265BC1-AEE8-4ACE-BF62-011DB9932913}" type="parTrans" cxnId="{2D1EB7AE-410B-4B16-88F9-87375DDA6381}">
      <dgm:prSet/>
      <dgm:spPr/>
      <dgm:t>
        <a:bodyPr/>
        <a:lstStyle/>
        <a:p>
          <a:endParaRPr lang="en-US"/>
        </a:p>
      </dgm:t>
    </dgm:pt>
    <dgm:pt modelId="{B1BFF18E-75AC-457D-BC64-E55543E7B501}" type="sibTrans" cxnId="{2D1EB7AE-410B-4B16-88F9-87375DDA6381}">
      <dgm:prSet/>
      <dgm:spPr/>
      <dgm:t>
        <a:bodyPr/>
        <a:lstStyle/>
        <a:p>
          <a:endParaRPr lang="en-US"/>
        </a:p>
      </dgm:t>
    </dgm:pt>
    <dgm:pt modelId="{6A98CB17-3B7A-4B9C-969C-99E9C48221D3}">
      <dgm:prSet phldrT="[Text]"/>
      <dgm:spPr>
        <a:ln>
          <a:noFill/>
        </a:ln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পানি দূষনের কার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ণ গুলো </a:t>
          </a:r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বর্ণনা করতে পারবে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; </a:t>
          </a:r>
          <a:endParaRPr lang="en-US" dirty="0"/>
        </a:p>
      </dgm:t>
    </dgm:pt>
    <dgm:pt modelId="{4668F435-2C25-42F9-8B10-D49853A23F7A}" type="parTrans" cxnId="{6F589EBE-0242-41E4-9263-25C2F8853B4B}">
      <dgm:prSet/>
      <dgm:spPr/>
      <dgm:t>
        <a:bodyPr/>
        <a:lstStyle/>
        <a:p>
          <a:endParaRPr lang="en-US"/>
        </a:p>
      </dgm:t>
    </dgm:pt>
    <dgm:pt modelId="{925ECD45-8684-4478-B843-92F26DE559BB}" type="sibTrans" cxnId="{6F589EBE-0242-41E4-9263-25C2F8853B4B}">
      <dgm:prSet/>
      <dgm:spPr/>
      <dgm:t>
        <a:bodyPr/>
        <a:lstStyle/>
        <a:p>
          <a:endParaRPr lang="en-US"/>
        </a:p>
      </dgm:t>
    </dgm:pt>
    <dgm:pt modelId="{EDCC6F6F-C89A-4264-8DD6-9C3628DC137F}">
      <dgm:prSet phldrT="[Text]"/>
      <dgm:spPr>
        <a:ln>
          <a:noFill/>
        </a:ln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50C849-A4E0-42FD-891D-D28042D19D6B}" type="parTrans" cxnId="{2C42E9AB-ABDD-4397-BE6D-5D063ED33BE0}">
      <dgm:prSet/>
      <dgm:spPr/>
      <dgm:t>
        <a:bodyPr/>
        <a:lstStyle/>
        <a:p>
          <a:endParaRPr lang="en-US"/>
        </a:p>
      </dgm:t>
    </dgm:pt>
    <dgm:pt modelId="{11A5B94A-B30A-4950-A02B-360B33F85C70}" type="sibTrans" cxnId="{2C42E9AB-ABDD-4397-BE6D-5D063ED33BE0}">
      <dgm:prSet/>
      <dgm:spPr/>
      <dgm:t>
        <a:bodyPr/>
        <a:lstStyle/>
        <a:p>
          <a:endParaRPr lang="en-US"/>
        </a:p>
      </dgm:t>
    </dgm:pt>
    <dgm:pt modelId="{6B81248F-55A8-480C-925A-EC01D6CE66CA}">
      <dgm:prSet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দূষিত পানি </a:t>
          </a:r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পরিশোধনের উপায় সমুহ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বর্ণনা করতে পারবে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।  </a:t>
          </a:r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0EA544A0-6C51-4CD8-8887-63F2F9FD84E9}" type="parTrans" cxnId="{1AC4DAAD-F412-49F4-BE6E-9FF593029150}">
      <dgm:prSet/>
      <dgm:spPr/>
      <dgm:t>
        <a:bodyPr/>
        <a:lstStyle/>
        <a:p>
          <a:endParaRPr lang="en-US"/>
        </a:p>
      </dgm:t>
    </dgm:pt>
    <dgm:pt modelId="{ED32C3F0-DA25-4F96-BA0A-6DEACBD037C4}" type="sibTrans" cxnId="{1AC4DAAD-F412-49F4-BE6E-9FF593029150}">
      <dgm:prSet/>
      <dgm:spPr/>
      <dgm:t>
        <a:bodyPr/>
        <a:lstStyle/>
        <a:p>
          <a:endParaRPr lang="en-US"/>
        </a:p>
      </dgm:t>
    </dgm:pt>
    <dgm:pt modelId="{1B59F24F-0983-4EA3-AE19-585F6DA5BB5B}" type="pres">
      <dgm:prSet presAssocID="{6F41BBAC-C4B0-4B96-9711-70A0815998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65C712-3C1B-49B0-BB13-9E8EA67224A2}" type="pres">
      <dgm:prSet presAssocID="{9244AE06-ABD1-476C-9537-CD6F941B9435}" presName="composite" presStyleCnt="0"/>
      <dgm:spPr/>
    </dgm:pt>
    <dgm:pt modelId="{D741C30B-B26A-4D75-B8BF-49A150D22D79}" type="pres">
      <dgm:prSet presAssocID="{9244AE06-ABD1-476C-9537-CD6F941B9435}" presName="parentText" presStyleLbl="alignNode1" presStyleIdx="0" presStyleCnt="3" custLinFactNeighborX="-7334" custLinFactNeighborY="33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67AD8-97AD-495A-BDC1-3C7DD49D8967}" type="pres">
      <dgm:prSet presAssocID="{9244AE06-ABD1-476C-9537-CD6F941B943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B9635-EA5A-4AF3-974E-83BF56BBF76E}" type="pres">
      <dgm:prSet presAssocID="{D1E73BB3-82F8-4E6E-801E-0FCE1D8A060A}" presName="sp" presStyleCnt="0"/>
      <dgm:spPr/>
    </dgm:pt>
    <dgm:pt modelId="{4C32FC7A-30DD-42E9-9FF2-5635044FFD3B}" type="pres">
      <dgm:prSet presAssocID="{DD8C825A-6367-40FE-A7DB-8C524649962B}" presName="composite" presStyleCnt="0"/>
      <dgm:spPr/>
    </dgm:pt>
    <dgm:pt modelId="{21A6AB4D-69DE-4A76-B348-3C2FB6707A12}" type="pres">
      <dgm:prSet presAssocID="{DD8C825A-6367-40FE-A7DB-8C524649962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C4050-BCE8-432F-B618-140F4A1C0FDC}" type="pres">
      <dgm:prSet presAssocID="{DD8C825A-6367-40FE-A7DB-8C524649962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6197F-E7EF-4A41-B5B6-8F65E9D47BDB}" type="pres">
      <dgm:prSet presAssocID="{B1BFF18E-75AC-457D-BC64-E55543E7B501}" presName="sp" presStyleCnt="0"/>
      <dgm:spPr/>
    </dgm:pt>
    <dgm:pt modelId="{EA2DCEE8-715D-4EEE-8C62-4B895A482ED5}" type="pres">
      <dgm:prSet presAssocID="{EDCC6F6F-C89A-4264-8DD6-9C3628DC137F}" presName="composite" presStyleCnt="0"/>
      <dgm:spPr/>
    </dgm:pt>
    <dgm:pt modelId="{8E15394A-E53F-4FB1-8D78-AF9DDF44A19D}" type="pres">
      <dgm:prSet presAssocID="{EDCC6F6F-C89A-4264-8DD6-9C3628DC137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10663-1DE5-41AC-AD7A-67848705811A}" type="pres">
      <dgm:prSet presAssocID="{EDCC6F6F-C89A-4264-8DD6-9C3628DC137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42E9AB-ABDD-4397-BE6D-5D063ED33BE0}" srcId="{6F41BBAC-C4B0-4B96-9711-70A0815998D0}" destId="{EDCC6F6F-C89A-4264-8DD6-9C3628DC137F}" srcOrd="2" destOrd="0" parTransId="{AD50C849-A4E0-42FD-891D-D28042D19D6B}" sibTransId="{11A5B94A-B30A-4950-A02B-360B33F85C70}"/>
    <dgm:cxn modelId="{2E7D5455-C0D8-4CB5-AF8F-62445E8DCA88}" srcId="{6F41BBAC-C4B0-4B96-9711-70A0815998D0}" destId="{9244AE06-ABD1-476C-9537-CD6F941B9435}" srcOrd="0" destOrd="0" parTransId="{C516686A-DCE5-43F1-A152-1E4EC2E4FC8F}" sibTransId="{D1E73BB3-82F8-4E6E-801E-0FCE1D8A060A}"/>
    <dgm:cxn modelId="{1AC4DAAD-F412-49F4-BE6E-9FF593029150}" srcId="{EDCC6F6F-C89A-4264-8DD6-9C3628DC137F}" destId="{6B81248F-55A8-480C-925A-EC01D6CE66CA}" srcOrd="0" destOrd="0" parTransId="{0EA544A0-6C51-4CD8-8887-63F2F9FD84E9}" sibTransId="{ED32C3F0-DA25-4F96-BA0A-6DEACBD037C4}"/>
    <dgm:cxn modelId="{34DA1D82-A3BE-4B76-8EEB-703BE5CCB37B}" srcId="{9244AE06-ABD1-476C-9537-CD6F941B9435}" destId="{74DFE27F-3B23-47D5-8B14-5334DA8B6B6F}" srcOrd="0" destOrd="0" parTransId="{414242FC-2C5A-475D-8984-B4C35F180F03}" sibTransId="{E033A2B0-5E3D-4D68-9E48-AA0B7B3C07B4}"/>
    <dgm:cxn modelId="{68FF1CE1-35DD-49E3-9F35-8CC51626652B}" type="presOf" srcId="{EDCC6F6F-C89A-4264-8DD6-9C3628DC137F}" destId="{8E15394A-E53F-4FB1-8D78-AF9DDF44A19D}" srcOrd="0" destOrd="0" presId="urn:microsoft.com/office/officeart/2005/8/layout/chevron2"/>
    <dgm:cxn modelId="{E0165D62-5C69-4DD7-86C2-1DCDF3C1281C}" type="presOf" srcId="{9244AE06-ABD1-476C-9537-CD6F941B9435}" destId="{D741C30B-B26A-4D75-B8BF-49A150D22D79}" srcOrd="0" destOrd="0" presId="urn:microsoft.com/office/officeart/2005/8/layout/chevron2"/>
    <dgm:cxn modelId="{C1960DD4-446D-4B7B-9B14-4A88D2F694B2}" type="presOf" srcId="{6A98CB17-3B7A-4B9C-969C-99E9C48221D3}" destId="{03EC4050-BCE8-432F-B618-140F4A1C0FDC}" srcOrd="0" destOrd="0" presId="urn:microsoft.com/office/officeart/2005/8/layout/chevron2"/>
    <dgm:cxn modelId="{6F589EBE-0242-41E4-9263-25C2F8853B4B}" srcId="{DD8C825A-6367-40FE-A7DB-8C524649962B}" destId="{6A98CB17-3B7A-4B9C-969C-99E9C48221D3}" srcOrd="0" destOrd="0" parTransId="{4668F435-2C25-42F9-8B10-D49853A23F7A}" sibTransId="{925ECD45-8684-4478-B843-92F26DE559BB}"/>
    <dgm:cxn modelId="{F9EDD0F2-C460-493B-B081-FB8DD6029A57}" type="presOf" srcId="{DD8C825A-6367-40FE-A7DB-8C524649962B}" destId="{21A6AB4D-69DE-4A76-B348-3C2FB6707A12}" srcOrd="0" destOrd="0" presId="urn:microsoft.com/office/officeart/2005/8/layout/chevron2"/>
    <dgm:cxn modelId="{3E19E41D-3614-4FE4-A27F-A24166C7B6B4}" type="presOf" srcId="{6B81248F-55A8-480C-925A-EC01D6CE66CA}" destId="{E2310663-1DE5-41AC-AD7A-67848705811A}" srcOrd="0" destOrd="0" presId="urn:microsoft.com/office/officeart/2005/8/layout/chevron2"/>
    <dgm:cxn modelId="{A0FB596A-694D-4D77-8C10-7B317D589FD1}" type="presOf" srcId="{6F41BBAC-C4B0-4B96-9711-70A0815998D0}" destId="{1B59F24F-0983-4EA3-AE19-585F6DA5BB5B}" srcOrd="0" destOrd="0" presId="urn:microsoft.com/office/officeart/2005/8/layout/chevron2"/>
    <dgm:cxn modelId="{2D1EB7AE-410B-4B16-88F9-87375DDA6381}" srcId="{6F41BBAC-C4B0-4B96-9711-70A0815998D0}" destId="{DD8C825A-6367-40FE-A7DB-8C524649962B}" srcOrd="1" destOrd="0" parTransId="{BB265BC1-AEE8-4ACE-BF62-011DB9932913}" sibTransId="{B1BFF18E-75AC-457D-BC64-E55543E7B501}"/>
    <dgm:cxn modelId="{EB8C4A85-2AE1-4E68-8042-EE65EB3D17D1}" type="presOf" srcId="{74DFE27F-3B23-47D5-8B14-5334DA8B6B6F}" destId="{6D567AD8-97AD-495A-BDC1-3C7DD49D8967}" srcOrd="0" destOrd="0" presId="urn:microsoft.com/office/officeart/2005/8/layout/chevron2"/>
    <dgm:cxn modelId="{13962A75-0CC9-427E-A307-4DC472407B62}" type="presParOf" srcId="{1B59F24F-0983-4EA3-AE19-585F6DA5BB5B}" destId="{6F65C712-3C1B-49B0-BB13-9E8EA67224A2}" srcOrd="0" destOrd="0" presId="urn:microsoft.com/office/officeart/2005/8/layout/chevron2"/>
    <dgm:cxn modelId="{B579718D-DEC4-49DA-9BCD-7838A23D8547}" type="presParOf" srcId="{6F65C712-3C1B-49B0-BB13-9E8EA67224A2}" destId="{D741C30B-B26A-4D75-B8BF-49A150D22D79}" srcOrd="0" destOrd="0" presId="urn:microsoft.com/office/officeart/2005/8/layout/chevron2"/>
    <dgm:cxn modelId="{40B6F37F-ACC6-4D32-BC2E-97CCA54B69B8}" type="presParOf" srcId="{6F65C712-3C1B-49B0-BB13-9E8EA67224A2}" destId="{6D567AD8-97AD-495A-BDC1-3C7DD49D8967}" srcOrd="1" destOrd="0" presId="urn:microsoft.com/office/officeart/2005/8/layout/chevron2"/>
    <dgm:cxn modelId="{B5AD1523-7DC3-496E-9BCC-BC24A6C37170}" type="presParOf" srcId="{1B59F24F-0983-4EA3-AE19-585F6DA5BB5B}" destId="{85EB9635-EA5A-4AF3-974E-83BF56BBF76E}" srcOrd="1" destOrd="0" presId="urn:microsoft.com/office/officeart/2005/8/layout/chevron2"/>
    <dgm:cxn modelId="{AD602073-55C6-4FD2-94C0-8DA96F9D2E5D}" type="presParOf" srcId="{1B59F24F-0983-4EA3-AE19-585F6DA5BB5B}" destId="{4C32FC7A-30DD-42E9-9FF2-5635044FFD3B}" srcOrd="2" destOrd="0" presId="urn:microsoft.com/office/officeart/2005/8/layout/chevron2"/>
    <dgm:cxn modelId="{957DB0D7-F1D3-405C-88D0-88ED34381501}" type="presParOf" srcId="{4C32FC7A-30DD-42E9-9FF2-5635044FFD3B}" destId="{21A6AB4D-69DE-4A76-B348-3C2FB6707A12}" srcOrd="0" destOrd="0" presId="urn:microsoft.com/office/officeart/2005/8/layout/chevron2"/>
    <dgm:cxn modelId="{00F182B2-5324-494F-B215-152E20AFA9B7}" type="presParOf" srcId="{4C32FC7A-30DD-42E9-9FF2-5635044FFD3B}" destId="{03EC4050-BCE8-432F-B618-140F4A1C0FDC}" srcOrd="1" destOrd="0" presId="urn:microsoft.com/office/officeart/2005/8/layout/chevron2"/>
    <dgm:cxn modelId="{C18692E5-E0D9-4095-985D-523E4E586DDB}" type="presParOf" srcId="{1B59F24F-0983-4EA3-AE19-585F6DA5BB5B}" destId="{FF06197F-E7EF-4A41-B5B6-8F65E9D47BDB}" srcOrd="3" destOrd="0" presId="urn:microsoft.com/office/officeart/2005/8/layout/chevron2"/>
    <dgm:cxn modelId="{D77A2C94-85C0-464E-ACBC-FF82C80E79E5}" type="presParOf" srcId="{1B59F24F-0983-4EA3-AE19-585F6DA5BB5B}" destId="{EA2DCEE8-715D-4EEE-8C62-4B895A482ED5}" srcOrd="4" destOrd="0" presId="urn:microsoft.com/office/officeart/2005/8/layout/chevron2"/>
    <dgm:cxn modelId="{5822161E-4875-4E70-B3FD-13628A12D7D1}" type="presParOf" srcId="{EA2DCEE8-715D-4EEE-8C62-4B895A482ED5}" destId="{8E15394A-E53F-4FB1-8D78-AF9DDF44A19D}" srcOrd="0" destOrd="0" presId="urn:microsoft.com/office/officeart/2005/8/layout/chevron2"/>
    <dgm:cxn modelId="{D5DC2708-73E8-44D4-B4B0-AC77B09BDB55}" type="presParOf" srcId="{EA2DCEE8-715D-4EEE-8C62-4B895A482ED5}" destId="{E2310663-1DE5-41AC-AD7A-6784870581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1C30B-B26A-4D75-B8BF-49A150D22D79}">
      <dsp:nvSpPr>
        <dsp:cNvPr id="0" name=""/>
        <dsp:cNvSpPr/>
      </dsp:nvSpPr>
      <dsp:spPr>
        <a:xfrm rot="5400000">
          <a:off x="-222646" y="273447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 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570309"/>
        <a:ext cx="1039018" cy="445294"/>
      </dsp:txXfrm>
    </dsp:sp>
    <dsp:sp modelId="{6D567AD8-97AD-495A-BDC1-3C7DD49D8967}">
      <dsp:nvSpPr>
        <dsp:cNvPr id="0" name=""/>
        <dsp:cNvSpPr/>
      </dsp:nvSpPr>
      <dsp:spPr>
        <a:xfrm rot="5400000">
          <a:off x="4327754" y="-3287555"/>
          <a:ext cx="964803" cy="7542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r>
            <a:rPr lang="en-US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; </a:t>
          </a:r>
          <a:endParaRPr lang="en-US" sz="3100" kern="1200" dirty="0"/>
        </a:p>
      </dsp:txBody>
      <dsp:txXfrm rot="-5400000">
        <a:off x="1039019" y="48278"/>
        <a:ext cx="7495176" cy="870607"/>
      </dsp:txXfrm>
    </dsp:sp>
    <dsp:sp modelId="{21A6AB4D-69DE-4A76-B348-3C2FB6707A12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2</a:t>
          </a:r>
          <a:endParaRPr lang="en-US" sz="2700" kern="1200" dirty="0"/>
        </a:p>
      </dsp:txBody>
      <dsp:txXfrm rot="-5400000">
        <a:off x="1" y="1809352"/>
        <a:ext cx="1039018" cy="445294"/>
      </dsp:txXfrm>
    </dsp:sp>
    <dsp:sp modelId="{03EC4050-BCE8-432F-B618-140F4A1C0FDC}">
      <dsp:nvSpPr>
        <dsp:cNvPr id="0" name=""/>
        <dsp:cNvSpPr/>
      </dsp:nvSpPr>
      <dsp:spPr>
        <a:xfrm rot="5400000">
          <a:off x="4327754" y="-1998891"/>
          <a:ext cx="964803" cy="7542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পানি দূষনের কার</a:t>
          </a:r>
          <a:r>
            <a:rPr lang="bn-BD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ণ গুলো </a:t>
          </a:r>
          <a:r>
            <a:rPr lang="bn-IN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বর্ণনা করতে পারবে</a:t>
          </a:r>
          <a:r>
            <a:rPr lang="bn-BD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; </a:t>
          </a:r>
          <a:endParaRPr lang="en-US" sz="3100" kern="1200" dirty="0"/>
        </a:p>
      </dsp:txBody>
      <dsp:txXfrm rot="-5400000">
        <a:off x="1039019" y="1336942"/>
        <a:ext cx="7495176" cy="870607"/>
      </dsp:txXfrm>
    </dsp:sp>
    <dsp:sp modelId="{8E15394A-E53F-4FB1-8D78-AF9DDF44A19D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3098016"/>
        <a:ext cx="1039018" cy="445294"/>
      </dsp:txXfrm>
    </dsp:sp>
    <dsp:sp modelId="{E2310663-1DE5-41AC-AD7A-67848705811A}">
      <dsp:nvSpPr>
        <dsp:cNvPr id="0" name=""/>
        <dsp:cNvSpPr/>
      </dsp:nvSpPr>
      <dsp:spPr>
        <a:xfrm rot="5400000">
          <a:off x="4327754" y="-710228"/>
          <a:ext cx="964803" cy="7542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দূষিত পানি </a:t>
          </a:r>
          <a:r>
            <a:rPr lang="bn-IN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পরিশোধনের উপায় সমুহ</a:t>
          </a:r>
          <a:r>
            <a:rPr lang="bn-BD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বর্ণনা করতে পারবে</a:t>
          </a:r>
          <a:r>
            <a:rPr lang="bn-BD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।  </a:t>
          </a:r>
          <a:r>
            <a:rPr lang="bn-IN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100" kern="1200" dirty="0"/>
        </a:p>
      </dsp:txBody>
      <dsp:txXfrm rot="-5400000">
        <a:off x="1039019" y="2625605"/>
        <a:ext cx="7495176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8499E-4A96-4A61-8A7E-A309E68B0FF5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A6684-2309-4409-BA8E-ECF3E4780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06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প্রশ্ন করবে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684-2309-4409-BA8E-ECF3E47800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52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ভিডিও টি ইউটিউব</a:t>
            </a:r>
            <a:r>
              <a:rPr lang="bn-BD" baseline="0" dirty="0" smtClean="0"/>
              <a:t> লিংক থেকে দেখাবে ,নেট সমস্যা থাকলে পূর্বে ডাউনলোড করে রাখবে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684-2309-4409-BA8E-ECF3E47800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38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</a:t>
            </a:r>
            <a:r>
              <a:rPr lang="bn-IN" baseline="0" dirty="0" smtClean="0"/>
              <a:t> টি শিক্ষক হাইড ও রাখতে পারেন । বোর্ডে দলগত কাজের শিরোনাম টি </a:t>
            </a:r>
            <a:r>
              <a:rPr lang="bn-BD" baseline="0" dirty="0" smtClean="0"/>
              <a:t>বোর্ডে </a:t>
            </a:r>
            <a:r>
              <a:rPr lang="bn-IN" baseline="0" dirty="0" smtClean="0"/>
              <a:t>লিখে দিয়ে এবং সময় দিয়ে শিক্ষক অবজারবেশনে থাকবে 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684-2309-4409-BA8E-ECF3E47800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14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দলগত</a:t>
            </a:r>
            <a:r>
              <a:rPr lang="bn-BD" baseline="0" dirty="0" smtClean="0"/>
              <a:t> কাজের ফলাফল এই স্লাইগুলোর সাথে মিলিয়ে নিবে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684-2309-4409-BA8E-ECF3E47800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দলগত</a:t>
            </a:r>
            <a:r>
              <a:rPr lang="bn-BD" baseline="0" dirty="0" smtClean="0"/>
              <a:t> কাজের ফলাফল এই স্লাইগুলোর সাথে মিলিয়ে নিবে 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684-2309-4409-BA8E-ECF3E47800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37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দলগত</a:t>
            </a:r>
            <a:r>
              <a:rPr lang="bn-BD" baseline="0" dirty="0" smtClean="0"/>
              <a:t> কাজের ফলাফল এই স্লাইগুলোর সাথে মিলিয়ে নিবে 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684-2309-4409-BA8E-ECF3E47800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31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একক</a:t>
            </a:r>
            <a:r>
              <a:rPr lang="bn-BD" baseline="0" dirty="0" smtClean="0"/>
              <a:t> কাজ করার পর পরবর্তী স্লাইডের সাথে মিলিয়ে নিবে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684-2309-4409-BA8E-ECF3E47800D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68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বাড়ীর</a:t>
            </a:r>
            <a:r>
              <a:rPr lang="bn-IN" baseline="0" dirty="0" smtClean="0"/>
              <a:t> কাজ বোর্ডে শিক্ষক লিখে দিবে । ছাত্র-ছাত্রী তা খাতায় নোট করে নিয়ে যাবে 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684-2309-4409-BA8E-ECF3E47800D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4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শিক্ষক</a:t>
            </a:r>
            <a:r>
              <a:rPr lang="bn-IN" baseline="0" dirty="0" smtClean="0"/>
              <a:t> পূর্বের চিত্র থেকে পাঠ শিরোনাম বের করে আনার চেষ্টা করবে । এখানে ট্রিগারের ব্যাবহার করে পাঠ শিরোনাম দেখাবে এবং  সাথে সাথে বোর্ডে লিখবে 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684-2309-4409-BA8E-ECF3E47800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80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প্রশ্ন 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 তার পর একক কাজ বোর্ডে লিখে দিবে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684-2309-4409-BA8E-ECF3E47800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88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 দেখিয়ে স্টুডেন্টসদের প্রশ্ন করবে কি কারনে পানি দূষিত হচ্ছে ? তাঁর পর তাদের উত্তর সঠিক আছে কিনা দেখাবে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684-2309-4409-BA8E-ECF3E47800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74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 দেখিয়ে স্টুডেন্টসদের প্রশ্ন করবে কি কারনে পানি দূষিত হচ্ছে ? তাঁর পর তাদের উত্তর সঠিক আছে কিনা দেখাবে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684-2309-4409-BA8E-ECF3E47800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12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এখানেও জোড়ায় কাজ দিয়ে তা বোর্ডে লিখে দিবে । তারপর তাদের কাজের সাথে মিলিয়ে নিবে । 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684-2309-4409-BA8E-ECF3E47800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53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জোড়ায় কাজের আউটপুট</a:t>
            </a:r>
            <a:r>
              <a:rPr lang="bn-BD" baseline="0" dirty="0" smtClean="0"/>
              <a:t> মিলিয়ে নিবে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684-2309-4409-BA8E-ECF3E47800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91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জোড়ায় কাজের আউটপুট</a:t>
            </a:r>
            <a:r>
              <a:rPr lang="bn-BD" baseline="0" dirty="0" smtClean="0"/>
              <a:t> মিলিয়ে নিবে 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684-2309-4409-BA8E-ECF3E47800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18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জোড়ায় কাজের আউটপুট</a:t>
            </a:r>
            <a:r>
              <a:rPr lang="bn-BD" baseline="0" dirty="0" smtClean="0"/>
              <a:t> মিলিয়ে নিবে 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684-2309-4409-BA8E-ECF3E47800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32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7C85-F442-4642-B470-6FB5BEEF655B}" type="datetime1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5725" cap="rnd" cmpd="thinThick">
            <a:solidFill>
              <a:srgbClr val="FF0000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3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8E0A8-0C1D-41ED-98E0-1B73A96B1E9A}" type="datetime1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7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F569-7D0F-4DB9-AFD8-974338109FC9}" type="datetime1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9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DB84-E6ED-48EF-A9F7-7BE4A528B7EE}" type="datetime1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2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06BD-DBFA-4466-ADFF-E525E11217E5}" type="datetime1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13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70DC-811D-41FF-9E8F-21D51B9169EA}" type="datetime1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7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E757-E334-425E-8CDE-37045E2A6031}" type="datetime1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1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C528-C9BC-48D6-8A87-044C4BF286B2}" type="datetime1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2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3C42-8323-4ED8-B6B6-140EF36E9FE4}" type="datetime1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6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CBC4-CE47-41ED-9A2B-1297FE4A6310}" type="datetime1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4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9CE8-F89E-4F3A-8047-195B1073C80B}" type="datetime1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0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6">
                <a:lumMod val="20000"/>
                <a:lumOff val="80000"/>
              </a:schemeClr>
            </a:gs>
            <a:gs pos="67000">
              <a:schemeClr val="bg1">
                <a:lumMod val="9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5C0CF-2B6A-4469-9FF3-A1D71A3669CE}" type="datetime1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93D1A-F94B-4B78-8EE6-580EA31C37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14300" cap="rnd" cmpd="thinThick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9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M6hU-tx3i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gif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5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14300" cap="rnd" cmpd="thinThick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DF5F-1546-4045-9EA5-C59CC1C63D82}" type="datetime1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46" y="1143000"/>
            <a:ext cx="9706708" cy="51558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916704" y="122144"/>
            <a:ext cx="6851184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 ক্লাসে সবাইকে  স্বাগতম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0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B97F-097A-4152-A1F5-40D417842C52}" type="datetime1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14333" y="5619603"/>
            <a:ext cx="7792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ক্ষেত্রে অতিরিক্ত সার ও কীটনাশক  ব্যবহারের ফলে 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24368" y="1028604"/>
            <a:ext cx="5486400" cy="3689699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6356945" y="1028605"/>
            <a:ext cx="5486400" cy="3689698"/>
          </a:xfrm>
          <a:prstGeom prst="round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42198" y="144340"/>
            <a:ext cx="8791888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আর কিছু চিত্র দেখে বলি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 পানি দূষিত হতে পারেঃ-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5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5FF0-48F1-47B6-9464-17EAFCA624A6}" type="datetime1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18322" y="5407757"/>
            <a:ext cx="7478972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67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 – কারখানার বর্জ্য জলাশয়ে ফেলার কারনে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6315092" y="1023949"/>
            <a:ext cx="5486400" cy="3583792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Diagonal Corner Rectangle 10"/>
          <p:cNvSpPr/>
          <p:nvPr/>
        </p:nvSpPr>
        <p:spPr>
          <a:xfrm>
            <a:off x="271408" y="1023949"/>
            <a:ext cx="5486400" cy="3583792"/>
          </a:xfrm>
          <a:prstGeom prst="round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42198" y="144340"/>
            <a:ext cx="8791888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আর কিছু চিত্র দেখে বলি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 পানি দূষিত হতে পারেঃ-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78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46AA-4D09-4BB9-8093-650815C63051}" type="datetime1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51912" y="5552174"/>
            <a:ext cx="5413215" cy="7694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67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ত্রুটিপূর্ণ নৌযানের তেল চুইয়ে।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261872" y="278796"/>
            <a:ext cx="9198864" cy="5097876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7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DFBDC-D6DE-48EB-B71C-63BFE9403D46}" type="datetime1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90997" y="808254"/>
            <a:ext cx="4635303" cy="769441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4514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310" y="3371345"/>
            <a:ext cx="9601199" cy="144655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4514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4400" dirty="0">
                <a:hlinkClick r:id="rId3"/>
              </a:rPr>
              <a:t>https://www.youtube.com/watch?v=UM6hU-tx3i4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7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6C74-3C26-4F02-972C-B278CD58A8D5}" type="datetime1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07480" y="2249815"/>
            <a:ext cx="4356593" cy="6758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2"/>
              </a:gs>
              <a:gs pos="67000">
                <a:schemeClr val="accent6">
                  <a:lumMod val="40000"/>
                  <a:lumOff val="60000"/>
                </a:schemeClr>
              </a:gs>
              <a:gs pos="100000">
                <a:srgbClr val="92D050"/>
              </a:gs>
            </a:gsLst>
            <a:lin ang="5400000" scaled="1"/>
          </a:gradFill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দল তৈরি করে দেওয়া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1184" y="354200"/>
            <a:ext cx="2545080" cy="98818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269224" y="423988"/>
            <a:ext cx="3160776" cy="98818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মিনিট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39240" y="3206501"/>
            <a:ext cx="9419492" cy="70761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2"/>
              </a:gs>
              <a:gs pos="67000">
                <a:schemeClr val="accent6">
                  <a:lumMod val="40000"/>
                  <a:lumOff val="60000"/>
                </a:schemeClr>
              </a:gs>
              <a:gs pos="100000">
                <a:srgbClr val="92D050"/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দল থেকে একজনের খাতায় পয়েন্ট গুলো বুলেট নম্বর দিয়ে লিখবে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53282" y="4990785"/>
            <a:ext cx="8396330" cy="71766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2"/>
              </a:gs>
              <a:gs pos="67000">
                <a:schemeClr val="accent6">
                  <a:lumMod val="40000"/>
                  <a:lumOff val="60000"/>
                </a:schemeClr>
              </a:gs>
              <a:gs pos="100000">
                <a:srgbClr val="92D050"/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অতঃপর শিক্ষকের স্লাইডের সাথে মিলিয়ে নিবে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39240" y="4140354"/>
            <a:ext cx="7330440" cy="6241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2"/>
              </a:gs>
              <a:gs pos="67000">
                <a:schemeClr val="accent6">
                  <a:lumMod val="40000"/>
                  <a:lumOff val="60000"/>
                </a:schemeClr>
              </a:gs>
              <a:gs pos="100000">
                <a:srgbClr val="92D050"/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দল থেকে একজন উপস্থাপন করবে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07480" y="1405559"/>
            <a:ext cx="6458712" cy="69052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2"/>
              </a:gs>
              <a:gs pos="67000">
                <a:schemeClr val="accent6">
                  <a:lumMod val="40000"/>
                  <a:lumOff val="60000"/>
                </a:schemeClr>
              </a:gs>
              <a:gs pos="100000">
                <a:srgbClr val="92D050"/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  পানি দূষণ নিয়ন্ত্রয়ন করা যায় ?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5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4441-34F5-4705-BC27-69EB5F9F222A}" type="datetime1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05912" y="131381"/>
            <a:ext cx="5763768" cy="83843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যেভাবে  দূষণ নিয়ন্ত্রয়ন করা যায়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5912" y="5789520"/>
            <a:ext cx="4242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বর্জ্য শোধনাগারের ব্যাবস্থা করে।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182880" y="1218042"/>
            <a:ext cx="5190979" cy="3480179"/>
          </a:xfrm>
          <a:prstGeom prst="snip2Same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Same Side Corner Rectangle 6"/>
          <p:cNvSpPr/>
          <p:nvPr/>
        </p:nvSpPr>
        <p:spPr>
          <a:xfrm>
            <a:off x="6443003" y="1218042"/>
            <a:ext cx="5261317" cy="3480179"/>
          </a:xfrm>
          <a:prstGeom prst="snip2Same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0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D657-4414-4F0C-8CA7-8E8208FFA25A}" type="datetime1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05912" y="21653"/>
            <a:ext cx="5763768" cy="9881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67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যেভাবে  দূষণ নিয়ন্ত্রয়ন করা যায়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3189" y="5348321"/>
            <a:ext cx="3401568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67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বায়োগ্যাস প্লান্ট স্থাপন করে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562708" y="1119568"/>
            <a:ext cx="5331655" cy="3545058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Diagonal Corner Rectangle 6"/>
          <p:cNvSpPr/>
          <p:nvPr/>
        </p:nvSpPr>
        <p:spPr>
          <a:xfrm>
            <a:off x="6499275" y="1119568"/>
            <a:ext cx="5162842" cy="3545058"/>
          </a:xfrm>
          <a:prstGeom prst="round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4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A7F5-557E-4E65-B87E-7D7DAE8EED34}" type="datetime1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05912" y="-14923"/>
            <a:ext cx="5763768" cy="9881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67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যেভাবে  দূষণ নিয়ন্ত্রয়ন করা যায়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2513" y="5458768"/>
            <a:ext cx="9075056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67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খোলা পায়খানার পরিবর্তে স্বাস্থ্য সম্মত স্যানিটারি ল্যাট্রিন স্থাপন 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2542" y="1090026"/>
            <a:ext cx="5725551" cy="408547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250041" y="1119568"/>
            <a:ext cx="5725551" cy="408547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3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F25C-E8F1-440D-BDDE-9F0E474F8A5C}" type="datetime1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05912" y="131382"/>
            <a:ext cx="5763768" cy="7267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67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যেভাবে  দূষণ নিয়ন্ত্রয়ন করা যায়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2489" y="5698794"/>
            <a:ext cx="3420911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67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এক কোনায় গর্ত করে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5926" y="1575582"/>
            <a:ext cx="4740812" cy="3277772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444058" y="1575582"/>
            <a:ext cx="4851244" cy="3277772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3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917A-D1F8-4133-92FB-02D77C79824B}" type="datetime1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199721" y="3080204"/>
            <a:ext cx="1492405" cy="1492405"/>
          </a:xfrm>
          <a:custGeom>
            <a:avLst/>
            <a:gdLst>
              <a:gd name="connsiteX0" fmla="*/ 0 w 1492405"/>
              <a:gd name="connsiteY0" fmla="*/ 746203 h 1492405"/>
              <a:gd name="connsiteX1" fmla="*/ 746203 w 1492405"/>
              <a:gd name="connsiteY1" fmla="*/ 0 h 1492405"/>
              <a:gd name="connsiteX2" fmla="*/ 1492406 w 1492405"/>
              <a:gd name="connsiteY2" fmla="*/ 746203 h 1492405"/>
              <a:gd name="connsiteX3" fmla="*/ 746203 w 1492405"/>
              <a:gd name="connsiteY3" fmla="*/ 1492406 h 1492405"/>
              <a:gd name="connsiteX4" fmla="*/ 0 w 1492405"/>
              <a:gd name="connsiteY4" fmla="*/ 746203 h 14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405" h="1492405">
                <a:moveTo>
                  <a:pt x="0" y="746203"/>
                </a:moveTo>
                <a:cubicBezTo>
                  <a:pt x="0" y="334086"/>
                  <a:pt x="334086" y="0"/>
                  <a:pt x="746203" y="0"/>
                </a:cubicBezTo>
                <a:cubicBezTo>
                  <a:pt x="1158320" y="0"/>
                  <a:pt x="1492406" y="334086"/>
                  <a:pt x="1492406" y="746203"/>
                </a:cubicBezTo>
                <a:cubicBezTo>
                  <a:pt x="1492406" y="1158320"/>
                  <a:pt x="1158320" y="1492406"/>
                  <a:pt x="746203" y="1492406"/>
                </a:cubicBezTo>
                <a:cubicBezTo>
                  <a:pt x="334086" y="1492406"/>
                  <a:pt x="0" y="1158320"/>
                  <a:pt x="0" y="74620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988" tIns="229988" rIns="229988" bIns="229988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বিশুদ্ধকরণের কয়েকটি পদ্ধতি</a:t>
            </a:r>
            <a:r>
              <a:rPr lang="en-US" sz="1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1800" kern="1200" dirty="0"/>
          </a:p>
        </p:txBody>
      </p:sp>
      <p:sp>
        <p:nvSpPr>
          <p:cNvPr id="9" name="Freeform 8"/>
          <p:cNvSpPr/>
          <p:nvPr/>
        </p:nvSpPr>
        <p:spPr>
          <a:xfrm rot="16200000">
            <a:off x="4720290" y="2838046"/>
            <a:ext cx="451266" cy="33050"/>
          </a:xfrm>
          <a:custGeom>
            <a:avLst/>
            <a:gdLst>
              <a:gd name="connsiteX0" fmla="*/ 0 w 451266"/>
              <a:gd name="connsiteY0" fmla="*/ 16525 h 33050"/>
              <a:gd name="connsiteX1" fmla="*/ 451266 w 451266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1266" h="33050">
                <a:moveTo>
                  <a:pt x="0" y="16525"/>
                </a:moveTo>
                <a:lnTo>
                  <a:pt x="451266" y="16525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051" tIns="5244" rIns="227051" bIns="524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0" name="Freeform 9"/>
          <p:cNvSpPr/>
          <p:nvPr/>
        </p:nvSpPr>
        <p:spPr>
          <a:xfrm>
            <a:off x="4199721" y="1136533"/>
            <a:ext cx="1492405" cy="1492405"/>
          </a:xfrm>
          <a:custGeom>
            <a:avLst/>
            <a:gdLst>
              <a:gd name="connsiteX0" fmla="*/ 0 w 1492405"/>
              <a:gd name="connsiteY0" fmla="*/ 746203 h 1492405"/>
              <a:gd name="connsiteX1" fmla="*/ 746203 w 1492405"/>
              <a:gd name="connsiteY1" fmla="*/ 0 h 1492405"/>
              <a:gd name="connsiteX2" fmla="*/ 1492406 w 1492405"/>
              <a:gd name="connsiteY2" fmla="*/ 746203 h 1492405"/>
              <a:gd name="connsiteX3" fmla="*/ 746203 w 1492405"/>
              <a:gd name="connsiteY3" fmla="*/ 1492406 h 1492405"/>
              <a:gd name="connsiteX4" fmla="*/ 0 w 1492405"/>
              <a:gd name="connsiteY4" fmla="*/ 746203 h 14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405" h="1492405">
                <a:moveTo>
                  <a:pt x="0" y="746203"/>
                </a:moveTo>
                <a:cubicBezTo>
                  <a:pt x="0" y="334086"/>
                  <a:pt x="334086" y="0"/>
                  <a:pt x="746203" y="0"/>
                </a:cubicBezTo>
                <a:cubicBezTo>
                  <a:pt x="1158320" y="0"/>
                  <a:pt x="1492406" y="334086"/>
                  <a:pt x="1492406" y="746203"/>
                </a:cubicBezTo>
                <a:cubicBezTo>
                  <a:pt x="1492406" y="1158320"/>
                  <a:pt x="1158320" y="1492406"/>
                  <a:pt x="746203" y="1492406"/>
                </a:cubicBezTo>
                <a:cubicBezTo>
                  <a:pt x="334086" y="1492406"/>
                  <a:pt x="0" y="1158320"/>
                  <a:pt x="0" y="74620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163" tIns="233163" rIns="233163" bIns="23316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3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ক্লোরিনেশন</a:t>
            </a:r>
            <a:endParaRPr lang="en-US" sz="23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5692126" y="3809882"/>
            <a:ext cx="451266" cy="33050"/>
          </a:xfrm>
          <a:custGeom>
            <a:avLst/>
            <a:gdLst>
              <a:gd name="connsiteX0" fmla="*/ 0 w 451266"/>
              <a:gd name="connsiteY0" fmla="*/ 16525 h 33050"/>
              <a:gd name="connsiteX1" fmla="*/ 451266 w 451266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1266" h="33050">
                <a:moveTo>
                  <a:pt x="0" y="16525"/>
                </a:moveTo>
                <a:lnTo>
                  <a:pt x="451266" y="16525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052" tIns="5243" rIns="227051" bIns="524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2" name="Freeform 11"/>
          <p:cNvSpPr/>
          <p:nvPr/>
        </p:nvSpPr>
        <p:spPr>
          <a:xfrm>
            <a:off x="6143393" y="3080204"/>
            <a:ext cx="1492405" cy="1492405"/>
          </a:xfrm>
          <a:custGeom>
            <a:avLst/>
            <a:gdLst>
              <a:gd name="connsiteX0" fmla="*/ 0 w 1492405"/>
              <a:gd name="connsiteY0" fmla="*/ 746203 h 1492405"/>
              <a:gd name="connsiteX1" fmla="*/ 746203 w 1492405"/>
              <a:gd name="connsiteY1" fmla="*/ 0 h 1492405"/>
              <a:gd name="connsiteX2" fmla="*/ 1492406 w 1492405"/>
              <a:gd name="connsiteY2" fmla="*/ 746203 h 1492405"/>
              <a:gd name="connsiteX3" fmla="*/ 746203 w 1492405"/>
              <a:gd name="connsiteY3" fmla="*/ 1492406 h 1492405"/>
              <a:gd name="connsiteX4" fmla="*/ 0 w 1492405"/>
              <a:gd name="connsiteY4" fmla="*/ 746203 h 14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405" h="1492405">
                <a:moveTo>
                  <a:pt x="0" y="746203"/>
                </a:moveTo>
                <a:cubicBezTo>
                  <a:pt x="0" y="334086"/>
                  <a:pt x="334086" y="0"/>
                  <a:pt x="746203" y="0"/>
                </a:cubicBezTo>
                <a:cubicBezTo>
                  <a:pt x="1158320" y="0"/>
                  <a:pt x="1492406" y="334086"/>
                  <a:pt x="1492406" y="746203"/>
                </a:cubicBezTo>
                <a:cubicBezTo>
                  <a:pt x="1492406" y="1158320"/>
                  <a:pt x="1158320" y="1492406"/>
                  <a:pt x="746203" y="1492406"/>
                </a:cubicBezTo>
                <a:cubicBezTo>
                  <a:pt x="334086" y="1492406"/>
                  <a:pt x="0" y="1158320"/>
                  <a:pt x="0" y="74620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163" tIns="233163" rIns="233163" bIns="23316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3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থিতানো </a:t>
            </a:r>
            <a:endParaRPr lang="en-US" sz="2300" kern="1200" dirty="0"/>
          </a:p>
        </p:txBody>
      </p:sp>
      <p:sp>
        <p:nvSpPr>
          <p:cNvPr id="13" name="Freeform 12"/>
          <p:cNvSpPr/>
          <p:nvPr/>
        </p:nvSpPr>
        <p:spPr>
          <a:xfrm rot="5400000">
            <a:off x="4720290" y="4781718"/>
            <a:ext cx="451266" cy="33050"/>
          </a:xfrm>
          <a:custGeom>
            <a:avLst/>
            <a:gdLst>
              <a:gd name="connsiteX0" fmla="*/ 0 w 451266"/>
              <a:gd name="connsiteY0" fmla="*/ 16525 h 33050"/>
              <a:gd name="connsiteX1" fmla="*/ 451266 w 451266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1266" h="33050">
                <a:moveTo>
                  <a:pt x="0" y="16525"/>
                </a:moveTo>
                <a:lnTo>
                  <a:pt x="451266" y="16525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051" tIns="5242" rIns="227052" bIns="524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00" kern="1200" dirty="0" smtClean="0"/>
              <a:t>v</a:t>
            </a:r>
            <a:endParaRPr lang="en-US" sz="5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4199721" y="5023876"/>
            <a:ext cx="1492405" cy="1492405"/>
          </a:xfrm>
          <a:custGeom>
            <a:avLst/>
            <a:gdLst>
              <a:gd name="connsiteX0" fmla="*/ 0 w 1492405"/>
              <a:gd name="connsiteY0" fmla="*/ 746203 h 1492405"/>
              <a:gd name="connsiteX1" fmla="*/ 746203 w 1492405"/>
              <a:gd name="connsiteY1" fmla="*/ 0 h 1492405"/>
              <a:gd name="connsiteX2" fmla="*/ 1492406 w 1492405"/>
              <a:gd name="connsiteY2" fmla="*/ 746203 h 1492405"/>
              <a:gd name="connsiteX3" fmla="*/ 746203 w 1492405"/>
              <a:gd name="connsiteY3" fmla="*/ 1492406 h 1492405"/>
              <a:gd name="connsiteX4" fmla="*/ 0 w 1492405"/>
              <a:gd name="connsiteY4" fmla="*/ 746203 h 14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405" h="1492405">
                <a:moveTo>
                  <a:pt x="0" y="746203"/>
                </a:moveTo>
                <a:cubicBezTo>
                  <a:pt x="0" y="334086"/>
                  <a:pt x="334086" y="0"/>
                  <a:pt x="746203" y="0"/>
                </a:cubicBezTo>
                <a:cubicBezTo>
                  <a:pt x="1158320" y="0"/>
                  <a:pt x="1492406" y="334086"/>
                  <a:pt x="1492406" y="746203"/>
                </a:cubicBezTo>
                <a:cubicBezTo>
                  <a:pt x="1492406" y="1158320"/>
                  <a:pt x="1158320" y="1492406"/>
                  <a:pt x="746203" y="1492406"/>
                </a:cubicBezTo>
                <a:cubicBezTo>
                  <a:pt x="334086" y="1492406"/>
                  <a:pt x="0" y="1158320"/>
                  <a:pt x="0" y="74620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163" tIns="233163" rIns="233163" bIns="23316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3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ছাঁকন </a:t>
            </a:r>
            <a:endParaRPr lang="en-US" sz="23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3748454" y="3809881"/>
            <a:ext cx="451267" cy="33051"/>
          </a:xfrm>
          <a:custGeom>
            <a:avLst/>
            <a:gdLst>
              <a:gd name="connsiteX0" fmla="*/ 0 w 451266"/>
              <a:gd name="connsiteY0" fmla="*/ 16525 h 33050"/>
              <a:gd name="connsiteX1" fmla="*/ 451266 w 451266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1266" h="33050">
                <a:moveTo>
                  <a:pt x="451266" y="16525"/>
                </a:moveTo>
                <a:lnTo>
                  <a:pt x="0" y="16525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052" tIns="5244" rIns="227052" bIns="524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6" name="Freeform 15"/>
          <p:cNvSpPr/>
          <p:nvPr/>
        </p:nvSpPr>
        <p:spPr>
          <a:xfrm>
            <a:off x="2256049" y="3080204"/>
            <a:ext cx="1492405" cy="1492405"/>
          </a:xfrm>
          <a:custGeom>
            <a:avLst/>
            <a:gdLst>
              <a:gd name="connsiteX0" fmla="*/ 0 w 1492405"/>
              <a:gd name="connsiteY0" fmla="*/ 746203 h 1492405"/>
              <a:gd name="connsiteX1" fmla="*/ 746203 w 1492405"/>
              <a:gd name="connsiteY1" fmla="*/ 0 h 1492405"/>
              <a:gd name="connsiteX2" fmla="*/ 1492406 w 1492405"/>
              <a:gd name="connsiteY2" fmla="*/ 746203 h 1492405"/>
              <a:gd name="connsiteX3" fmla="*/ 746203 w 1492405"/>
              <a:gd name="connsiteY3" fmla="*/ 1492406 h 1492405"/>
              <a:gd name="connsiteX4" fmla="*/ 0 w 1492405"/>
              <a:gd name="connsiteY4" fmla="*/ 746203 h 14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405" h="1492405">
                <a:moveTo>
                  <a:pt x="0" y="746203"/>
                </a:moveTo>
                <a:cubicBezTo>
                  <a:pt x="0" y="334086"/>
                  <a:pt x="334086" y="0"/>
                  <a:pt x="746203" y="0"/>
                </a:cubicBezTo>
                <a:cubicBezTo>
                  <a:pt x="1158320" y="0"/>
                  <a:pt x="1492406" y="334086"/>
                  <a:pt x="1492406" y="746203"/>
                </a:cubicBezTo>
                <a:cubicBezTo>
                  <a:pt x="1492406" y="1158320"/>
                  <a:pt x="1158320" y="1492406"/>
                  <a:pt x="746203" y="1492406"/>
                </a:cubicBezTo>
                <a:cubicBezTo>
                  <a:pt x="334086" y="1492406"/>
                  <a:pt x="0" y="1158320"/>
                  <a:pt x="0" y="74620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163" tIns="233163" rIns="233163" bIns="23316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3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ফুটানো</a:t>
            </a:r>
            <a:endParaRPr lang="en-US" sz="23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3731929" y="3793356"/>
            <a:ext cx="451266" cy="33050"/>
          </a:xfrm>
          <a:custGeom>
            <a:avLst/>
            <a:gdLst>
              <a:gd name="connsiteX0" fmla="*/ 0 w 451266"/>
              <a:gd name="connsiteY0" fmla="*/ 16525 h 33050"/>
              <a:gd name="connsiteX1" fmla="*/ 451266 w 451266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1266" h="33050">
                <a:moveTo>
                  <a:pt x="0" y="16525"/>
                </a:moveTo>
                <a:lnTo>
                  <a:pt x="451266" y="16525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051" tIns="5242" rIns="227052" bIns="524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8" name="Freeform 17"/>
          <p:cNvSpPr/>
          <p:nvPr/>
        </p:nvSpPr>
        <p:spPr>
          <a:xfrm>
            <a:off x="5679561" y="3704699"/>
            <a:ext cx="451266" cy="127983"/>
          </a:xfrm>
          <a:custGeom>
            <a:avLst/>
            <a:gdLst>
              <a:gd name="connsiteX0" fmla="*/ 0 w 451266"/>
              <a:gd name="connsiteY0" fmla="*/ 16525 h 33050"/>
              <a:gd name="connsiteX1" fmla="*/ 451266 w 451266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1266" h="33050">
                <a:moveTo>
                  <a:pt x="0" y="16525"/>
                </a:moveTo>
                <a:lnTo>
                  <a:pt x="451266" y="16525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051" tIns="5242" rIns="227052" bIns="524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19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24009" y="548789"/>
            <a:ext cx="4811789" cy="4339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বিশুদ্ধকরণের কয়েকটি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খাতায় লিখ </a:t>
            </a:r>
            <a:endParaRPr lang="en-US" sz="24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75361" y="158718"/>
            <a:ext cx="1366058" cy="3539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765472" y="204722"/>
            <a:ext cx="2015837" cy="5106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7448-CA4D-41AA-8AF2-0E28D8726D83}" type="datetime1">
              <a:rPr lang="en-US" smtClean="0"/>
              <a:t>12/13/2019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00725" y="178355"/>
            <a:ext cx="56721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রকিবুল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রাসেল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এসসি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এন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হাইমচর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Email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rakibul893@gmail.com </a:t>
            </a:r>
            <a:endParaRPr lang="bn-IN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229475" y="3473331"/>
            <a:ext cx="4371122" cy="319357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56" y="3473331"/>
            <a:ext cx="2809318" cy="327045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5429251" y="600075"/>
            <a:ext cx="28574" cy="5643563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93685" y="178355"/>
            <a:ext cx="4220308" cy="301187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দশম 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রসায়ন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নবম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 ও নিয়ন্ত্রণ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4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5480-D266-4483-8E35-F661514C8DD0}" type="datetime1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02015" y="89409"/>
            <a:ext cx="3025727" cy="111198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বিশুদ্ধকরণ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17122" y="4487435"/>
            <a:ext cx="2437229" cy="827755"/>
          </a:xfrm>
          <a:prstGeom prst="rect">
            <a:avLst/>
          </a:prstGeom>
          <a:gradFill>
            <a:gsLst>
              <a:gs pos="28000">
                <a:schemeClr val="accent4">
                  <a:lumMod val="40000"/>
                  <a:lumOff val="6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45000"/>
                  <a:lumOff val="55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ক্লোরিনেশনঃ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01261" y="5838411"/>
            <a:ext cx="3100754" cy="1111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53549" y="1496179"/>
            <a:ext cx="4459459" cy="2752263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893170" y="1496178"/>
            <a:ext cx="4710332" cy="275226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97025" y="5871182"/>
            <a:ext cx="8609428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ব্লিচিং পাউডার যোগ করার পর ছেঁকে নিলে পানি পান যোগ্য হয়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5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847D-39EF-4727-9394-04A85BE6A9A8}" type="datetime1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82197" y="4930726"/>
            <a:ext cx="1845212" cy="78075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ফুটানোঃ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02015" y="89409"/>
            <a:ext cx="3025727" cy="111198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বিশুদ্ধকরণ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01261" y="5838411"/>
            <a:ext cx="3100754" cy="1111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00665" y="1256256"/>
            <a:ext cx="7695027" cy="362382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60320" y="5937201"/>
            <a:ext cx="7554351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পানিকে ১০ থেকে ১৫ মিনিট ধরে ফুটালে পানি জীবানু মুক্ত হয়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4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9426-B6DF-4E00-9AE5-64C6C348E240}" type="datetime1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02015" y="89409"/>
            <a:ext cx="3025727" cy="111198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বিশুদ্ধকরণ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01261" y="5838411"/>
            <a:ext cx="3100754" cy="1111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47381" y="4822860"/>
            <a:ext cx="1881128" cy="8833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থিতানোঃ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11348" y="1201392"/>
            <a:ext cx="4986410" cy="3348111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651674" y="1378316"/>
            <a:ext cx="4986410" cy="3348111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54693" y="5984942"/>
            <a:ext cx="6372664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বালতি পানিতে এক চামচ পানি ফিটকিরি মিশিয়ে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2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A59B-6372-4241-B690-197E15A37E4D}" type="datetime1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02015" y="89409"/>
            <a:ext cx="3025727" cy="111198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বিশুদ্ধকরণ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01261" y="5838411"/>
            <a:ext cx="3100754" cy="1111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06815" y="5080486"/>
            <a:ext cx="1834663" cy="759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ছাঁকনঃ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0166" y="1491175"/>
            <a:ext cx="5162843" cy="3404382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541478" y="1491175"/>
            <a:ext cx="5357446" cy="3404382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99803" y="6025070"/>
            <a:ext cx="4107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ফিল্টারের মাধ্যমে পানি বিশুদ্ধকরন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5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4731-8186-4DD3-8918-A32757962B02}" type="datetime1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292960" y="2102488"/>
            <a:ext cx="5010828" cy="974945"/>
          </a:xfrm>
          <a:custGeom>
            <a:avLst/>
            <a:gdLst>
              <a:gd name="connsiteX0" fmla="*/ 0 w 5010828"/>
              <a:gd name="connsiteY0" fmla="*/ 0 h 974943"/>
              <a:gd name="connsiteX1" fmla="*/ 4523357 w 5010828"/>
              <a:gd name="connsiteY1" fmla="*/ 0 h 974943"/>
              <a:gd name="connsiteX2" fmla="*/ 5010828 w 5010828"/>
              <a:gd name="connsiteY2" fmla="*/ 487472 h 974943"/>
              <a:gd name="connsiteX3" fmla="*/ 4523357 w 5010828"/>
              <a:gd name="connsiteY3" fmla="*/ 974943 h 974943"/>
              <a:gd name="connsiteX4" fmla="*/ 0 w 5010828"/>
              <a:gd name="connsiteY4" fmla="*/ 974943 h 974943"/>
              <a:gd name="connsiteX5" fmla="*/ 0 w 5010828"/>
              <a:gd name="connsiteY5" fmla="*/ 0 h 97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0828" h="974943">
                <a:moveTo>
                  <a:pt x="5010828" y="974942"/>
                </a:moveTo>
                <a:lnTo>
                  <a:pt x="487471" y="974942"/>
                </a:lnTo>
                <a:lnTo>
                  <a:pt x="0" y="487471"/>
                </a:lnTo>
                <a:lnTo>
                  <a:pt x="487471" y="1"/>
                </a:lnTo>
                <a:lnTo>
                  <a:pt x="5010828" y="1"/>
                </a:lnTo>
                <a:lnTo>
                  <a:pt x="5010828" y="9749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3659" tIns="171451" rIns="32004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5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ফিটকিরি </a:t>
            </a:r>
            <a:endParaRPr lang="en-US" sz="45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05489" y="1989259"/>
            <a:ext cx="974943" cy="97494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3292960" y="3255229"/>
            <a:ext cx="5010828" cy="974944"/>
          </a:xfrm>
          <a:custGeom>
            <a:avLst/>
            <a:gdLst>
              <a:gd name="connsiteX0" fmla="*/ 0 w 5010828"/>
              <a:gd name="connsiteY0" fmla="*/ 0 h 974943"/>
              <a:gd name="connsiteX1" fmla="*/ 4523357 w 5010828"/>
              <a:gd name="connsiteY1" fmla="*/ 0 h 974943"/>
              <a:gd name="connsiteX2" fmla="*/ 5010828 w 5010828"/>
              <a:gd name="connsiteY2" fmla="*/ 487472 h 974943"/>
              <a:gd name="connsiteX3" fmla="*/ 4523357 w 5010828"/>
              <a:gd name="connsiteY3" fmla="*/ 974943 h 974943"/>
              <a:gd name="connsiteX4" fmla="*/ 0 w 5010828"/>
              <a:gd name="connsiteY4" fmla="*/ 974943 h 974943"/>
              <a:gd name="connsiteX5" fmla="*/ 0 w 5010828"/>
              <a:gd name="connsiteY5" fmla="*/ 0 h 97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0828" h="974943">
                <a:moveTo>
                  <a:pt x="5010828" y="974942"/>
                </a:moveTo>
                <a:lnTo>
                  <a:pt x="487471" y="974942"/>
                </a:lnTo>
                <a:lnTo>
                  <a:pt x="0" y="487471"/>
                </a:lnTo>
                <a:lnTo>
                  <a:pt x="487471" y="1"/>
                </a:lnTo>
                <a:lnTo>
                  <a:pt x="5010828" y="1"/>
                </a:lnTo>
                <a:lnTo>
                  <a:pt x="5010828" y="9749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465231"/>
              <a:satOff val="-15989"/>
              <a:lumOff val="588"/>
              <a:alphaOff val="0"/>
            </a:schemeClr>
          </a:fillRef>
          <a:effectRef idx="0">
            <a:schemeClr val="accent4">
              <a:hueOff val="3465231"/>
              <a:satOff val="-15989"/>
              <a:lumOff val="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3659" tIns="171451" rIns="32004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5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সোডিয়াম ক্লোরাইড </a:t>
            </a:r>
            <a:endParaRPr lang="en-US" sz="45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805489" y="3255230"/>
            <a:ext cx="974943" cy="97494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3815842"/>
              <a:satOff val="-20052"/>
              <a:lumOff val="-1451"/>
              <a:alphaOff val="0"/>
            </a:schemeClr>
          </a:fillRef>
          <a:effectRef idx="0">
            <a:schemeClr val="accent4">
              <a:tint val="50000"/>
              <a:hueOff val="3815842"/>
              <a:satOff val="-20052"/>
              <a:lumOff val="-145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3292960" y="4521200"/>
            <a:ext cx="5010828" cy="974944"/>
          </a:xfrm>
          <a:custGeom>
            <a:avLst/>
            <a:gdLst>
              <a:gd name="connsiteX0" fmla="*/ 0 w 5010828"/>
              <a:gd name="connsiteY0" fmla="*/ 0 h 974943"/>
              <a:gd name="connsiteX1" fmla="*/ 4523357 w 5010828"/>
              <a:gd name="connsiteY1" fmla="*/ 0 h 974943"/>
              <a:gd name="connsiteX2" fmla="*/ 5010828 w 5010828"/>
              <a:gd name="connsiteY2" fmla="*/ 487472 h 974943"/>
              <a:gd name="connsiteX3" fmla="*/ 4523357 w 5010828"/>
              <a:gd name="connsiteY3" fmla="*/ 974943 h 974943"/>
              <a:gd name="connsiteX4" fmla="*/ 0 w 5010828"/>
              <a:gd name="connsiteY4" fmla="*/ 974943 h 974943"/>
              <a:gd name="connsiteX5" fmla="*/ 0 w 5010828"/>
              <a:gd name="connsiteY5" fmla="*/ 0 h 97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0828" h="974943">
                <a:moveTo>
                  <a:pt x="5010828" y="974942"/>
                </a:moveTo>
                <a:lnTo>
                  <a:pt x="487471" y="974942"/>
                </a:lnTo>
                <a:lnTo>
                  <a:pt x="0" y="487471"/>
                </a:lnTo>
                <a:lnTo>
                  <a:pt x="487471" y="1"/>
                </a:lnTo>
                <a:lnTo>
                  <a:pt x="5010828" y="1"/>
                </a:lnTo>
                <a:lnTo>
                  <a:pt x="5010828" y="9749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930461"/>
              <a:satOff val="-31979"/>
              <a:lumOff val="1177"/>
              <a:alphaOff val="0"/>
            </a:schemeClr>
          </a:fillRef>
          <a:effectRef idx="0">
            <a:schemeClr val="accent4">
              <a:hueOff val="6930461"/>
              <a:satOff val="-31979"/>
              <a:lumOff val="1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3659" tIns="171451" rIns="32004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5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তুতে </a:t>
            </a:r>
            <a:endParaRPr lang="en-US" sz="45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05489" y="4521201"/>
            <a:ext cx="974943" cy="97494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7631683"/>
              <a:satOff val="-40104"/>
              <a:lumOff val="-2902"/>
              <a:alphaOff val="0"/>
            </a:schemeClr>
          </a:fillRef>
          <a:effectRef idx="0">
            <a:schemeClr val="accent4">
              <a:tint val="50000"/>
              <a:hueOff val="7631683"/>
              <a:satOff val="-40104"/>
              <a:lumOff val="-29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3292960" y="5787171"/>
            <a:ext cx="5010829" cy="974944"/>
          </a:xfrm>
          <a:custGeom>
            <a:avLst/>
            <a:gdLst>
              <a:gd name="connsiteX0" fmla="*/ 0 w 5010828"/>
              <a:gd name="connsiteY0" fmla="*/ 0 h 974943"/>
              <a:gd name="connsiteX1" fmla="*/ 4523357 w 5010828"/>
              <a:gd name="connsiteY1" fmla="*/ 0 h 974943"/>
              <a:gd name="connsiteX2" fmla="*/ 5010828 w 5010828"/>
              <a:gd name="connsiteY2" fmla="*/ 487472 h 974943"/>
              <a:gd name="connsiteX3" fmla="*/ 4523357 w 5010828"/>
              <a:gd name="connsiteY3" fmla="*/ 974943 h 974943"/>
              <a:gd name="connsiteX4" fmla="*/ 0 w 5010828"/>
              <a:gd name="connsiteY4" fmla="*/ 974943 h 974943"/>
              <a:gd name="connsiteX5" fmla="*/ 0 w 5010828"/>
              <a:gd name="connsiteY5" fmla="*/ 0 h 97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0828" h="974943">
                <a:moveTo>
                  <a:pt x="5010828" y="974942"/>
                </a:moveTo>
                <a:lnTo>
                  <a:pt x="487471" y="974942"/>
                </a:lnTo>
                <a:lnTo>
                  <a:pt x="0" y="487471"/>
                </a:lnTo>
                <a:lnTo>
                  <a:pt x="487471" y="1"/>
                </a:lnTo>
                <a:lnTo>
                  <a:pt x="5010828" y="1"/>
                </a:lnTo>
                <a:lnTo>
                  <a:pt x="5010828" y="9749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3659" tIns="171451" rIns="320041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5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এসিটিক এসিড </a:t>
            </a:r>
            <a:endParaRPr lang="en-US" sz="45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05489" y="5787172"/>
            <a:ext cx="974943" cy="97494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11447524"/>
              <a:satOff val="-60156"/>
              <a:lumOff val="-4353"/>
              <a:alphaOff val="0"/>
            </a:schemeClr>
          </a:fillRef>
          <a:effectRef idx="0">
            <a:schemeClr val="accent4">
              <a:tint val="50000"/>
              <a:hueOff val="11447524"/>
              <a:satOff val="-60156"/>
              <a:lumOff val="-43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Oval 11"/>
          <p:cNvSpPr/>
          <p:nvPr/>
        </p:nvSpPr>
        <p:spPr>
          <a:xfrm>
            <a:off x="9389659" y="998953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05489" y="1989258"/>
            <a:ext cx="974944" cy="97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/>
          <p:cNvSpPr/>
          <p:nvPr/>
        </p:nvSpPr>
        <p:spPr>
          <a:xfrm>
            <a:off x="1755648" y="1041691"/>
            <a:ext cx="7124131" cy="707198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rgbClr val="00B0F0"/>
              </a:gs>
              <a:gs pos="71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বিশুদ্ধ করতে নিচের কোনটি প্রয়োজন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4773168" y="128016"/>
            <a:ext cx="1975104" cy="801321"/>
          </a:xfrm>
          <a:prstGeom prst="snip2Same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rgbClr val="00B0F0"/>
              </a:gs>
              <a:gs pos="71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9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6E0A-3EC0-4F59-BE77-EBA800555C8C}" type="datetime1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91099" y="348879"/>
            <a:ext cx="2265665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rgbClr val="00B0F0"/>
              </a:gs>
              <a:gs pos="71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6970" y="1249282"/>
            <a:ext cx="10818057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এলাকায় পানি দূষণের কারণ নির্নয় করে একটি প্রতিবেদন তৈরি কর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63849" y="2264022"/>
            <a:ext cx="2864301" cy="54927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00552" y="2903785"/>
            <a:ext cx="5943600" cy="3452565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A4A-5448-4ED3-85C3-1A01D05CE9C6}" type="datetime1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35095" y="219457"/>
            <a:ext cx="4569421" cy="680876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4" y="1688123"/>
            <a:ext cx="5092505" cy="44313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972" y="1688124"/>
            <a:ext cx="5092505" cy="44313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3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08EE-9D58-471C-9FA0-9F64C14B32E9}" type="datetime1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65563" y="1116681"/>
            <a:ext cx="3742006" cy="108384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660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2838" y="155811"/>
            <a:ext cx="2812472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4514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ক্লিক করুণ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373439"/>
            <a:ext cx="581025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23" y="2373439"/>
            <a:ext cx="5222850" cy="3810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0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BAC5-D8EF-4BA1-B023-601896EBECE9}" type="datetime1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376067527"/>
              </p:ext>
            </p:extLst>
          </p:nvPr>
        </p:nvGraphicFramePr>
        <p:xfrm>
          <a:off x="2278966" y="1917505"/>
          <a:ext cx="858129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86891" y="307171"/>
            <a:ext cx="66415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2896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41C30B-B26A-4D75-B8BF-49A150D22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dgm id="{D741C30B-B26A-4D75-B8BF-49A150D22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D567AD8-97AD-495A-BDC1-3C7DD49D8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dgm id="{6D567AD8-97AD-495A-BDC1-3C7DD49D8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1A6AB4D-69DE-4A76-B348-3C2FB6707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graphicEl>
                                              <a:dgm id="{21A6AB4D-69DE-4A76-B348-3C2FB6707A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3EC4050-BCE8-432F-B618-140F4A1C0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03EC4050-BCE8-432F-B618-140F4A1C0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E15394A-E53F-4FB1-8D78-AF9DDF44A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dgm id="{8E15394A-E53F-4FB1-8D78-AF9DDF44A1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2310663-1DE5-41AC-AD7A-678487058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graphicEl>
                                              <a:dgm id="{E2310663-1DE5-41AC-AD7A-678487058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B61-1E5E-4BC8-98B4-0C1084FBCA81}" type="datetime1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65044" y="853910"/>
            <a:ext cx="4709394" cy="347894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952724" y="853910"/>
            <a:ext cx="4709394" cy="347894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76696" y="134837"/>
            <a:ext cx="1827490" cy="52634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280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গুলো দেখ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9405" y="5816018"/>
            <a:ext cx="4811789" cy="7694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 বলতে কী বুঝ?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77220" y="4525578"/>
            <a:ext cx="2545080" cy="98818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55260" y="4595366"/>
            <a:ext cx="3160776" cy="98818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7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B80-7CE3-49FE-BC02-4EB1E346CF89}" type="datetime1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27275" y="6035784"/>
            <a:ext cx="6128894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67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লাইনের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ত্রুটির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দূষিত হচ্ছে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336431"/>
            <a:ext cx="6059605" cy="4135272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41576" y="1336431"/>
            <a:ext cx="5950424" cy="4135272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0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EAD7-E5E1-4767-8BA7-630916D627EE}" type="datetime1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75256" y="5867263"/>
            <a:ext cx="748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গৃহস্থালির বর্জ্য ও মলমূত্র বৃষ্টির পানির সাথে মিশে গিয়ে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1023582" y="1289076"/>
            <a:ext cx="4763069" cy="3616657"/>
          </a:xfrm>
          <a:prstGeom prst="round2Same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5"/>
          <p:cNvSpPr/>
          <p:nvPr/>
        </p:nvSpPr>
        <p:spPr>
          <a:xfrm>
            <a:off x="6703325" y="1289075"/>
            <a:ext cx="4763069" cy="3616657"/>
          </a:xfrm>
          <a:prstGeom prst="round2Same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3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F261-E9E6-44D3-B7F0-C2ECD36D21AE}" type="datetime1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97222" y="6396335"/>
            <a:ext cx="2560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খোলা টয়লেটের কারনে।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302" y="1642777"/>
            <a:ext cx="9860093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 পানি দূষিত হতে পারে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 জোড়ায় আলোচনা করে খাতায় লিখ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6472243" y="2561021"/>
            <a:ext cx="5486400" cy="3452884"/>
          </a:xfrm>
          <a:prstGeom prst="round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Diagonal Corner Rectangle 6"/>
          <p:cNvSpPr/>
          <p:nvPr/>
        </p:nvSpPr>
        <p:spPr>
          <a:xfrm>
            <a:off x="777302" y="2661110"/>
            <a:ext cx="5472752" cy="3452884"/>
          </a:xfrm>
          <a:prstGeom prst="round2Diag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37870" y="321121"/>
            <a:ext cx="10433692" cy="1010376"/>
            <a:chOff x="1037870" y="321121"/>
            <a:chExt cx="10433692" cy="1010376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1037870" y="343310"/>
              <a:ext cx="2545080" cy="988187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 </a:t>
              </a:r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8310786" y="321121"/>
              <a:ext cx="3160776" cy="988187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 </a:t>
              </a:r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১০ </a:t>
              </a:r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মিনিট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719</Words>
  <Application>Microsoft Office PowerPoint</Application>
  <PresentationFormat>Widescreen</PresentationFormat>
  <Paragraphs>194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এসো আমরা কিছু ছবি দেখি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rakibul893</dc:creator>
  <cp:lastModifiedBy>rakibul893</cp:lastModifiedBy>
  <cp:revision>32</cp:revision>
  <dcterms:created xsi:type="dcterms:W3CDTF">2019-11-25T11:58:30Z</dcterms:created>
  <dcterms:modified xsi:type="dcterms:W3CDTF">2019-12-13T17:27:17Z</dcterms:modified>
</cp:coreProperties>
</file>