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65" r:id="rId11"/>
    <p:sldId id="274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12ADF-4D50-4B16-811D-770098D5F4E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012D-2A32-430A-AD5C-9F3891E86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012D-2A32-430A-AD5C-9F3891E86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012D-2A32-430A-AD5C-9F3891E86C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4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2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1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81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291FD9-9615-4D27-B365-E0573D61C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797E18-7A07-452F-A876-C37626FD5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6D06A-BDE3-4EDC-B07A-CB0ECC5DB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43" y="1037636"/>
            <a:ext cx="5647638" cy="559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BECA1-5FFD-44D4-8692-97135732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9" y="3078004"/>
            <a:ext cx="430530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F066B-37AA-4757-A7C0-32BAA1EA7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69" y="1037636"/>
            <a:ext cx="17145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3D3A4-E3A4-4E67-B46D-14AF7CB1D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40" y="4891228"/>
            <a:ext cx="1714500" cy="133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B77A8B-9FFA-4350-81BF-6D33B156CB62}"/>
              </a:ext>
            </a:extLst>
          </p:cNvPr>
          <p:cNvSpPr txBox="1"/>
          <p:nvPr/>
        </p:nvSpPr>
        <p:spPr>
          <a:xfrm>
            <a:off x="3739017" y="157695"/>
            <a:ext cx="8105152" cy="132343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2AD3B-5717-4704-9840-17041ACB498B}"/>
              </a:ext>
            </a:extLst>
          </p:cNvPr>
          <p:cNvSpPr txBox="1"/>
          <p:nvPr/>
        </p:nvSpPr>
        <p:spPr>
          <a:xfrm>
            <a:off x="5422750" y="4451945"/>
            <a:ext cx="6184750" cy="17727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আছো সবাই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66C927-634D-41D0-8CDF-691F3ED28AA4}"/>
              </a:ext>
            </a:extLst>
          </p:cNvPr>
          <p:cNvSpPr txBox="1"/>
          <p:nvPr/>
        </p:nvSpPr>
        <p:spPr>
          <a:xfrm>
            <a:off x="408792" y="340085"/>
            <a:ext cx="807899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অনেক প্রাণী আছে যাদের মেরুদন্ড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681EBA-489C-4B8F-8B3A-EAC98142575F}"/>
              </a:ext>
            </a:extLst>
          </p:cNvPr>
          <p:cNvSpPr/>
          <p:nvPr/>
        </p:nvSpPr>
        <p:spPr>
          <a:xfrm>
            <a:off x="485887" y="2857370"/>
            <a:ext cx="1084463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প্রাণীদের অনেকে স্থলে, অনেকে জলে বাস করে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D19780-E645-4A36-B60B-DB2687C7A2A7}"/>
              </a:ext>
            </a:extLst>
          </p:cNvPr>
          <p:cNvSpPr/>
          <p:nvPr/>
        </p:nvSpPr>
        <p:spPr>
          <a:xfrm>
            <a:off x="3600779" y="5940600"/>
            <a:ext cx="3068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01C53D6-9D4A-4C98-A807-C3DEA2499E9A}"/>
              </a:ext>
            </a:extLst>
          </p:cNvPr>
          <p:cNvSpPr/>
          <p:nvPr/>
        </p:nvSpPr>
        <p:spPr>
          <a:xfrm>
            <a:off x="281493" y="1047971"/>
            <a:ext cx="11424620" cy="17642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প্রাণীর মেরুদন্ড নেই তাদের অমেরুদন্ডী প্রাণী বলে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D5BBA3-6E2A-40BF-BD1E-9AC9E8B87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3776374"/>
            <a:ext cx="10811435" cy="21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73DFE-3489-4FAA-A79D-2C89F2C8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09" y="3626216"/>
            <a:ext cx="3817172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9C147-3A51-4A9B-8690-6B13A6CEB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9" y="3411561"/>
            <a:ext cx="3198159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C092B-7324-4F39-919F-AFC6EB88B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46" y="3279405"/>
            <a:ext cx="2615389" cy="2013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9C3A6-3A11-4D36-BF14-6D902D0B9D1D}"/>
              </a:ext>
            </a:extLst>
          </p:cNvPr>
          <p:cNvSpPr txBox="1"/>
          <p:nvPr/>
        </p:nvSpPr>
        <p:spPr>
          <a:xfrm>
            <a:off x="328105" y="623944"/>
            <a:ext cx="11535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প্রাণীদের শরীরে কোন হাড় বা কাঁটা নেই।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35DD2-0DCD-4069-BC2C-734B2D35C228}"/>
              </a:ext>
            </a:extLst>
          </p:cNvPr>
          <p:cNvSpPr txBox="1"/>
          <p:nvPr/>
        </p:nvSpPr>
        <p:spPr>
          <a:xfrm>
            <a:off x="4731575" y="1731940"/>
            <a:ext cx="713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এরা অমেরুদন্ডী প্রাণী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F4ACE-82AA-4DC5-9E7E-0FD1F8CB00B5}"/>
              </a:ext>
            </a:extLst>
          </p:cNvPr>
          <p:cNvSpPr txBox="1"/>
          <p:nvPr/>
        </p:nvSpPr>
        <p:spPr>
          <a:xfrm>
            <a:off x="1065007" y="5533916"/>
            <a:ext cx="1710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কেচো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9996A-415E-4895-AE5C-A14846ED511F}"/>
              </a:ext>
            </a:extLst>
          </p:cNvPr>
          <p:cNvSpPr txBox="1"/>
          <p:nvPr/>
        </p:nvSpPr>
        <p:spPr>
          <a:xfrm>
            <a:off x="4731575" y="5580082"/>
            <a:ext cx="1981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4A760-D4E7-4E65-8DA3-B6E0647A7719}"/>
              </a:ext>
            </a:extLst>
          </p:cNvPr>
          <p:cNvSpPr txBox="1"/>
          <p:nvPr/>
        </p:nvSpPr>
        <p:spPr>
          <a:xfrm>
            <a:off x="9326880" y="5421853"/>
            <a:ext cx="2721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FOOD\Lp_Vinna.jpg">
            <a:extLst>
              <a:ext uri="{FF2B5EF4-FFF2-40B4-BE49-F238E27FC236}">
                <a16:creationId xmlns:a16="http://schemas.microsoft.com/office/drawing/2014/main" id="{D65C8CD4-6B81-4615-979A-9C0D9FF1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80" y="2853308"/>
            <a:ext cx="2318301" cy="2257425"/>
          </a:xfrm>
          <a:prstGeom prst="roundRect">
            <a:avLst/>
          </a:prstGeom>
          <a:noFill/>
        </p:spPr>
      </p:pic>
      <p:pic>
        <p:nvPicPr>
          <p:cNvPr id="3" name="Picture 2" descr="set-vector-insects-isolated-white-background-32487472.jpg">
            <a:extLst>
              <a:ext uri="{FF2B5EF4-FFF2-40B4-BE49-F238E27FC236}">
                <a16:creationId xmlns:a16="http://schemas.microsoft.com/office/drawing/2014/main" id="{99E431C4-D067-4C2C-B28C-30703266C3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4762" r="39770" b="31992"/>
          <a:stretch>
            <a:fillRect/>
          </a:stretch>
        </p:blipFill>
        <p:spPr>
          <a:xfrm>
            <a:off x="9645320" y="2586300"/>
            <a:ext cx="2286000" cy="2201333"/>
          </a:xfrm>
          <a:prstGeom prst="round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CDE2A6-9104-491A-95DB-3CDEC8208566}"/>
              </a:ext>
            </a:extLst>
          </p:cNvPr>
          <p:cNvSpPr/>
          <p:nvPr/>
        </p:nvSpPr>
        <p:spPr>
          <a:xfrm>
            <a:off x="1519315" y="5370049"/>
            <a:ext cx="34868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মেরুদন্ডী প্রাণী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20BBC-0565-4D5B-912C-AB73DD61A933}"/>
              </a:ext>
            </a:extLst>
          </p:cNvPr>
          <p:cNvSpPr/>
          <p:nvPr/>
        </p:nvSpPr>
        <p:spPr>
          <a:xfrm>
            <a:off x="7507681" y="5180711"/>
            <a:ext cx="3972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অমেরুদন্ডী প্রাণী </a:t>
            </a:r>
            <a:endParaRPr lang="en-US" sz="6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B2E83-1596-4236-ADEA-91E47FCDE5A0}"/>
              </a:ext>
            </a:extLst>
          </p:cNvPr>
          <p:cNvSpPr/>
          <p:nvPr/>
        </p:nvSpPr>
        <p:spPr>
          <a:xfrm>
            <a:off x="245080" y="1652990"/>
            <a:ext cx="38010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মেরুদন্ড আছে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53035-A8F8-4BAD-AB62-F25AF90C2A45}"/>
              </a:ext>
            </a:extLst>
          </p:cNvPr>
          <p:cNvSpPr/>
          <p:nvPr/>
        </p:nvSpPr>
        <p:spPr>
          <a:xfrm>
            <a:off x="8145880" y="1399535"/>
            <a:ext cx="32496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নাই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36EC7-CEC2-4584-A0A4-24BDFD3162D1}"/>
              </a:ext>
            </a:extLst>
          </p:cNvPr>
          <p:cNvSpPr txBox="1"/>
          <p:nvPr/>
        </p:nvSpPr>
        <p:spPr>
          <a:xfrm>
            <a:off x="3476513" y="259952"/>
            <a:ext cx="350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রে</a:t>
            </a:r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ATAUR RAHMAN\Desktop\New folder (3)\m2.jpg">
            <a:extLst>
              <a:ext uri="{FF2B5EF4-FFF2-40B4-BE49-F238E27FC236}">
                <a16:creationId xmlns:a16="http://schemas.microsoft.com/office/drawing/2014/main" id="{C47ED433-DEF1-471B-9DBD-91BA7F29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43313" y="2853308"/>
            <a:ext cx="2133600" cy="2449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3" descr="C:\Users\ATAUR\Desktop\FOOD\pakhi1.jpg">
            <a:extLst>
              <a:ext uri="{FF2B5EF4-FFF2-40B4-BE49-F238E27FC236}">
                <a16:creationId xmlns:a16="http://schemas.microsoft.com/office/drawing/2014/main" id="{B17A456D-27AB-4B1A-A6B1-5235A0E02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713" y="2853308"/>
            <a:ext cx="2133600" cy="2438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1" name="Picture 10" descr="colorful-butterfly.jpg">
            <a:extLst>
              <a:ext uri="{FF2B5EF4-FFF2-40B4-BE49-F238E27FC236}">
                <a16:creationId xmlns:a16="http://schemas.microsoft.com/office/drawing/2014/main" id="{2D3DF80F-4903-4F06-83BA-109030EE01F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7562" y="2704070"/>
            <a:ext cx="1676400" cy="20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1BCC2F-6890-4847-B1B9-B4A9302B8C15}"/>
              </a:ext>
            </a:extLst>
          </p:cNvPr>
          <p:cNvSpPr/>
          <p:nvPr/>
        </p:nvSpPr>
        <p:spPr>
          <a:xfrm>
            <a:off x="3604371" y="423717"/>
            <a:ext cx="8175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 কিছু প্রাণীর নাম দেয়া আছে এগুলোকে ভাগ করে নিম্নের ছক অনুযায়ী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87CE8-D383-4CA5-9180-D97AA8ADE95F}"/>
              </a:ext>
            </a:extLst>
          </p:cNvPr>
          <p:cNvSpPr txBox="1"/>
          <p:nvPr/>
        </p:nvSpPr>
        <p:spPr>
          <a:xfrm>
            <a:off x="355002" y="2027593"/>
            <a:ext cx="11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চিংড়ী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কবুতর, শামুক, মুরগি, টিকটিকি,হাস, ছাগল, মানুষ, প্রজাপতি, ব্যাঙ।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261F6AC-C978-4CC1-8C49-50902C7119EC}"/>
              </a:ext>
            </a:extLst>
          </p:cNvPr>
          <p:cNvSpPr/>
          <p:nvPr/>
        </p:nvSpPr>
        <p:spPr>
          <a:xfrm>
            <a:off x="215712" y="209717"/>
            <a:ext cx="3581737" cy="175144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28CBA7-57AA-4E14-A4FD-0EFA1053A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1470"/>
              </p:ext>
            </p:extLst>
          </p:nvPr>
        </p:nvGraphicFramePr>
        <p:xfrm>
          <a:off x="2743200" y="3916690"/>
          <a:ext cx="6076356" cy="25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838">
                  <a:extLst>
                    <a:ext uri="{9D8B030D-6E8A-4147-A177-3AD203B41FA5}">
                      <a16:colId xmlns:a16="http://schemas.microsoft.com/office/drawing/2014/main" val="3493910251"/>
                    </a:ext>
                  </a:extLst>
                </a:gridCol>
                <a:gridCol w="3139518">
                  <a:extLst>
                    <a:ext uri="{9D8B030D-6E8A-4147-A177-3AD203B41FA5}">
                      <a16:colId xmlns:a16="http://schemas.microsoft.com/office/drawing/2014/main" val="2627815015"/>
                    </a:ext>
                  </a:extLst>
                </a:gridCol>
              </a:tblGrid>
              <a:tr h="625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4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মেরুদন্ডী প্রাণী 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>
                          <a:solidFill>
                            <a:srgbClr val="00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40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অমেরুদন্ডী প্রাণী </a:t>
                      </a:r>
                      <a:endParaRPr lang="en-US" sz="4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10502"/>
                  </a:ext>
                </a:extLst>
              </a:tr>
              <a:tr h="1892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4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B4A078-55DE-4D50-A803-EBDE326A5862}"/>
              </a:ext>
            </a:extLst>
          </p:cNvPr>
          <p:cNvSpPr/>
          <p:nvPr/>
        </p:nvSpPr>
        <p:spPr>
          <a:xfrm>
            <a:off x="154729" y="1267356"/>
            <a:ext cx="120372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i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বাম পাশের অংশের সাথে ডান পাশের অংশের মিল কর। </a:t>
            </a:r>
            <a:endParaRPr lang="en-US" sz="5400" i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EACF9-63EB-4FFF-82F5-7891D33DBBF9}"/>
              </a:ext>
            </a:extLst>
          </p:cNvPr>
          <p:cNvSpPr txBox="1"/>
          <p:nvPr/>
        </p:nvSpPr>
        <p:spPr>
          <a:xfrm>
            <a:off x="408792" y="2546447"/>
            <a:ext cx="4338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প্রজাপতি, শামুক , চিংড়ী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086F2-E826-4C29-87AE-CE8E09BD71E5}"/>
              </a:ext>
            </a:extLst>
          </p:cNvPr>
          <p:cNvSpPr txBox="1"/>
          <p:nvPr/>
        </p:nvSpPr>
        <p:spPr>
          <a:xfrm>
            <a:off x="533482" y="3480551"/>
            <a:ext cx="421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দেহকে দৃঢ় 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AE753-55A9-4770-B92D-6FEA591A1E05}"/>
              </a:ext>
            </a:extLst>
          </p:cNvPr>
          <p:cNvSpPr txBox="1"/>
          <p:nvPr/>
        </p:nvSpPr>
        <p:spPr>
          <a:xfrm>
            <a:off x="661595" y="4418677"/>
            <a:ext cx="433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প্রাণীর মেরুদন্ড 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6C81A-AB31-4E40-9081-44C27AE00D5C}"/>
              </a:ext>
            </a:extLst>
          </p:cNvPr>
          <p:cNvSpPr txBox="1"/>
          <p:nvPr/>
        </p:nvSpPr>
        <p:spPr>
          <a:xfrm>
            <a:off x="661595" y="5398016"/>
            <a:ext cx="333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মানুষ, পাখি , মাছ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2F32F-0E9D-477F-8F5D-81BECF1162BE}"/>
              </a:ext>
            </a:extLst>
          </p:cNvPr>
          <p:cNvSpPr txBox="1"/>
          <p:nvPr/>
        </p:nvSpPr>
        <p:spPr>
          <a:xfrm>
            <a:off x="6829315" y="2490101"/>
            <a:ext cx="4853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মেরুদন্ডী প্রাণী বলে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5006B-6F0F-4055-8001-887D247D2040}"/>
              </a:ext>
            </a:extLst>
          </p:cNvPr>
          <p:cNvSpPr txBox="1"/>
          <p:nvPr/>
        </p:nvSpPr>
        <p:spPr>
          <a:xfrm>
            <a:off x="6829315" y="3389440"/>
            <a:ext cx="333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D13E-152B-4380-AEB7-2B019863D1F9}"/>
              </a:ext>
            </a:extLst>
          </p:cNvPr>
          <p:cNvSpPr txBox="1"/>
          <p:nvPr/>
        </p:nvSpPr>
        <p:spPr>
          <a:xfrm>
            <a:off x="6829315" y="4418677"/>
            <a:ext cx="299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অমেরুদন্ডী প্রাণী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F923A-C281-40C4-B875-2D6034166BCE}"/>
              </a:ext>
            </a:extLst>
          </p:cNvPr>
          <p:cNvSpPr txBox="1"/>
          <p:nvPr/>
        </p:nvSpPr>
        <p:spPr>
          <a:xfrm>
            <a:off x="6829315" y="5456331"/>
            <a:ext cx="333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5EB4BB8B-02DB-4A89-AC54-A0668F7E21B5}"/>
              </a:ext>
            </a:extLst>
          </p:cNvPr>
          <p:cNvSpPr/>
          <p:nvPr/>
        </p:nvSpPr>
        <p:spPr>
          <a:xfrm>
            <a:off x="4960173" y="2571665"/>
            <a:ext cx="1656677" cy="6878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C384D162-9617-4748-849F-756ED661A9F8}"/>
              </a:ext>
            </a:extLst>
          </p:cNvPr>
          <p:cNvSpPr/>
          <p:nvPr/>
        </p:nvSpPr>
        <p:spPr>
          <a:xfrm>
            <a:off x="4875905" y="3493069"/>
            <a:ext cx="1656677" cy="6878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9EAC4923-4C03-4765-9607-A2F52DF5CADC}"/>
              </a:ext>
            </a:extLst>
          </p:cNvPr>
          <p:cNvSpPr/>
          <p:nvPr/>
        </p:nvSpPr>
        <p:spPr>
          <a:xfrm>
            <a:off x="4662546" y="4445668"/>
            <a:ext cx="1870036" cy="6878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B7326B85-7901-4C96-9841-3177E9804CDB}"/>
              </a:ext>
            </a:extLst>
          </p:cNvPr>
          <p:cNvSpPr/>
          <p:nvPr/>
        </p:nvSpPr>
        <p:spPr>
          <a:xfrm>
            <a:off x="4662546" y="5438797"/>
            <a:ext cx="1870036" cy="6878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92654-4534-4D45-80D8-FAD0E593DD97}"/>
              </a:ext>
            </a:extLst>
          </p:cNvPr>
          <p:cNvSpPr txBox="1"/>
          <p:nvPr/>
        </p:nvSpPr>
        <p:spPr>
          <a:xfrm>
            <a:off x="4550486" y="124396"/>
            <a:ext cx="293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00494 0.28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176 L 0.00977 -0.278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139 L 1.25E-6 -0.3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A779E3-E7FA-4EBA-ACC6-DBA356202A39}"/>
              </a:ext>
            </a:extLst>
          </p:cNvPr>
          <p:cNvSpPr/>
          <p:nvPr/>
        </p:nvSpPr>
        <p:spPr>
          <a:xfrm>
            <a:off x="1412625" y="2598426"/>
            <a:ext cx="5319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...............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প্রাণী।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98237-75E3-4CE7-9CAA-C12BAD84F3A6}"/>
              </a:ext>
            </a:extLst>
          </p:cNvPr>
          <p:cNvSpPr/>
          <p:nvPr/>
        </p:nvSpPr>
        <p:spPr>
          <a:xfrm>
            <a:off x="1321747" y="3429000"/>
            <a:ext cx="8520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২) যাদের মেরুদন্ড আছে তারা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...............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প্রাণী।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583EF-2432-410E-AC77-84B1FB59AF89}"/>
              </a:ext>
            </a:extLst>
          </p:cNvPr>
          <p:cNvSpPr/>
          <p:nvPr/>
        </p:nvSpPr>
        <p:spPr>
          <a:xfrm>
            <a:off x="1321747" y="4212285"/>
            <a:ext cx="5670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মানুষ মেরুদন্ডী...........।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38C34-C5B3-430E-A85A-A84F3F039C47}"/>
              </a:ext>
            </a:extLst>
          </p:cNvPr>
          <p:cNvSpPr/>
          <p:nvPr/>
        </p:nvSpPr>
        <p:spPr>
          <a:xfrm>
            <a:off x="1321747" y="5751167"/>
            <a:ext cx="6984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৫) মাছের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দেহে..................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আছে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57D33-EA92-498A-A689-EA0B1BC506AF}"/>
              </a:ext>
            </a:extLst>
          </p:cNvPr>
          <p:cNvSpPr/>
          <p:nvPr/>
        </p:nvSpPr>
        <p:spPr>
          <a:xfrm>
            <a:off x="1321747" y="5007802"/>
            <a:ext cx="9273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 অনেক প্রাণী  স্থলে অনেক প্রাণী..........বাস করে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ED7F8-593D-44F5-8B12-B17806EBD73B}"/>
              </a:ext>
            </a:extLst>
          </p:cNvPr>
          <p:cNvSpPr/>
          <p:nvPr/>
        </p:nvSpPr>
        <p:spPr>
          <a:xfrm>
            <a:off x="424811" y="404647"/>
            <a:ext cx="3887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শূন্যস্থান পূরণ করঃ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30636-A0D4-4B1C-8C5A-02EE394CFF6F}"/>
              </a:ext>
            </a:extLst>
          </p:cNvPr>
          <p:cNvSpPr txBox="1"/>
          <p:nvPr/>
        </p:nvSpPr>
        <p:spPr>
          <a:xfrm>
            <a:off x="5325358" y="1490007"/>
            <a:ext cx="1351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71F7B-009A-4675-B0EB-A3F9E2F1BA3E}"/>
              </a:ext>
            </a:extLst>
          </p:cNvPr>
          <p:cNvSpPr txBox="1"/>
          <p:nvPr/>
        </p:nvSpPr>
        <p:spPr>
          <a:xfrm>
            <a:off x="3115823" y="1523102"/>
            <a:ext cx="208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BAAC4-CDAA-4DC8-A1F1-9AE87F648F06}"/>
              </a:ext>
            </a:extLst>
          </p:cNvPr>
          <p:cNvSpPr txBox="1"/>
          <p:nvPr/>
        </p:nvSpPr>
        <p:spPr>
          <a:xfrm>
            <a:off x="190673" y="1559438"/>
            <a:ext cx="158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66D06-269C-4729-A3C7-D32BFFD5D741}"/>
              </a:ext>
            </a:extLst>
          </p:cNvPr>
          <p:cNvSpPr/>
          <p:nvPr/>
        </p:nvSpPr>
        <p:spPr>
          <a:xfrm>
            <a:off x="6991953" y="1518723"/>
            <a:ext cx="20842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D8A21-DB1C-4AA3-B3C2-2707D0BF982C}"/>
              </a:ext>
            </a:extLst>
          </p:cNvPr>
          <p:cNvSpPr/>
          <p:nvPr/>
        </p:nvSpPr>
        <p:spPr>
          <a:xfrm>
            <a:off x="1724846" y="1471579"/>
            <a:ext cx="1287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AB87E-68A9-4643-BE25-DD23083EC619}"/>
              </a:ext>
            </a:extLst>
          </p:cNvPr>
          <p:cNvSpPr txBox="1"/>
          <p:nvPr/>
        </p:nvSpPr>
        <p:spPr>
          <a:xfrm>
            <a:off x="7713508" y="219980"/>
            <a:ext cx="34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8593 0.15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258 0.3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487 0.4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3694 0.59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6EFA67-CDF8-465E-9FA3-C179FA14DB29}"/>
              </a:ext>
            </a:extLst>
          </p:cNvPr>
          <p:cNvSpPr/>
          <p:nvPr/>
        </p:nvSpPr>
        <p:spPr>
          <a:xfrm>
            <a:off x="497717" y="167647"/>
            <a:ext cx="239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7B0EAD-4ABF-4A8C-9E25-E27D34F08AB4}"/>
              </a:ext>
            </a:extLst>
          </p:cNvPr>
          <p:cNvSpPr/>
          <p:nvPr/>
        </p:nvSpPr>
        <p:spPr>
          <a:xfrm>
            <a:off x="1098899" y="5438921"/>
            <a:ext cx="11093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)  মেরুদন্ডী প্রাণী কাকে বলে?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উদাহরণ দাও।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8B57E-B75D-4F12-AFF0-97225D6246B2}"/>
              </a:ext>
            </a:extLst>
          </p:cNvPr>
          <p:cNvSpPr/>
          <p:nvPr/>
        </p:nvSpPr>
        <p:spPr>
          <a:xfrm>
            <a:off x="1098899" y="3719668"/>
            <a:ext cx="10445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Both" startAt="2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অমেরুদন্ডী প্রাণী কাকে বলে? ৫টি অমেরুদন্ডী প্রাণীর নাম লিখ।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F3846-F843-4621-8771-9D23C54E15D2}"/>
              </a:ext>
            </a:extLst>
          </p:cNvPr>
          <p:cNvSpPr txBox="1"/>
          <p:nvPr/>
        </p:nvSpPr>
        <p:spPr>
          <a:xfrm>
            <a:off x="3324111" y="389965"/>
            <a:ext cx="5830645" cy="129837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খাতায় উত্তর লিখঃ </a:t>
            </a:r>
            <a:endParaRPr lang="en-US" sz="5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E2A86-9CC7-4E63-A436-F88A8422783B}"/>
              </a:ext>
            </a:extLst>
          </p:cNvPr>
          <p:cNvSpPr txBox="1"/>
          <p:nvPr/>
        </p:nvSpPr>
        <p:spPr>
          <a:xfrm>
            <a:off x="1088314" y="2391932"/>
            <a:ext cx="10015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(১)প্রাণীদের কয় ভাগে ভাগ করা যায়?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1F226-5750-46CB-A82D-91C445C49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" y="1785769"/>
            <a:ext cx="5728047" cy="4927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13DB9-31F1-4A10-ACB9-DD69D7C43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1" y="3487719"/>
            <a:ext cx="430530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6E22F-8E54-4D1F-A685-AB5C32FCC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9" y="3773469"/>
            <a:ext cx="1714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97F88-649D-4739-B229-5353DCB83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4" y="2095500"/>
            <a:ext cx="1714500" cy="133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8632A-EE42-48EB-BC47-CAEF53D46CD8}"/>
              </a:ext>
            </a:extLst>
          </p:cNvPr>
          <p:cNvSpPr txBox="1"/>
          <p:nvPr/>
        </p:nvSpPr>
        <p:spPr>
          <a:xfrm>
            <a:off x="4206240" y="339219"/>
            <a:ext cx="7347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CCE05-08F1-4241-815B-629FD3B0DBB7}"/>
              </a:ext>
            </a:extLst>
          </p:cNvPr>
          <p:cNvSpPr txBox="1"/>
          <p:nvPr/>
        </p:nvSpPr>
        <p:spPr>
          <a:xfrm>
            <a:off x="6648498" y="4894729"/>
            <a:ext cx="3001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4C614-9DA9-4024-B2A2-3206CBF26275}"/>
              </a:ext>
            </a:extLst>
          </p:cNvPr>
          <p:cNvSpPr txBox="1"/>
          <p:nvPr/>
        </p:nvSpPr>
        <p:spPr>
          <a:xfrm>
            <a:off x="6020415" y="355002"/>
            <a:ext cx="5292762" cy="132319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1507B-E874-45B0-9705-760FABAAA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065"/>
            <a:ext cx="4715717" cy="4781775"/>
          </a:xfrm>
          <a:prstGeom prst="roundRect">
            <a:avLst>
              <a:gd name="adj" fmla="val 204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295AB-8707-4718-AE47-675315454855}"/>
              </a:ext>
            </a:extLst>
          </p:cNvPr>
          <p:cNvSpPr txBox="1"/>
          <p:nvPr/>
        </p:nvSpPr>
        <p:spPr>
          <a:xfrm>
            <a:off x="4894729" y="2700170"/>
            <a:ext cx="71338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নামঃ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রহিমদি সরকারি প্রাথমিক বিদ্যালয়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সদর, নরসিংদী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35254-794D-4562-A2D5-B43995C00A30}"/>
              </a:ext>
            </a:extLst>
          </p:cNvPr>
          <p:cNvSpPr txBox="1"/>
          <p:nvPr/>
        </p:nvSpPr>
        <p:spPr>
          <a:xfrm>
            <a:off x="5136776" y="245402"/>
            <a:ext cx="6088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59B3D-C9EF-48F7-B5DF-E932F3DBE762}"/>
              </a:ext>
            </a:extLst>
          </p:cNvPr>
          <p:cNvSpPr/>
          <p:nvPr/>
        </p:nvSpPr>
        <p:spPr>
          <a:xfrm>
            <a:off x="4518212" y="2472484"/>
            <a:ext cx="7476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৩য়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 দ্বিতীয়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পাঠঃ প্রাণী(১) বিভিন্ন রকমের প্রাণী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প্রাণীদের দুটি দলে.........আলোচনা কর।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B493A-1178-48BF-B5CA-137BA6C5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0" y="1149436"/>
            <a:ext cx="4133088" cy="510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31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40D34-AF4F-4292-83C2-563ED98185D9}"/>
              </a:ext>
            </a:extLst>
          </p:cNvPr>
          <p:cNvSpPr txBox="1"/>
          <p:nvPr/>
        </p:nvSpPr>
        <p:spPr>
          <a:xfrm>
            <a:off x="796067" y="2486681"/>
            <a:ext cx="10800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আগের পাঠে জেনেছি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ফুল,আকার ও কান্ড অনুযায়ী উদ্ভিদকে ৩ ভাগে ভাগ করা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4D0C9-345C-432F-B4AE-EE0FA3394776}"/>
              </a:ext>
            </a:extLst>
          </p:cNvPr>
          <p:cNvSpPr txBox="1"/>
          <p:nvPr/>
        </p:nvSpPr>
        <p:spPr>
          <a:xfrm>
            <a:off x="1312434" y="1673984"/>
            <a:ext cx="8928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উদ্ভিদকে কিভাবে শ্রেণিবিন্যাস করতে পারি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2EFBD-F1D4-4D55-B1FE-41D022AD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4" y="283334"/>
            <a:ext cx="8011178" cy="134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DB376-74F6-4C4C-BBF7-466531866A8C}"/>
              </a:ext>
            </a:extLst>
          </p:cNvPr>
          <p:cNvSpPr/>
          <p:nvPr/>
        </p:nvSpPr>
        <p:spPr>
          <a:xfrm>
            <a:off x="390997" y="3729496"/>
            <a:ext cx="11004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প্রাণীর শ্রেণিবিন্যাস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15366-D4CD-4979-BBA7-0F0B17AA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9" y="4900219"/>
            <a:ext cx="3190875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37508B-812E-4B36-B66C-A49D63A6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53" y="4847831"/>
            <a:ext cx="2981325" cy="1533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CCA43-7B45-4757-8EA4-5AF1DC80A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27" y="4859653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3045C-04E6-4EC4-867A-C1596F585AD0}"/>
              </a:ext>
            </a:extLst>
          </p:cNvPr>
          <p:cNvSpPr txBox="1"/>
          <p:nvPr/>
        </p:nvSpPr>
        <p:spPr>
          <a:xfrm>
            <a:off x="462581" y="430307"/>
            <a:ext cx="387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581CF85B-89D9-4CB5-9FCC-E6A14EBA8AC9}"/>
              </a:ext>
            </a:extLst>
          </p:cNvPr>
          <p:cNvSpPr/>
          <p:nvPr/>
        </p:nvSpPr>
        <p:spPr>
          <a:xfrm>
            <a:off x="4823010" y="309252"/>
            <a:ext cx="6906409" cy="19041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শ্রেণিবিন্যাস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01E3A-84C7-4E70-A697-99A293D59AB9}"/>
              </a:ext>
            </a:extLst>
          </p:cNvPr>
          <p:cNvSpPr/>
          <p:nvPr/>
        </p:nvSpPr>
        <p:spPr>
          <a:xfrm>
            <a:off x="768887" y="2213356"/>
            <a:ext cx="10289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 প্রাণীর শ্রেণিবিন্যাস করতে পারি?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CFEA57-854C-45B0-A790-1CA1F1C2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" y="3321975"/>
            <a:ext cx="2234005" cy="1533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3BB27-283F-474C-84D1-67753124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" y="5040790"/>
            <a:ext cx="2580955" cy="1543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1A21CF-DC3E-4262-9E05-B720E0B9D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0" y="3261230"/>
            <a:ext cx="2710925" cy="1428750"/>
          </a:xfrm>
          <a:prstGeom prst="rect">
            <a:avLst/>
          </a:prstGeom>
        </p:spPr>
      </p:pic>
      <p:pic>
        <p:nvPicPr>
          <p:cNvPr id="12" name="Picture 3" descr="C:\Users\ATAUR RAHMAN\Desktop\New folder (3)\m2.jpg">
            <a:extLst>
              <a:ext uri="{FF2B5EF4-FFF2-40B4-BE49-F238E27FC236}">
                <a16:creationId xmlns:a16="http://schemas.microsoft.com/office/drawing/2014/main" id="{F42DE725-7BB8-4405-9C6C-27628C51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018497" y="3106301"/>
            <a:ext cx="2707342" cy="3076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6" descr="C:\Users\ATAUR\Desktop\FOOD\0,,15998655_303,00.jpg">
            <a:extLst>
              <a:ext uri="{FF2B5EF4-FFF2-40B4-BE49-F238E27FC236}">
                <a16:creationId xmlns:a16="http://schemas.microsoft.com/office/drawing/2014/main" id="{0568D138-75B1-4925-A142-DA693415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3885" y="3165408"/>
            <a:ext cx="3009646" cy="22725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961D7C-82D6-43DE-8725-6099C4F72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63" y="3261230"/>
            <a:ext cx="2662695" cy="2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4019181-BDE8-49E5-AB34-2F40D3B4715B}"/>
              </a:ext>
            </a:extLst>
          </p:cNvPr>
          <p:cNvSpPr/>
          <p:nvPr/>
        </p:nvSpPr>
        <p:spPr>
          <a:xfrm>
            <a:off x="3689873" y="548640"/>
            <a:ext cx="4733365" cy="168895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BEECE-41AA-4DDD-9B15-0A5E53E105BB}"/>
              </a:ext>
            </a:extLst>
          </p:cNvPr>
          <p:cNvSpPr txBox="1"/>
          <p:nvPr/>
        </p:nvSpPr>
        <p:spPr>
          <a:xfrm>
            <a:off x="313765" y="2872292"/>
            <a:ext cx="1156447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২.২.২.পরিবেশের বিভিন্ন প্রাণীর নাম উল্লেখ করতে পারবে।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F06730-73E6-4058-B8E0-4CB1C8A469C8}"/>
              </a:ext>
            </a:extLst>
          </p:cNvPr>
          <p:cNvSpPr/>
          <p:nvPr/>
        </p:nvSpPr>
        <p:spPr>
          <a:xfrm>
            <a:off x="321760" y="336422"/>
            <a:ext cx="11342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কিছু প্রাণীর শরীরে হাড় আছে, কিছু প্রাণীর শরীরে হাড় নাই।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BCEC4-F3F8-4A63-A0EA-7576B8A5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0" y="2967394"/>
            <a:ext cx="3190875" cy="1714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D5FEE-2AE5-449E-9AFB-4FBEB22EA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9" y="3044168"/>
            <a:ext cx="2981325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94A6-2AFC-4E35-BC6B-0C9744DA8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52" y="3044168"/>
            <a:ext cx="3905888" cy="17295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C75FF5-2480-45A9-A063-3E0E3146348A}"/>
              </a:ext>
            </a:extLst>
          </p:cNvPr>
          <p:cNvSpPr/>
          <p:nvPr/>
        </p:nvSpPr>
        <p:spPr>
          <a:xfrm>
            <a:off x="203426" y="1828234"/>
            <a:ext cx="11264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শরীরে থাকা হাড়ের উপর ভিত্তি করে প্রাণী কে ২ ভাগে ভাগ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47ABD-CFA8-4B6A-BD57-A6F213FFD95F}"/>
              </a:ext>
            </a:extLst>
          </p:cNvPr>
          <p:cNvSpPr txBox="1"/>
          <p:nvPr/>
        </p:nvSpPr>
        <p:spPr>
          <a:xfrm>
            <a:off x="355104" y="4910206"/>
            <a:ext cx="3531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E1A42A-2C89-4833-B0E0-672E60A3363F}"/>
              </a:ext>
            </a:extLst>
          </p:cNvPr>
          <p:cNvSpPr txBox="1"/>
          <p:nvPr/>
        </p:nvSpPr>
        <p:spPr>
          <a:xfrm>
            <a:off x="7710644" y="5028952"/>
            <a:ext cx="412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D61878D-D55A-4B85-ABC7-44643AAE613F}"/>
              </a:ext>
            </a:extLst>
          </p:cNvPr>
          <p:cNvSpPr/>
          <p:nvPr/>
        </p:nvSpPr>
        <p:spPr>
          <a:xfrm>
            <a:off x="3657600" y="3718559"/>
            <a:ext cx="955040" cy="45548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62C30-A5AF-4B37-9CDB-10585D39E973}"/>
              </a:ext>
            </a:extLst>
          </p:cNvPr>
          <p:cNvSpPr txBox="1"/>
          <p:nvPr/>
        </p:nvSpPr>
        <p:spPr>
          <a:xfrm>
            <a:off x="502023" y="291547"/>
            <a:ext cx="1118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এক সাড়ি ছোট ছোট হাড় মিলে মেরুদন্ড  তৈরি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F8225-B8F4-488A-8E78-C0D49EE7868B}"/>
              </a:ext>
            </a:extLst>
          </p:cNvPr>
          <p:cNvSpPr txBox="1"/>
          <p:nvPr/>
        </p:nvSpPr>
        <p:spPr>
          <a:xfrm>
            <a:off x="677731" y="1214442"/>
            <a:ext cx="697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 প্রাণীর দেহকে দৃঢ় করে।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FDFD6B15-4535-4A49-A6D3-218A00B3F51D}"/>
              </a:ext>
            </a:extLst>
          </p:cNvPr>
          <p:cNvSpPr/>
          <p:nvPr/>
        </p:nvSpPr>
        <p:spPr>
          <a:xfrm>
            <a:off x="453613" y="2727188"/>
            <a:ext cx="11187953" cy="17642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প্রাণীর মেরুদন্ড আছে তাদের মেরুদন্ডী প্রাণী বলে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E217B-D7C1-471D-9FE6-CD58DD496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3" y="4554306"/>
            <a:ext cx="11284772" cy="1885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C4EA5-E27D-46E8-8015-1CCC89AF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41" y="1012688"/>
            <a:ext cx="29813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TAUR RAHMAN\Desktop\New folder (3)\m2.jpg">
            <a:extLst>
              <a:ext uri="{FF2B5EF4-FFF2-40B4-BE49-F238E27FC236}">
                <a16:creationId xmlns:a16="http://schemas.microsoft.com/office/drawing/2014/main" id="{469D47C7-D717-403D-8AC3-824A7BBA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84105" y="282337"/>
            <a:ext cx="2707342" cy="3076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3AC27-343D-4BA6-A7A6-FEE289BE8B57}"/>
              </a:ext>
            </a:extLst>
          </p:cNvPr>
          <p:cNvSpPr txBox="1"/>
          <p:nvPr/>
        </p:nvSpPr>
        <p:spPr>
          <a:xfrm>
            <a:off x="3889643" y="819781"/>
            <a:ext cx="4755160" cy="2001798"/>
          </a:xfrm>
          <a:prstGeom prst="leftRightArrow">
            <a:avLst>
              <a:gd name="adj1" fmla="val 35067"/>
              <a:gd name="adj2" fmla="val 2817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মেরুদন্ড আছে।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81018-35CB-4B0C-AAC9-4F35D0989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81" y="3657600"/>
            <a:ext cx="3411014" cy="1694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83CDB-9F49-4284-9206-43C45FFC8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" y="3287750"/>
            <a:ext cx="3202753" cy="170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3460F0-43BE-463B-954E-F8F920C2B384}"/>
              </a:ext>
            </a:extLst>
          </p:cNvPr>
          <p:cNvSpPr txBox="1"/>
          <p:nvPr/>
        </p:nvSpPr>
        <p:spPr>
          <a:xfrm>
            <a:off x="3619512" y="3184264"/>
            <a:ext cx="4755159" cy="2001798"/>
          </a:xfrm>
          <a:prstGeom prst="leftRightArrow">
            <a:avLst>
              <a:gd name="adj1" fmla="val 35067"/>
              <a:gd name="adj2" fmla="val 2817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 আছে।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958A-807B-417A-8B5D-4E474FCB8AF9}"/>
              </a:ext>
            </a:extLst>
          </p:cNvPr>
          <p:cNvSpPr/>
          <p:nvPr/>
        </p:nvSpPr>
        <p:spPr>
          <a:xfrm>
            <a:off x="272302" y="5220325"/>
            <a:ext cx="6014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মাছের মাথার দিক থেকে লেজ পর্যন্ত একটি মোটা কাঁটা আছে।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18358-DD67-4A0C-B570-1EDA2E78C80A}"/>
              </a:ext>
            </a:extLst>
          </p:cNvPr>
          <p:cNvSpPr/>
          <p:nvPr/>
        </p:nvSpPr>
        <p:spPr>
          <a:xfrm>
            <a:off x="7117537" y="5682778"/>
            <a:ext cx="4398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এটাই মাছের </a:t>
            </a:r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মেরুদন্ড।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27F0D-FBF8-4F68-9C44-2FC26D243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74" y="282337"/>
            <a:ext cx="1533525" cy="2971800"/>
          </a:xfrm>
          <a:prstGeom prst="rect">
            <a:avLst/>
          </a:prstGeom>
        </p:spPr>
      </p:pic>
      <p:pic>
        <p:nvPicPr>
          <p:cNvPr id="14" name="Picture 4" descr="C:\Users\ATAUR RAHMAN\Desktop\New folder (3)\m.jpg">
            <a:extLst>
              <a:ext uri="{FF2B5EF4-FFF2-40B4-BE49-F238E27FC236}">
                <a16:creationId xmlns:a16="http://schemas.microsoft.com/office/drawing/2014/main" id="{8E3A10FD-E683-4C98-9802-AD74F5FB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303" y="282338"/>
            <a:ext cx="1741372" cy="290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1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482</TotalTime>
  <Words>431</Words>
  <Application>Microsoft Office PowerPoint</Application>
  <PresentationFormat>Widescreen</PresentationFormat>
  <Paragraphs>82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43</cp:revision>
  <dcterms:created xsi:type="dcterms:W3CDTF">2019-12-09T17:46:45Z</dcterms:created>
  <dcterms:modified xsi:type="dcterms:W3CDTF">2019-12-13T15:00:14Z</dcterms:modified>
</cp:coreProperties>
</file>