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8" r:id="rId3"/>
    <p:sldId id="27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FFA15-B311-402A-8CBD-81295729005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B55439-889B-40E5-9EBB-18F9D5323D0D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মাইন্ড ম্যাপ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14C1EA9-3105-4A04-BE8C-25F96AE3A1FF}" type="parTrans" cxnId="{9B4CDB70-0015-4561-9E27-D3CDB7D37767}">
      <dgm:prSet/>
      <dgm:spPr/>
      <dgm:t>
        <a:bodyPr/>
        <a:lstStyle/>
        <a:p>
          <a:endParaRPr lang="en-US"/>
        </a:p>
      </dgm:t>
    </dgm:pt>
    <dgm:pt modelId="{DEB2E3C8-4EED-44F6-9F25-4CBDE57F45C4}" type="sibTrans" cxnId="{9B4CDB70-0015-4561-9E27-D3CDB7D37767}">
      <dgm:prSet/>
      <dgm:spPr/>
      <dgm:t>
        <a:bodyPr/>
        <a:lstStyle/>
        <a:p>
          <a:endParaRPr lang="en-US"/>
        </a:p>
      </dgm:t>
    </dgm:pt>
    <dgm:pt modelId="{922CA307-7CCE-4441-8336-0B3D036A8BDA}">
      <dgm:prSet phldrT="[Text]"/>
      <dgm:spPr/>
      <dgm:t>
        <a:bodyPr/>
        <a:lstStyle/>
        <a:p>
          <a:r>
            <a:rPr lang="en-US" dirty="0" err="1" smtClean="0"/>
            <a:t>পেয়ারা</a:t>
          </a:r>
          <a:endParaRPr lang="en-US" dirty="0"/>
        </a:p>
      </dgm:t>
    </dgm:pt>
    <dgm:pt modelId="{D5612E95-FFBF-4374-B21A-3D3B773AF1F9}" type="parTrans" cxnId="{1B85C23D-8099-472F-AFF3-50B324042AC8}">
      <dgm:prSet/>
      <dgm:spPr/>
      <dgm:t>
        <a:bodyPr/>
        <a:lstStyle/>
        <a:p>
          <a:endParaRPr lang="en-US"/>
        </a:p>
      </dgm:t>
    </dgm:pt>
    <dgm:pt modelId="{ABC23550-28E4-4546-84FC-513E70DDFCD3}" type="sibTrans" cxnId="{1B85C23D-8099-472F-AFF3-50B324042AC8}">
      <dgm:prSet/>
      <dgm:spPr/>
      <dgm:t>
        <a:bodyPr/>
        <a:lstStyle/>
        <a:p>
          <a:endParaRPr lang="en-US"/>
        </a:p>
      </dgm:t>
    </dgm:pt>
    <dgm:pt modelId="{6DDF64D8-910E-48ED-80F3-F248E265F7C8}">
      <dgm:prSet phldrT="[Text]"/>
      <dgm:spPr/>
      <dgm:t>
        <a:bodyPr/>
        <a:lstStyle/>
        <a:p>
          <a:r>
            <a:rPr lang="en-US" dirty="0" err="1" smtClean="0"/>
            <a:t>আমলকী</a:t>
          </a:r>
          <a:endParaRPr lang="en-US" dirty="0"/>
        </a:p>
      </dgm:t>
    </dgm:pt>
    <dgm:pt modelId="{50B965BB-0DCB-4C85-BC91-C39456315264}" type="parTrans" cxnId="{B9FC3514-4982-4115-A743-04BE70988831}">
      <dgm:prSet/>
      <dgm:spPr/>
      <dgm:t>
        <a:bodyPr/>
        <a:lstStyle/>
        <a:p>
          <a:endParaRPr lang="en-US"/>
        </a:p>
      </dgm:t>
    </dgm:pt>
    <dgm:pt modelId="{8D0563EE-6A64-4992-B266-B1CE3D5FDD4B}" type="sibTrans" cxnId="{B9FC3514-4982-4115-A743-04BE70988831}">
      <dgm:prSet/>
      <dgm:spPr/>
      <dgm:t>
        <a:bodyPr/>
        <a:lstStyle/>
        <a:p>
          <a:endParaRPr lang="en-US"/>
        </a:p>
      </dgm:t>
    </dgm:pt>
    <dgm:pt modelId="{B36C21B3-3BF6-4BFC-B229-A9EE3F921B2D}">
      <dgm:prSet phldrT="[Text]"/>
      <dgm:spPr/>
      <dgm:t>
        <a:bodyPr/>
        <a:lstStyle/>
        <a:p>
          <a:r>
            <a:rPr lang="en-US" dirty="0" err="1" smtClean="0"/>
            <a:t>কমলা</a:t>
          </a:r>
          <a:endParaRPr lang="en-US" dirty="0"/>
        </a:p>
      </dgm:t>
    </dgm:pt>
    <dgm:pt modelId="{82524ECF-FF05-483F-A6C4-65AF37B8E77C}" type="parTrans" cxnId="{BD3B4816-08CF-4773-8D31-60700F5BA1E6}">
      <dgm:prSet/>
      <dgm:spPr/>
      <dgm:t>
        <a:bodyPr/>
        <a:lstStyle/>
        <a:p>
          <a:endParaRPr lang="en-US"/>
        </a:p>
      </dgm:t>
    </dgm:pt>
    <dgm:pt modelId="{18681A84-DDA2-4F6B-AC60-CD98C0B40346}" type="sibTrans" cxnId="{BD3B4816-08CF-4773-8D31-60700F5BA1E6}">
      <dgm:prSet/>
      <dgm:spPr/>
      <dgm:t>
        <a:bodyPr/>
        <a:lstStyle/>
        <a:p>
          <a:endParaRPr lang="en-US"/>
        </a:p>
      </dgm:t>
    </dgm:pt>
    <dgm:pt modelId="{DED10C30-DBF7-4EF7-9063-7D9F137F5E34}">
      <dgm:prSet phldrT="[Text]"/>
      <dgm:spPr/>
      <dgm:t>
        <a:bodyPr/>
        <a:lstStyle/>
        <a:p>
          <a:r>
            <a:rPr lang="en-US" dirty="0" err="1" smtClean="0"/>
            <a:t>লেবু</a:t>
          </a:r>
          <a:endParaRPr lang="en-US" dirty="0"/>
        </a:p>
      </dgm:t>
    </dgm:pt>
    <dgm:pt modelId="{8AC3894A-A737-4856-9D1C-45E9B8284329}" type="parTrans" cxnId="{76F2F188-2EA1-45B1-A55D-5DF2FA151253}">
      <dgm:prSet/>
      <dgm:spPr/>
      <dgm:t>
        <a:bodyPr/>
        <a:lstStyle/>
        <a:p>
          <a:endParaRPr lang="en-US"/>
        </a:p>
      </dgm:t>
    </dgm:pt>
    <dgm:pt modelId="{A7407BBD-7B75-4AF7-BD7A-C5D0E7CDDD75}" type="sibTrans" cxnId="{76F2F188-2EA1-45B1-A55D-5DF2FA151253}">
      <dgm:prSet/>
      <dgm:spPr/>
      <dgm:t>
        <a:bodyPr/>
        <a:lstStyle/>
        <a:p>
          <a:endParaRPr lang="en-US"/>
        </a:p>
      </dgm:t>
    </dgm:pt>
    <dgm:pt modelId="{D90FA1AF-4EF7-4BC3-A29B-512A9BC0B33E}" type="pres">
      <dgm:prSet presAssocID="{F81FFA15-B311-402A-8CBD-81295729005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3D2131-3276-4B8A-A9FE-0139E535B9EE}" type="pres">
      <dgm:prSet presAssocID="{B5B55439-889B-40E5-9EBB-18F9D5323D0D}" presName="centerShape" presStyleLbl="node0" presStyleIdx="0" presStyleCnt="1" custScaleX="121562" custScaleY="119238"/>
      <dgm:spPr/>
      <dgm:t>
        <a:bodyPr/>
        <a:lstStyle/>
        <a:p>
          <a:endParaRPr lang="en-US"/>
        </a:p>
      </dgm:t>
    </dgm:pt>
    <dgm:pt modelId="{5C6D2E2D-44CA-43A3-B878-7CA242CC7729}" type="pres">
      <dgm:prSet presAssocID="{D5612E95-FFBF-4374-B21A-3D3B773AF1F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0B2C4B60-37C4-421B-8BA4-3CA9DD91529A}" type="pres">
      <dgm:prSet presAssocID="{D5612E95-FFBF-4374-B21A-3D3B773AF1F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1F4E750-2545-4380-B15C-F970E868F2C6}" type="pres">
      <dgm:prSet presAssocID="{922CA307-7CCE-4441-8336-0B3D036A8B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8FCED-3241-4C01-91A0-2289A41C3722}" type="pres">
      <dgm:prSet presAssocID="{50B965BB-0DCB-4C85-BC91-C39456315264}" presName="parTrans" presStyleLbl="sibTrans2D1" presStyleIdx="1" presStyleCnt="4"/>
      <dgm:spPr/>
      <dgm:t>
        <a:bodyPr/>
        <a:lstStyle/>
        <a:p>
          <a:endParaRPr lang="en-US"/>
        </a:p>
      </dgm:t>
    </dgm:pt>
    <dgm:pt modelId="{796A60BC-8DC6-4DE4-BF5A-6D0B843C6328}" type="pres">
      <dgm:prSet presAssocID="{50B965BB-0DCB-4C85-BC91-C3945631526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8EA80FA-FD5F-4B2B-8F87-FCC011D1DCDE}" type="pres">
      <dgm:prSet presAssocID="{6DDF64D8-910E-48ED-80F3-F248E265F7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D5D61-157F-4712-A081-8B651FAD4390}" type="pres">
      <dgm:prSet presAssocID="{82524ECF-FF05-483F-A6C4-65AF37B8E77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52A7C6C5-EEB1-417E-AD40-6EF83749351F}" type="pres">
      <dgm:prSet presAssocID="{82524ECF-FF05-483F-A6C4-65AF37B8E77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16E0290-4AAE-47A2-9563-26A1CDCFD311}" type="pres">
      <dgm:prSet presAssocID="{B36C21B3-3BF6-4BFC-B229-A9EE3F921B2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CE118-4DA5-4BE0-8B58-7F7074C55E0A}" type="pres">
      <dgm:prSet presAssocID="{8AC3894A-A737-4856-9D1C-45E9B8284329}" presName="parTrans" presStyleLbl="sibTrans2D1" presStyleIdx="3" presStyleCnt="4"/>
      <dgm:spPr/>
      <dgm:t>
        <a:bodyPr/>
        <a:lstStyle/>
        <a:p>
          <a:endParaRPr lang="en-US"/>
        </a:p>
      </dgm:t>
    </dgm:pt>
    <dgm:pt modelId="{7B216BBA-4B69-46B7-AC38-B7FF2615D308}" type="pres">
      <dgm:prSet presAssocID="{8AC3894A-A737-4856-9D1C-45E9B828432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074E340-C863-4040-A916-D45FB76B33DB}" type="pres">
      <dgm:prSet presAssocID="{DED10C30-DBF7-4EF7-9063-7D9F137F5E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FC3514-4982-4115-A743-04BE70988831}" srcId="{B5B55439-889B-40E5-9EBB-18F9D5323D0D}" destId="{6DDF64D8-910E-48ED-80F3-F248E265F7C8}" srcOrd="1" destOrd="0" parTransId="{50B965BB-0DCB-4C85-BC91-C39456315264}" sibTransId="{8D0563EE-6A64-4992-B266-B1CE3D5FDD4B}"/>
    <dgm:cxn modelId="{96F08146-117F-464C-B95F-7A43CE2FFC85}" type="presOf" srcId="{922CA307-7CCE-4441-8336-0B3D036A8BDA}" destId="{D1F4E750-2545-4380-B15C-F970E868F2C6}" srcOrd="0" destOrd="0" presId="urn:microsoft.com/office/officeart/2005/8/layout/radial5"/>
    <dgm:cxn modelId="{2DCCB425-FACD-4DEC-9EEE-1264E49A12BF}" type="presOf" srcId="{F81FFA15-B311-402A-8CBD-81295729005F}" destId="{D90FA1AF-4EF7-4BC3-A29B-512A9BC0B33E}" srcOrd="0" destOrd="0" presId="urn:microsoft.com/office/officeart/2005/8/layout/radial5"/>
    <dgm:cxn modelId="{3B7DC49A-5803-4543-B846-CFDFB4815174}" type="presOf" srcId="{D5612E95-FFBF-4374-B21A-3D3B773AF1F9}" destId="{0B2C4B60-37C4-421B-8BA4-3CA9DD91529A}" srcOrd="1" destOrd="0" presId="urn:microsoft.com/office/officeart/2005/8/layout/radial5"/>
    <dgm:cxn modelId="{35D91683-9C6D-46DC-8440-164650D73D50}" type="presOf" srcId="{DED10C30-DBF7-4EF7-9063-7D9F137F5E34}" destId="{8074E340-C863-4040-A916-D45FB76B33DB}" srcOrd="0" destOrd="0" presId="urn:microsoft.com/office/officeart/2005/8/layout/radial5"/>
    <dgm:cxn modelId="{B2EEB6A8-7A61-44D0-9632-E1B18E0EB897}" type="presOf" srcId="{6DDF64D8-910E-48ED-80F3-F248E265F7C8}" destId="{B8EA80FA-FD5F-4B2B-8F87-FCC011D1DCDE}" srcOrd="0" destOrd="0" presId="urn:microsoft.com/office/officeart/2005/8/layout/radial5"/>
    <dgm:cxn modelId="{EB333AB3-88BA-481D-9C79-CADCF656237A}" type="presOf" srcId="{B5B55439-889B-40E5-9EBB-18F9D5323D0D}" destId="{AA3D2131-3276-4B8A-A9FE-0139E535B9EE}" srcOrd="0" destOrd="0" presId="urn:microsoft.com/office/officeart/2005/8/layout/radial5"/>
    <dgm:cxn modelId="{BD3B4816-08CF-4773-8D31-60700F5BA1E6}" srcId="{B5B55439-889B-40E5-9EBB-18F9D5323D0D}" destId="{B36C21B3-3BF6-4BFC-B229-A9EE3F921B2D}" srcOrd="2" destOrd="0" parTransId="{82524ECF-FF05-483F-A6C4-65AF37B8E77C}" sibTransId="{18681A84-DDA2-4F6B-AC60-CD98C0B40346}"/>
    <dgm:cxn modelId="{76F2F188-2EA1-45B1-A55D-5DF2FA151253}" srcId="{B5B55439-889B-40E5-9EBB-18F9D5323D0D}" destId="{DED10C30-DBF7-4EF7-9063-7D9F137F5E34}" srcOrd="3" destOrd="0" parTransId="{8AC3894A-A737-4856-9D1C-45E9B8284329}" sibTransId="{A7407BBD-7B75-4AF7-BD7A-C5D0E7CDDD75}"/>
    <dgm:cxn modelId="{A71D6F2D-27F1-46C3-BAE1-3CD483008FF9}" type="presOf" srcId="{82524ECF-FF05-483F-A6C4-65AF37B8E77C}" destId="{3C7D5D61-157F-4712-A081-8B651FAD4390}" srcOrd="0" destOrd="0" presId="urn:microsoft.com/office/officeart/2005/8/layout/radial5"/>
    <dgm:cxn modelId="{DFACB569-E46E-4706-B9C9-CADC1B46A549}" type="presOf" srcId="{50B965BB-0DCB-4C85-BC91-C39456315264}" destId="{4778FCED-3241-4C01-91A0-2289A41C3722}" srcOrd="0" destOrd="0" presId="urn:microsoft.com/office/officeart/2005/8/layout/radial5"/>
    <dgm:cxn modelId="{F6F8C5EB-E2C3-4E5E-8BFE-C50A2E289A7C}" type="presOf" srcId="{8AC3894A-A737-4856-9D1C-45E9B8284329}" destId="{7B216BBA-4B69-46B7-AC38-B7FF2615D308}" srcOrd="1" destOrd="0" presId="urn:microsoft.com/office/officeart/2005/8/layout/radial5"/>
    <dgm:cxn modelId="{9B4CDB70-0015-4561-9E27-D3CDB7D37767}" srcId="{F81FFA15-B311-402A-8CBD-81295729005F}" destId="{B5B55439-889B-40E5-9EBB-18F9D5323D0D}" srcOrd="0" destOrd="0" parTransId="{214C1EA9-3105-4A04-BE8C-25F96AE3A1FF}" sibTransId="{DEB2E3C8-4EED-44F6-9F25-4CBDE57F45C4}"/>
    <dgm:cxn modelId="{EC2C99C6-A3A9-4170-9280-C97E78F2E98E}" type="presOf" srcId="{8AC3894A-A737-4856-9D1C-45E9B8284329}" destId="{9D9CE118-4DA5-4BE0-8B58-7F7074C55E0A}" srcOrd="0" destOrd="0" presId="urn:microsoft.com/office/officeart/2005/8/layout/radial5"/>
    <dgm:cxn modelId="{7DF2CA7B-C432-457F-8EBF-E4FA88C162AA}" type="presOf" srcId="{50B965BB-0DCB-4C85-BC91-C39456315264}" destId="{796A60BC-8DC6-4DE4-BF5A-6D0B843C6328}" srcOrd="1" destOrd="0" presId="urn:microsoft.com/office/officeart/2005/8/layout/radial5"/>
    <dgm:cxn modelId="{E03A45E1-C912-443D-816F-947D3CD12216}" type="presOf" srcId="{D5612E95-FFBF-4374-B21A-3D3B773AF1F9}" destId="{5C6D2E2D-44CA-43A3-B878-7CA242CC7729}" srcOrd="0" destOrd="0" presId="urn:microsoft.com/office/officeart/2005/8/layout/radial5"/>
    <dgm:cxn modelId="{1B85C23D-8099-472F-AFF3-50B324042AC8}" srcId="{B5B55439-889B-40E5-9EBB-18F9D5323D0D}" destId="{922CA307-7CCE-4441-8336-0B3D036A8BDA}" srcOrd="0" destOrd="0" parTransId="{D5612E95-FFBF-4374-B21A-3D3B773AF1F9}" sibTransId="{ABC23550-28E4-4546-84FC-513E70DDFCD3}"/>
    <dgm:cxn modelId="{0EC525FF-BD03-4725-8475-569D2E470BAC}" type="presOf" srcId="{82524ECF-FF05-483F-A6C4-65AF37B8E77C}" destId="{52A7C6C5-EEB1-417E-AD40-6EF83749351F}" srcOrd="1" destOrd="0" presId="urn:microsoft.com/office/officeart/2005/8/layout/radial5"/>
    <dgm:cxn modelId="{B3172071-8FF5-47AC-82E4-9324F81C2B37}" type="presOf" srcId="{B36C21B3-3BF6-4BFC-B229-A9EE3F921B2D}" destId="{E16E0290-4AAE-47A2-9563-26A1CDCFD311}" srcOrd="0" destOrd="0" presId="urn:microsoft.com/office/officeart/2005/8/layout/radial5"/>
    <dgm:cxn modelId="{18C58446-D172-4FFE-A71E-75A78F1C9758}" type="presParOf" srcId="{D90FA1AF-4EF7-4BC3-A29B-512A9BC0B33E}" destId="{AA3D2131-3276-4B8A-A9FE-0139E535B9EE}" srcOrd="0" destOrd="0" presId="urn:microsoft.com/office/officeart/2005/8/layout/radial5"/>
    <dgm:cxn modelId="{04383C63-E36D-499E-97DD-40E97FC5014B}" type="presParOf" srcId="{D90FA1AF-4EF7-4BC3-A29B-512A9BC0B33E}" destId="{5C6D2E2D-44CA-43A3-B878-7CA242CC7729}" srcOrd="1" destOrd="0" presId="urn:microsoft.com/office/officeart/2005/8/layout/radial5"/>
    <dgm:cxn modelId="{280A9CAD-BA57-45FF-86F4-B0512C13B327}" type="presParOf" srcId="{5C6D2E2D-44CA-43A3-B878-7CA242CC7729}" destId="{0B2C4B60-37C4-421B-8BA4-3CA9DD91529A}" srcOrd="0" destOrd="0" presId="urn:microsoft.com/office/officeart/2005/8/layout/radial5"/>
    <dgm:cxn modelId="{D4A89255-D082-4C39-9379-FB1A137E6F2D}" type="presParOf" srcId="{D90FA1AF-4EF7-4BC3-A29B-512A9BC0B33E}" destId="{D1F4E750-2545-4380-B15C-F970E868F2C6}" srcOrd="2" destOrd="0" presId="urn:microsoft.com/office/officeart/2005/8/layout/radial5"/>
    <dgm:cxn modelId="{5D6B4B6D-FC05-4DE4-9916-DA46B47BB9FF}" type="presParOf" srcId="{D90FA1AF-4EF7-4BC3-A29B-512A9BC0B33E}" destId="{4778FCED-3241-4C01-91A0-2289A41C3722}" srcOrd="3" destOrd="0" presId="urn:microsoft.com/office/officeart/2005/8/layout/radial5"/>
    <dgm:cxn modelId="{E869E154-CD02-47F3-BD00-0BF630AB05D0}" type="presParOf" srcId="{4778FCED-3241-4C01-91A0-2289A41C3722}" destId="{796A60BC-8DC6-4DE4-BF5A-6D0B843C6328}" srcOrd="0" destOrd="0" presId="urn:microsoft.com/office/officeart/2005/8/layout/radial5"/>
    <dgm:cxn modelId="{DBD07C66-5387-4078-AD89-4416D355A92B}" type="presParOf" srcId="{D90FA1AF-4EF7-4BC3-A29B-512A9BC0B33E}" destId="{B8EA80FA-FD5F-4B2B-8F87-FCC011D1DCDE}" srcOrd="4" destOrd="0" presId="urn:microsoft.com/office/officeart/2005/8/layout/radial5"/>
    <dgm:cxn modelId="{411850CE-64FD-485E-B309-B00FFE653DFE}" type="presParOf" srcId="{D90FA1AF-4EF7-4BC3-A29B-512A9BC0B33E}" destId="{3C7D5D61-157F-4712-A081-8B651FAD4390}" srcOrd="5" destOrd="0" presId="urn:microsoft.com/office/officeart/2005/8/layout/radial5"/>
    <dgm:cxn modelId="{D26418BB-0C86-4EA3-85E4-879B4A380FF1}" type="presParOf" srcId="{3C7D5D61-157F-4712-A081-8B651FAD4390}" destId="{52A7C6C5-EEB1-417E-AD40-6EF83749351F}" srcOrd="0" destOrd="0" presId="urn:microsoft.com/office/officeart/2005/8/layout/radial5"/>
    <dgm:cxn modelId="{F598B5CA-9E5C-42EF-B0C0-876D2652F872}" type="presParOf" srcId="{D90FA1AF-4EF7-4BC3-A29B-512A9BC0B33E}" destId="{E16E0290-4AAE-47A2-9563-26A1CDCFD311}" srcOrd="6" destOrd="0" presId="urn:microsoft.com/office/officeart/2005/8/layout/radial5"/>
    <dgm:cxn modelId="{7AA989BD-0475-4B07-AAD3-38B7710EE043}" type="presParOf" srcId="{D90FA1AF-4EF7-4BC3-A29B-512A9BC0B33E}" destId="{9D9CE118-4DA5-4BE0-8B58-7F7074C55E0A}" srcOrd="7" destOrd="0" presId="urn:microsoft.com/office/officeart/2005/8/layout/radial5"/>
    <dgm:cxn modelId="{5A2DEB4A-6D9A-4CCF-8213-0F388DB9EC85}" type="presParOf" srcId="{9D9CE118-4DA5-4BE0-8B58-7F7074C55E0A}" destId="{7B216BBA-4B69-46B7-AC38-B7FF2615D308}" srcOrd="0" destOrd="0" presId="urn:microsoft.com/office/officeart/2005/8/layout/radial5"/>
    <dgm:cxn modelId="{B50638B9-A282-4825-A270-B15E801C319C}" type="presParOf" srcId="{D90FA1AF-4EF7-4BC3-A29B-512A9BC0B33E}" destId="{8074E340-C863-4040-A916-D45FB76B33D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D2131-3276-4B8A-A9FE-0139E535B9EE}">
      <dsp:nvSpPr>
        <dsp:cNvPr id="0" name=""/>
        <dsp:cNvSpPr/>
      </dsp:nvSpPr>
      <dsp:spPr>
        <a:xfrm>
          <a:off x="2748456" y="1598445"/>
          <a:ext cx="1488524" cy="1460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300" kern="1200" dirty="0" smtClean="0">
              <a:latin typeface="NikoshBAN" pitchFamily="2" charset="0"/>
              <a:cs typeface="NikoshBAN" pitchFamily="2" charset="0"/>
            </a:rPr>
            <a:t>মাইন্ড ম্যাপ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2966445" y="1812267"/>
        <a:ext cx="1052546" cy="1032422"/>
      </dsp:txXfrm>
    </dsp:sp>
    <dsp:sp modelId="{5C6D2E2D-44CA-43A3-B878-7CA242CC7729}">
      <dsp:nvSpPr>
        <dsp:cNvPr id="0" name=""/>
        <dsp:cNvSpPr/>
      </dsp:nvSpPr>
      <dsp:spPr>
        <a:xfrm rot="16200000">
          <a:off x="3394303" y="1210162"/>
          <a:ext cx="196829" cy="416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423828" y="1322953"/>
        <a:ext cx="137780" cy="249797"/>
      </dsp:txXfrm>
    </dsp:sp>
    <dsp:sp modelId="{D1F4E750-2545-4380-B15C-F970E868F2C6}">
      <dsp:nvSpPr>
        <dsp:cNvPr id="0" name=""/>
        <dsp:cNvSpPr/>
      </dsp:nvSpPr>
      <dsp:spPr>
        <a:xfrm>
          <a:off x="2880469" y="2570"/>
          <a:ext cx="1224497" cy="1224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পেয়ারা</a:t>
          </a:r>
          <a:endParaRPr lang="en-US" sz="1700" kern="1200" dirty="0"/>
        </a:p>
      </dsp:txBody>
      <dsp:txXfrm>
        <a:off x="3059792" y="181893"/>
        <a:ext cx="865851" cy="865851"/>
      </dsp:txXfrm>
    </dsp:sp>
    <dsp:sp modelId="{4778FCED-3241-4C01-91A0-2289A41C3722}">
      <dsp:nvSpPr>
        <dsp:cNvPr id="0" name=""/>
        <dsp:cNvSpPr/>
      </dsp:nvSpPr>
      <dsp:spPr>
        <a:xfrm>
          <a:off x="4315553" y="2120314"/>
          <a:ext cx="189288" cy="416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315553" y="2203580"/>
        <a:ext cx="132502" cy="249797"/>
      </dsp:txXfrm>
    </dsp:sp>
    <dsp:sp modelId="{B8EA80FA-FD5F-4B2B-8F87-FCC011D1DCDE}">
      <dsp:nvSpPr>
        <dsp:cNvPr id="0" name=""/>
        <dsp:cNvSpPr/>
      </dsp:nvSpPr>
      <dsp:spPr>
        <a:xfrm>
          <a:off x="4594129" y="1716230"/>
          <a:ext cx="1224497" cy="1224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আমলকী</a:t>
          </a:r>
          <a:endParaRPr lang="en-US" sz="1700" kern="1200" dirty="0"/>
        </a:p>
      </dsp:txBody>
      <dsp:txXfrm>
        <a:off x="4773452" y="1895553"/>
        <a:ext cx="865851" cy="865851"/>
      </dsp:txXfrm>
    </dsp:sp>
    <dsp:sp modelId="{3C7D5D61-157F-4712-A081-8B651FAD4390}">
      <dsp:nvSpPr>
        <dsp:cNvPr id="0" name=""/>
        <dsp:cNvSpPr/>
      </dsp:nvSpPr>
      <dsp:spPr>
        <a:xfrm rot="5400000">
          <a:off x="3394303" y="3030465"/>
          <a:ext cx="196829" cy="416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423828" y="3084207"/>
        <a:ext cx="137780" cy="249797"/>
      </dsp:txXfrm>
    </dsp:sp>
    <dsp:sp modelId="{E16E0290-4AAE-47A2-9563-26A1CDCFD311}">
      <dsp:nvSpPr>
        <dsp:cNvPr id="0" name=""/>
        <dsp:cNvSpPr/>
      </dsp:nvSpPr>
      <dsp:spPr>
        <a:xfrm>
          <a:off x="2880469" y="3429889"/>
          <a:ext cx="1224497" cy="1224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কমলা</a:t>
          </a:r>
          <a:endParaRPr lang="en-US" sz="1700" kern="1200" dirty="0"/>
        </a:p>
      </dsp:txBody>
      <dsp:txXfrm>
        <a:off x="3059792" y="3609212"/>
        <a:ext cx="865851" cy="865851"/>
      </dsp:txXfrm>
    </dsp:sp>
    <dsp:sp modelId="{9D9CE118-4DA5-4BE0-8B58-7F7074C55E0A}">
      <dsp:nvSpPr>
        <dsp:cNvPr id="0" name=""/>
        <dsp:cNvSpPr/>
      </dsp:nvSpPr>
      <dsp:spPr>
        <a:xfrm rot="10800000">
          <a:off x="2480594" y="2120314"/>
          <a:ext cx="189288" cy="4163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2537380" y="2203580"/>
        <a:ext cx="132502" cy="249797"/>
      </dsp:txXfrm>
    </dsp:sp>
    <dsp:sp modelId="{8074E340-C863-4040-A916-D45FB76B33DB}">
      <dsp:nvSpPr>
        <dsp:cNvPr id="0" name=""/>
        <dsp:cNvSpPr/>
      </dsp:nvSpPr>
      <dsp:spPr>
        <a:xfrm>
          <a:off x="1166809" y="1716230"/>
          <a:ext cx="1224497" cy="1224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লেবু</a:t>
          </a:r>
          <a:endParaRPr lang="en-US" sz="1700" kern="1200" dirty="0"/>
        </a:p>
      </dsp:txBody>
      <dsp:txXfrm>
        <a:off x="1346132" y="1895553"/>
        <a:ext cx="865851" cy="865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8AC18-D3EC-43A2-AAAD-E6009A3339FD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73A6A-68B9-4615-8BCE-28A5FA7D08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u="sng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 </a:t>
            </a:r>
            <a:r>
              <a:rPr lang="bn-BD" b="1" u="sng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মধ্যে সম্পর্ক কী? </a:t>
            </a:r>
            <a:r>
              <a:rPr lang="en-US" b="1" u="sng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u="sng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দাতেঁর মাড়ি ফুলে যায় কী কারণে? রোদে দৌঁড়াদৌড়ি করলে কী লাভ হয়?  লেবুতে  কী থাকে?-------?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79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4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83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43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4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379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0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bn-BD" sz="1200" b="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78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bn-BD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0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73A6A-68B9-4615-8BCE-28A5FA7D08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37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07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87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5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ACC95-B89F-4D10-BF86-9232955A9B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3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0835" y="2863594"/>
            <a:ext cx="6624276" cy="19448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eflate">
              <a:avLst>
                <a:gd name="adj" fmla="val 0"/>
              </a:avLst>
            </a:prstTxWarp>
            <a:spAutoFit/>
          </a:bodyPr>
          <a:lstStyle/>
          <a:p>
            <a:r>
              <a:rPr lang="bn-BD" sz="8800" dirty="0" smtClean="0">
                <a:solidFill>
                  <a:srgbClr val="92D050"/>
                </a:solidFill>
                <a:effectLst>
                  <a:glow rad="63500">
                    <a:srgbClr val="00CC00"/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effectLst>
                  <a:glow rad="63500">
                    <a:srgbClr val="00CC00"/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effectLst>
                <a:glow rad="63500">
                  <a:srgbClr val="00CC00"/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244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83194" y="284244"/>
            <a:ext cx="7315201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ভিটামিন সি এর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অভাবজনিত রোগের প্রতিরোধ কী?</a:t>
            </a:r>
            <a:endParaRPr lang="bn-BD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DOEL\Desktop\New Eight\V=B\dsf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0" y="1209670"/>
            <a:ext cx="4934208" cy="328349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5571" y="4698803"/>
            <a:ext cx="7662041" cy="107721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কোলের শিশুকে মায়ের দুধের পাশাপাশি অন্যান্য পরিপূরক খাদ্য যেমন ফলের রস, সবজির সুপ ইত্যাদি খাওয়াতে হবে।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7109" y="5940244"/>
            <a:ext cx="6726521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আর কী কী ভাবে এ রোগ প্রতিরোধ করা যেতে পারে?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41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/>
        </p:nvGrpSpPr>
        <p:grpSpPr>
          <a:xfrm>
            <a:off x="1287277" y="554178"/>
            <a:ext cx="6664037" cy="5006033"/>
            <a:chOff x="1287277" y="678873"/>
            <a:chExt cx="6664037" cy="5006033"/>
          </a:xfrm>
        </p:grpSpPr>
        <p:grpSp>
          <p:nvGrpSpPr>
            <p:cNvPr id="5" name="Group 6"/>
            <p:cNvGrpSpPr/>
            <p:nvPr/>
          </p:nvGrpSpPr>
          <p:grpSpPr>
            <a:xfrm>
              <a:off x="2244446" y="678873"/>
              <a:ext cx="4627418" cy="2493819"/>
              <a:chOff x="2022764" y="942109"/>
              <a:chExt cx="4627418" cy="2493819"/>
            </a:xfrm>
          </p:grpSpPr>
          <p:pic>
            <p:nvPicPr>
              <p:cNvPr id="2" name="Picture 16" descr="C:\Users\DOEL\Desktop\Model content=14\New folder (2)\sun use\zxcsdcs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3258" y="942109"/>
                <a:ext cx="2446924" cy="249381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8" descr="C:\Users\DOEL\Desktop\Model content=14\New folder (2)\sun use\dfdsfsdf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22764" y="942113"/>
                <a:ext cx="2161316" cy="2493664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1287277" y="3561248"/>
              <a:ext cx="6664037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rPr>
                <a:t>শিশুকে গোসল করানোর পর মা তার সন্তানকে কিছুক্ষণ রোদ্রে  রাখেন। </a:t>
              </a:r>
            </a:p>
            <a:p>
              <a:pPr algn="ctr"/>
              <a:r>
                <a:rPr lang="bn-BD" sz="6000" b="1" dirty="0" smtClean="0">
                  <a:ln w="1905"/>
                  <a:latin typeface="NikoshBAN" pitchFamily="2" charset="0"/>
                  <a:cs typeface="NikoshBAN" pitchFamily="2" charset="0"/>
                  <a:sym typeface="Wingdings"/>
                </a:rPr>
                <a:t>কেন?</a:t>
              </a:r>
              <a:endParaRPr lang="bn-BD" sz="6000" b="1" dirty="0">
                <a:ln w="1905"/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801092" y="5306274"/>
            <a:ext cx="5361707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আর কোন কোন উৎস থেকে ভিটামিন ডি পেতে পারি?</a:t>
            </a:r>
          </a:p>
        </p:txBody>
      </p:sp>
      <p:grpSp>
        <p:nvGrpSpPr>
          <p:cNvPr id="7" name="Group 24"/>
          <p:cNvGrpSpPr/>
          <p:nvPr/>
        </p:nvGrpSpPr>
        <p:grpSpPr>
          <a:xfrm>
            <a:off x="623455" y="457198"/>
            <a:ext cx="8021791" cy="5776482"/>
            <a:chOff x="623455" y="457198"/>
            <a:chExt cx="8021791" cy="5776482"/>
          </a:xfrm>
        </p:grpSpPr>
        <p:sp>
          <p:nvSpPr>
            <p:cNvPr id="26" name="Rectangle 25"/>
            <p:cNvSpPr/>
            <p:nvPr/>
          </p:nvSpPr>
          <p:spPr>
            <a:xfrm>
              <a:off x="3005974" y="457198"/>
              <a:ext cx="3431194" cy="65533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bn-BD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ভিটামিন ‘ডি’ এর উৎস</a:t>
              </a:r>
            </a:p>
          </p:txBody>
        </p:sp>
        <p:grpSp>
          <p:nvGrpSpPr>
            <p:cNvPr id="8" name="Group 26"/>
            <p:cNvGrpSpPr/>
            <p:nvPr/>
          </p:nvGrpSpPr>
          <p:grpSpPr>
            <a:xfrm>
              <a:off x="623455" y="1463387"/>
              <a:ext cx="8021791" cy="4770293"/>
              <a:chOff x="623455" y="1463387"/>
              <a:chExt cx="8021791" cy="4770293"/>
            </a:xfrm>
          </p:grpSpPr>
          <p:pic>
            <p:nvPicPr>
              <p:cNvPr id="28" name="Picture 27" descr="C:\Users\DOEL\Desktop\FRound\Eight\Vitanine\V=D\yfguy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1236" y="4102965"/>
                <a:ext cx="2812473" cy="1284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28" descr="C:\Users\DOEL\Desktop\FRound\Eight\Vitanine\V=D\b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455" y="3913033"/>
                <a:ext cx="2483321" cy="1767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7" descr="C:\Users\DOEL\Desktop\FRound\Eight\Vitanine\V=D\b6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2671" y="1463387"/>
                <a:ext cx="2464105" cy="1709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2" descr="C:\Users\DOEL\Desktop\FRound\Eight\Vitanine\V=D\hhh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2337" y="1466918"/>
                <a:ext cx="2503729" cy="17164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31" descr="C:\Users\DOEL\Desktop\FRound\Eight\Vitanine\V=D\ghee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8946" y="1470410"/>
                <a:ext cx="2098363" cy="17008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1185716" y="3064225"/>
                <a:ext cx="172953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ভোজ্য তেল</a:t>
                </a:r>
                <a:endParaRPr lang="en-US" sz="28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302997" y="3105783"/>
                <a:ext cx="61696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দুধ</a:t>
                </a:r>
                <a:endParaRPr lang="en-US" sz="28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061026" y="5696601"/>
                <a:ext cx="16544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ডিমের কুসুম</a:t>
                </a:r>
                <a:endParaRPr lang="en-US" sz="2800" dirty="0"/>
              </a:p>
            </p:txBody>
          </p:sp>
          <p:pic>
            <p:nvPicPr>
              <p:cNvPr id="36" name="Picture 1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3817" y="4038522"/>
                <a:ext cx="2158693" cy="16002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6990786" y="3133494"/>
                <a:ext cx="16544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ঘি</a:t>
                </a:r>
                <a:endParaRPr lang="en-US" sz="28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963071" y="5710458"/>
                <a:ext cx="16544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মাখন</a:t>
                </a:r>
                <a:endParaRPr lang="en-US" sz="28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21100" y="5710460"/>
                <a:ext cx="16544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ইলিশ মাছ</a:t>
                </a:r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8859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144" y="1454715"/>
            <a:ext cx="6359236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ভিটামিন  ‘ডি’ এর কাজ কী?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7833" y="3782969"/>
            <a:ext cx="6287695" cy="15696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ভিটামিন  ‘ডি’ এর অভাবজনিত রোগ কী?</a:t>
            </a:r>
          </a:p>
        </p:txBody>
      </p:sp>
    </p:spTree>
    <p:extLst>
      <p:ext uri="{BB962C8B-B14F-4D97-AF65-F5344CB8AC3E}">
        <p14:creationId xmlns:p14="http://schemas.microsoft.com/office/powerpoint/2010/main" val="8240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5237" y="5134801"/>
            <a:ext cx="72329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উপরের রোগটি ভিটামিন ডি এর অভাবজনিত রোগ। এর নাম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রিকেটস।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4865" y="6001383"/>
            <a:ext cx="5277406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আলোকে রোগটির লক্ষণগুলো বল।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42909" y="6003295"/>
            <a:ext cx="459933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রোগটির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প্রতিকার ও প্রতিরোধ কী?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2082844" y="597662"/>
            <a:ext cx="5157201" cy="4300601"/>
            <a:chOff x="2082844" y="597662"/>
            <a:chExt cx="5157201" cy="4300601"/>
          </a:xfrm>
        </p:grpSpPr>
        <p:pic>
          <p:nvPicPr>
            <p:cNvPr id="14" name="Picture 2" descr="C:\Users\DOEL\Desktop\New Eight\V=B\wqerwq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892" y="599750"/>
              <a:ext cx="1654153" cy="2531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DOEL\Desktop\New Eight\V=B\ererew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2844" y="597662"/>
              <a:ext cx="1771650" cy="252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DOEL\Desktop\New Eight\V=B\qwerq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941" y="3212338"/>
              <a:ext cx="2555049" cy="1685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DOEL\Desktop\New Eight\V=B\qwerqw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302" y="601251"/>
              <a:ext cx="1729308" cy="2530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C:\Users\DOEL\Desktop\New Eight\V=B\rwqerq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985" y="3204053"/>
              <a:ext cx="1690491" cy="1693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46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990" y="432964"/>
            <a:ext cx="3598946" cy="294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44909" y="3865418"/>
            <a:ext cx="3902030" cy="646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উপরের রোগটির নাম কী?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6218" y="4793670"/>
            <a:ext cx="3879273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রোগটির লক্ষণ কী কী?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8469" y="5749637"/>
            <a:ext cx="6580909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রোগটির প্রতিকার ও প্রতিরোধ কী কী?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6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5498" y="104980"/>
            <a:ext cx="2754367" cy="882964"/>
            <a:chOff x="-1" y="0"/>
            <a:chExt cx="2970461" cy="997527"/>
          </a:xfrm>
          <a:solidFill>
            <a:schemeClr val="tx1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0189" y="16662"/>
              <a:ext cx="2676532" cy="869274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050587" y="418006"/>
            <a:ext cx="2255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সময়: ৪ মিনিট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2617" y="3147351"/>
            <a:ext cx="8243455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 ভিটামিন সি ও ডি এর পাঁচটি উৎসের নাম লেখ।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 রিকেটস রোগের দুইটি লক্ষণ লেখ।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7963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828" y="141889"/>
            <a:ext cx="4267283" cy="48423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82175" y="4789355"/>
            <a:ext cx="6864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5417" y="5126663"/>
            <a:ext cx="6580909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ভোজ্য তেলে ভিটামিন ‘ডি’ ছাড়া আরো পাওয়া যায় ভিটামিন ‘ই’।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33380" y="5193550"/>
            <a:ext cx="6580909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আমরা আর কোন কোন উৎস থেকে ভিটামিন ‘ই’ পেতে পারি?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69687" y="5575265"/>
            <a:ext cx="6580909" cy="7078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ভিটামিন ‘ই’ এর কাজ কী?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87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748144" y="393971"/>
            <a:ext cx="7772400" cy="4521747"/>
            <a:chOff x="748144" y="463246"/>
            <a:chExt cx="7772400" cy="4521747"/>
          </a:xfrm>
        </p:grpSpPr>
        <p:pic>
          <p:nvPicPr>
            <p:cNvPr id="5" name="Picture 4" descr="C:\Users\DOEL\Desktop\FRound\Eight\Vitanine\V=D\b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110" y="463246"/>
              <a:ext cx="4433454" cy="315522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48144" y="3784664"/>
              <a:ext cx="7772400" cy="1200329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ডিমের কুসুমে ভিটামিন ‘ডি’ ছাড়া আর কোন ভিটামিন থাকতে পারে?</a:t>
              </a:r>
              <a:endParaRPr lang="en-US" sz="36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38891" y="5070775"/>
            <a:ext cx="6580909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আমরা আর কোন উৎস থেকে ভিটামিন ‘কে’ পেতে পারি?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0871" y="5347864"/>
            <a:ext cx="6580909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ভিটামিন ‘কে’ এর কাজ কী?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2608" y="5089905"/>
            <a:ext cx="6580909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ভিটামিন ‘কে’ এর অভাবে কী সমস্যা হতে পারে ?</a:t>
            </a:r>
            <a:endParaRPr lang="bn-BD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2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157" y="3989185"/>
            <a:ext cx="7772400" cy="206210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সুন্দর হাসির জন্য চাই সুস্বাস্থ্যের দেহ এবং সুন্দর ও মজবুত দাঁত। সুস্বাস্থ্য এবং সুন্দর গঠন ও মজবুত দাঁতের জন্য কোন কোন ভিটামিনের ভূমিকা রয়েছে তা উল্লেখপূর্বক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আমাদের দেহে উক্ত ভিটামিনগুলোর অভাবজনিত লক্ষণগুলো লেখ। 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19732" y="89214"/>
            <a:ext cx="2754367" cy="882964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Pentagon 4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0189" y="16662"/>
              <a:ext cx="2676532" cy="86927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দলগত কাজ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50587" y="339176"/>
            <a:ext cx="2255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1422405"/>
            <a:ext cx="8007186" cy="16861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48719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0493" y="1143009"/>
            <a:ext cx="6407725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প্র্রশ্ন: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সি এর পাঁচটি উৎসের নাম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447" y="1787221"/>
            <a:ext cx="7935061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স্কার্ভি রোগের দুইটি লক্ষণ বল।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156" y="2244414"/>
            <a:ext cx="8059753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অপারেশন রোগীর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রক্তক্ষরণ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সহজে বন্ধ হয় না কোন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ভিটামিনের</a:t>
            </a:r>
          </a:p>
          <a:p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   অভাবে?</a:t>
            </a:r>
            <a:endParaRPr lang="bn-B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2955" y="3124200"/>
            <a:ext cx="8154845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প্রশ্ন:  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ভিটামিন পেশি ও দাঁত মজবুত করে 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12955" y="3750670"/>
            <a:ext cx="8303342" cy="2650130"/>
            <a:chOff x="1199157" y="2415802"/>
            <a:chExt cx="8303342" cy="2650130"/>
          </a:xfrm>
        </p:grpSpPr>
        <p:sp>
          <p:nvSpPr>
            <p:cNvPr id="27" name="Rectangle 26"/>
            <p:cNvSpPr/>
            <p:nvPr/>
          </p:nvSpPr>
          <p:spPr>
            <a:xfrm>
              <a:off x="1199157" y="2415802"/>
              <a:ext cx="8303342" cy="5232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bn-BD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৫.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প্রশ্ন:শিশুদের হাড় ধনুকের মত বেঁকে গেলে একে কী রোগ বলে?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687774" y="4419601"/>
              <a:ext cx="4433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352800" y="90499"/>
            <a:ext cx="2299861" cy="882963"/>
            <a:chOff x="-121481" y="0"/>
            <a:chExt cx="3091941" cy="997527"/>
          </a:xfrm>
        </p:grpSpPr>
        <p:sp>
          <p:nvSpPr>
            <p:cNvPr id="40" name="Pentagon 39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মূল্যায়</a:t>
              </a:r>
              <a:r>
                <a:rPr lang="en-US" sz="4400" b="1" u="sng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ণ</a:t>
              </a:r>
              <a:endParaRPr lang="bn-BD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4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809298"/>
            <a:ext cx="4886325" cy="204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AvRv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71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37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</a:t>
            </a:r>
            <a:endParaRPr lang="bn-BD" sz="371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knx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vjq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241678"/>
            <a:ext cx="5114925" cy="44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3324" y="3162488"/>
            <a:ext cx="7977352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উপাদানের অভাবে স্কার্ভি রোগ হয়ে থাকে তার উৎস এবং রোগটির লক্ষণগুলো উল্লেখ কর।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21966" y="103193"/>
            <a:ext cx="2821171" cy="882963"/>
            <a:chOff x="-121481" y="0"/>
            <a:chExt cx="3091941" cy="997527"/>
          </a:xfrm>
        </p:grpSpPr>
        <p:sp>
          <p:nvSpPr>
            <p:cNvPr id="5" name="Pentagon 4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15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6123" y="2041084"/>
            <a:ext cx="5972203" cy="338989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Stop">
              <a:avLst>
                <a:gd name="adj" fmla="val 14286"/>
              </a:avLst>
            </a:prstTxWarp>
            <a:spAutoFit/>
          </a:bodyPr>
          <a:lstStyle/>
          <a:p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ধন্যবাদ</a:t>
            </a:r>
            <a:endParaRPr lang="en-US" sz="115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51762" y="1393560"/>
            <a:ext cx="1939568" cy="707886"/>
          </a:xfrm>
          <a:prstGeom prst="rect">
            <a:avLst/>
          </a:prstGeom>
          <a:solidFill>
            <a:schemeClr val="tx1"/>
          </a:solidFill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  <a:sym typeface="Wingdings"/>
              </a:rPr>
              <a:t>সকলকে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5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131674" y="108804"/>
            <a:ext cx="2926836" cy="663706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Pentagon 8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188" y="16662"/>
              <a:ext cx="2428778" cy="730191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36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চিন্তা করে বল</a:t>
              </a:r>
              <a:endPara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1"/>
          <p:cNvGrpSpPr/>
          <p:nvPr/>
        </p:nvGrpSpPr>
        <p:grpSpPr>
          <a:xfrm>
            <a:off x="509751" y="1022788"/>
            <a:ext cx="8066690" cy="5582964"/>
            <a:chOff x="509751" y="1022788"/>
            <a:chExt cx="8066690" cy="5582964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028" y="4100060"/>
              <a:ext cx="3783724" cy="24917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9" descr="C:\Users\DOEL\Desktop\Model content=14\New folder (2)\sun use\xzcd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053" y="1056288"/>
              <a:ext cx="3848387" cy="2844504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DOEL\Desktop\New folder (2)\boy-brushing-teeth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51" y="1022788"/>
              <a:ext cx="3849413" cy="2887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DOEL\Desktop\New folder (2)\chanh giai doc co th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421" y="4122682"/>
              <a:ext cx="3831020" cy="248307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1379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9534" y="1080655"/>
            <a:ext cx="7167716" cy="306162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ln w="31550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  <a:sym typeface="Wingdings"/>
              </a:rPr>
              <a:t>ভিটামিন </a:t>
            </a:r>
          </a:p>
          <a:p>
            <a:pPr algn="ctr"/>
            <a:r>
              <a:rPr lang="bn-BD" sz="9600" b="1" dirty="0" smtClean="0">
                <a:ln w="31550" cmpd="sng">
                  <a:noFill/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  <a:sym typeface="Wingdings"/>
              </a:rPr>
              <a:t>সি,ডি, .....।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1300" y="4856408"/>
            <a:ext cx="63869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৭</a:t>
            </a:r>
            <a:endParaRPr lang="bn-BD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52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6080" y="197167"/>
            <a:ext cx="55020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410031"/>
            <a:ext cx="7736602" cy="584775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1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। ভিটামিন সি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উৎস বলতে পারবে।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100143" y="93038"/>
            <a:ext cx="2532696" cy="882964"/>
            <a:chOff x="-1" y="0"/>
            <a:chExt cx="2970461" cy="997527"/>
          </a:xfrm>
          <a:solidFill>
            <a:schemeClr val="tx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4" name="Pentagon 13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188" y="16662"/>
              <a:ext cx="2428778" cy="938817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62780" y="2135245"/>
            <a:ext cx="7736602" cy="1077218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২। ভিটামিন সি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কাজ ও অভাবজনিত রোগের নাম, রোগের লক্ষণ, প্রতিকার ও প্রতিরোধ বলতে পারবে।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" y="3349189"/>
            <a:ext cx="7736602" cy="584775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৩। ভিটামিন ডি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এর উৎস বলতে পারবে।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4945" y="4072636"/>
            <a:ext cx="7736602" cy="1077218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৪। ভিটামিন ডি এর কাজ ও অভাবজনিত রোগের নাম, রোগের লক্ষণ, প্রতিকার ও প্রতিরোধ বলতে পারবে।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9600" y="5308119"/>
            <a:ext cx="7736602" cy="954107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 algn="just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৫। ভিটামিন ‘ই’ এর উৎস, কাজ এবং ভিটামিন ‘কে’ এর কাজ ও এর অভাবজনিত সমস্যা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707672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0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728" y="334771"/>
            <a:ext cx="6289964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 এর উৎস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3259077"/>
              </p:ext>
            </p:extLst>
          </p:nvPr>
        </p:nvGraphicFramePr>
        <p:xfrm>
          <a:off x="1139060" y="1759608"/>
          <a:ext cx="6985437" cy="4656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101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728" y="334771"/>
            <a:ext cx="6289964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 এর উৎস= </a:t>
            </a:r>
          </a:p>
        </p:txBody>
      </p:sp>
      <p:sp>
        <p:nvSpPr>
          <p:cNvPr id="3" name="Rectangle 2"/>
          <p:cNvSpPr/>
          <p:nvPr/>
        </p:nvSpPr>
        <p:spPr>
          <a:xfrm>
            <a:off x="6712228" y="220822"/>
            <a:ext cx="856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7200" b="1" dirty="0"/>
          </a:p>
        </p:txBody>
      </p:sp>
      <p:sp>
        <p:nvSpPr>
          <p:cNvPr id="4" name="Rectangle 3"/>
          <p:cNvSpPr/>
          <p:nvPr/>
        </p:nvSpPr>
        <p:spPr>
          <a:xfrm>
            <a:off x="2867891" y="6012857"/>
            <a:ext cx="3616035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ভিটামিন ‘সি’ এর উৎস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27021" y="3078078"/>
            <a:ext cx="6470072" cy="2850783"/>
            <a:chOff x="1427021" y="3078078"/>
            <a:chExt cx="6470072" cy="2850783"/>
          </a:xfrm>
        </p:grpSpPr>
        <p:sp>
          <p:nvSpPr>
            <p:cNvPr id="6" name="Rectangle 5"/>
            <p:cNvSpPr/>
            <p:nvPr/>
          </p:nvSpPr>
          <p:spPr>
            <a:xfrm>
              <a:off x="1427021" y="3133496"/>
              <a:ext cx="1205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আমলকি</a:t>
              </a:r>
              <a:endParaRPr lang="en-US" sz="2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59385" y="3119642"/>
              <a:ext cx="1205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আনারস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91748" y="3078078"/>
              <a:ext cx="1205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পেয়ারা</a:t>
              </a:r>
              <a:endParaRPr lang="en-US" sz="2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37858" y="5405641"/>
              <a:ext cx="13577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কমলালেবু</a:t>
              </a:r>
              <a:endParaRPr lang="en-US" sz="2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50337" y="5350223"/>
              <a:ext cx="1205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লেবু</a:t>
              </a:r>
              <a:endParaRPr lang="en-US" sz="28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36337" y="5294805"/>
              <a:ext cx="12053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আমড়া</a:t>
              </a:r>
              <a:endParaRPr lang="en-US" sz="28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4427" y="1456906"/>
            <a:ext cx="7192399" cy="3854490"/>
            <a:chOff x="994427" y="1456906"/>
            <a:chExt cx="7192399" cy="3854490"/>
          </a:xfrm>
        </p:grpSpPr>
        <p:pic>
          <p:nvPicPr>
            <p:cNvPr id="13" name="Picture 2" descr="C:\Users\DOEL\Desktop\FRound\Eight\Vitanine\V=C\1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7420" y="1559850"/>
              <a:ext cx="2069406" cy="145926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DOEL\Desktop\FRound\Eight\Vitanine\V=C\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765" y="3761177"/>
              <a:ext cx="2140054" cy="1550219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C:\Users\DOEL\Desktop\FRound\Eight\Vitanine\V=C\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630" y="3718441"/>
              <a:ext cx="2019994" cy="143989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C:\Users\DOEL\Desktop\FRound\Eight\Vitanine\V=C\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427" y="1456906"/>
              <a:ext cx="2150443" cy="152389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C:\Users\DOEL\Desktop\FRound\Eight\Vitanine\V=C\1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4275" y="1510258"/>
              <a:ext cx="1932114" cy="1497479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155" y="3778384"/>
              <a:ext cx="2202559" cy="147393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1878530" y="424732"/>
            <a:ext cx="5598007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ভিটামিন ‘সি’ এর আরো কয়েকটি উৎস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92308" y="1756847"/>
            <a:ext cx="7888297" cy="3709009"/>
            <a:chOff x="3025604" y="2261344"/>
            <a:chExt cx="7888297" cy="3709009"/>
          </a:xfrm>
        </p:grpSpPr>
        <p:pic>
          <p:nvPicPr>
            <p:cNvPr id="21" name="Picture 2" descr="C:\Users\DOEL\Desktop\FRound\Eight\Vitanine\V=C\w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396" y="4314540"/>
              <a:ext cx="2483504" cy="1655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DOEL\Desktop\FRound\Eight\Vitanine\V=C\14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0397" y="2285521"/>
              <a:ext cx="2483504" cy="1816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:\Users\DOEL\Desktop\FRound\Eight\Vitanine\V=C\15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604" y="2262028"/>
              <a:ext cx="2339009" cy="18584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C:\Users\DOEL\Desktop\FRound\Eight\Vitanine\V=C\17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100" y="2261344"/>
              <a:ext cx="2465442" cy="188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C:\Users\DOEL\Desktop\FRound\Eight\Vitanine\V=C\18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269" y="4250447"/>
              <a:ext cx="2298154" cy="1647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C:\Users\DOEL\Desktop\FRound\Eight\Vitanine\V=C\latus=1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294" y="4304047"/>
              <a:ext cx="2561420" cy="16572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241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3" grpId="2"/>
      <p:bldP spid="4" grpId="0" animBg="1"/>
      <p:bldP spid="4" grpId="1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4" y="386672"/>
            <a:ext cx="4035231" cy="53741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88" y="1371656"/>
            <a:ext cx="4116010" cy="349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7797" y="5703750"/>
            <a:ext cx="3669594" cy="70788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রোগগুলোর কারণ কী?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314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609" y="571861"/>
            <a:ext cx="840302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সি এর অভাবে আরও একটি মারাত্মক রোগ হয় তার নাম কী?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C:\Users\DOEL\Desktop\New Eight\V=B\hasido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b="6605"/>
          <a:stretch/>
        </p:blipFill>
        <p:spPr bwMode="auto">
          <a:xfrm>
            <a:off x="1781502" y="2191407"/>
            <a:ext cx="5707117" cy="344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45922" y="5758708"/>
            <a:ext cx="744132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চিত্রের রোগটির কারণ কী?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রোগের নাম কী?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595</Words>
  <Application>Microsoft Office PowerPoint</Application>
  <PresentationFormat>On-screen Show (4:3)</PresentationFormat>
  <Paragraphs>96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Constantia</vt:lpstr>
      <vt:lpstr>NikoshBAN</vt:lpstr>
      <vt:lpstr>SutonnyMJ</vt:lpstr>
      <vt:lpstr>Wingdings</vt:lpstr>
      <vt:lpstr>Wingdings 2</vt:lpstr>
      <vt:lpstr>Office Theme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abul</dc:title>
  <dc:creator>SRDL ABUL KALAM</dc:creator>
  <cp:lastModifiedBy>HS99N72</cp:lastModifiedBy>
  <cp:revision>31</cp:revision>
  <dcterms:created xsi:type="dcterms:W3CDTF">2006-08-16T00:00:00Z</dcterms:created>
  <dcterms:modified xsi:type="dcterms:W3CDTF">2019-12-12T03:56:45Z</dcterms:modified>
</cp:coreProperties>
</file>