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574C-786D-4C8B-9013-A47F6193EB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9BE8-2D09-410E-A3E8-F28638AD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574C-786D-4C8B-9013-A47F6193EB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9BE8-2D09-410E-A3E8-F28638AD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574C-786D-4C8B-9013-A47F6193EB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9BE8-2D09-410E-A3E8-F28638AD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574C-786D-4C8B-9013-A47F6193EB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9BE8-2D09-410E-A3E8-F28638AD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574C-786D-4C8B-9013-A47F6193EB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9BE8-2D09-410E-A3E8-F28638AD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574C-786D-4C8B-9013-A47F6193EB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9BE8-2D09-410E-A3E8-F28638AD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8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574C-786D-4C8B-9013-A47F6193EB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9BE8-2D09-410E-A3E8-F28638AD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0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574C-786D-4C8B-9013-A47F6193EB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9BE8-2D09-410E-A3E8-F28638AD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574C-786D-4C8B-9013-A47F6193EB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9BE8-2D09-410E-A3E8-F28638AD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5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574C-786D-4C8B-9013-A47F6193EB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9BE8-2D09-410E-A3E8-F28638AD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1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574C-786D-4C8B-9013-A47F6193EB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9BE8-2D09-410E-A3E8-F28638AD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023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24117" y="6389628"/>
            <a:ext cx="7843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সালমা</a:t>
            </a:r>
            <a:r>
              <a:rPr lang="en-US" sz="20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20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baseline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0" baseline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0" baseline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সিংআড্ডা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baseline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baseline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0" baseline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কচুয়া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0" baseline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000" b="0" baseline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9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CC3D87-BD52-4F6A-A7BB-082C59AABE6A}"/>
              </a:ext>
            </a:extLst>
          </p:cNvPr>
          <p:cNvSpPr txBox="1"/>
          <p:nvPr/>
        </p:nvSpPr>
        <p:spPr>
          <a:xfrm>
            <a:off x="462017" y="389763"/>
            <a:ext cx="10505971" cy="10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3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3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3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32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CCE8D-9620-43B3-89EB-3A8E4954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4" y="1455889"/>
            <a:ext cx="5514975" cy="44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971DEB-37D5-4213-98FD-C80D9EDAF9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7" y="1017930"/>
            <a:ext cx="5272182" cy="41769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0EB67E-441E-41E4-86C3-97737D0E7F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8"/>
          <a:stretch/>
        </p:blipFill>
        <p:spPr>
          <a:xfrm>
            <a:off x="5843588" y="998993"/>
            <a:ext cx="5272087" cy="41958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63D0AA-A4C6-4564-B6B3-AB7D50FCAE6B}"/>
              </a:ext>
            </a:extLst>
          </p:cNvPr>
          <p:cNvSpPr/>
          <p:nvPr/>
        </p:nvSpPr>
        <p:spPr>
          <a:xfrm>
            <a:off x="470189" y="5527221"/>
            <a:ext cx="10463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গাছপালা বাতাসে যে অক্সিজেন ছড়িয়ে দিচ্ছে তা গ্রহণ করে প্রাণীরা বেঁচে থাকে।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EDBB4-EEC9-41C8-A1C1-F39D7187988F}"/>
              </a:ext>
            </a:extLst>
          </p:cNvPr>
          <p:cNvSpPr txBox="1"/>
          <p:nvPr/>
        </p:nvSpPr>
        <p:spPr>
          <a:xfrm>
            <a:off x="2368429" y="176093"/>
            <a:ext cx="695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047C99-B712-487E-B8B3-C15C31C8A69D}"/>
              </a:ext>
            </a:extLst>
          </p:cNvPr>
          <p:cNvSpPr/>
          <p:nvPr/>
        </p:nvSpPr>
        <p:spPr>
          <a:xfrm>
            <a:off x="1671266" y="5538104"/>
            <a:ext cx="8087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বনের বিভিন্ন প্রাণী একে অন্যকে শিকার করে বেঁচে থাকে।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5B5155-D326-4286-ACE8-556B491291D0}"/>
              </a:ext>
            </a:extLst>
          </p:cNvPr>
          <p:cNvSpPr/>
          <p:nvPr/>
        </p:nvSpPr>
        <p:spPr>
          <a:xfrm>
            <a:off x="2927920" y="5538103"/>
            <a:ext cx="5865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প্রাণীদের বংশ বিস্তার ঘটে একই নিয়মে।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4BCF9-64FB-4DC1-9731-10034A188B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1040796"/>
            <a:ext cx="4837044" cy="4019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6BCEA-19D5-40F6-8FD9-B6C9F114B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9" y="1040796"/>
            <a:ext cx="5800725" cy="4019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BF8CCB-FE8D-4EF3-BE74-E4FB04E15872}"/>
              </a:ext>
            </a:extLst>
          </p:cNvPr>
          <p:cNvSpPr/>
          <p:nvPr/>
        </p:nvSpPr>
        <p:spPr>
          <a:xfrm>
            <a:off x="3695858" y="209095"/>
            <a:ext cx="4038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6057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850A93-56F7-49EF-9A75-AE768624B9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5" y="1238252"/>
            <a:ext cx="5229225" cy="3890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978D28-8919-45DA-B975-E770256E31D6}"/>
              </a:ext>
            </a:extLst>
          </p:cNvPr>
          <p:cNvSpPr txBox="1"/>
          <p:nvPr/>
        </p:nvSpPr>
        <p:spPr>
          <a:xfrm>
            <a:off x="2239843" y="320272"/>
            <a:ext cx="695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7AF764-EE06-4DEE-9619-10A053BFB17D}"/>
              </a:ext>
            </a:extLst>
          </p:cNvPr>
          <p:cNvSpPr/>
          <p:nvPr/>
        </p:nvSpPr>
        <p:spPr>
          <a:xfrm>
            <a:off x="1967754" y="5543552"/>
            <a:ext cx="7180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ঘুর্ণিঘড়ে সুন্দরবনের প্রাণী ও গাছপালার ক্ষতি হয়।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3DDCD9-25BC-40E7-8A84-31EE242C6AF4}"/>
              </a:ext>
            </a:extLst>
          </p:cNvPr>
          <p:cNvSpPr/>
          <p:nvPr/>
        </p:nvSpPr>
        <p:spPr>
          <a:xfrm>
            <a:off x="1220503" y="5530922"/>
            <a:ext cx="953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প্রকৃতির নিয়মেই সুন্দরবন গাছপালা ও প্রাণীতে পূর্ণ হয়ে উঠে।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6381E-A8AC-46D7-AF11-B4BB491C3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7" y="1238251"/>
            <a:ext cx="5202967" cy="3890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1729973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4F67FF-A9B7-4791-9ADF-D9C6869B39DE}"/>
              </a:ext>
            </a:extLst>
          </p:cNvPr>
          <p:cNvSpPr/>
          <p:nvPr/>
        </p:nvSpPr>
        <p:spPr>
          <a:xfrm>
            <a:off x="922425" y="5454408"/>
            <a:ext cx="9131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এক সময় প্রচুর বনজঙ্গল, জীবজন্তু ও পশুপাখি ছিল।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48BC9-A140-4EBB-A61D-84535593D2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7890" r="22243"/>
          <a:stretch/>
        </p:blipFill>
        <p:spPr>
          <a:xfrm>
            <a:off x="8107736" y="1291565"/>
            <a:ext cx="2971800" cy="39404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DCDE98-96B4-406B-9BEC-EF8B96F0C0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4" y="1317275"/>
            <a:ext cx="3990214" cy="3914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52B9E2-3277-47DB-9832-F9106BE02C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3"/>
          <a:stretch/>
        </p:blipFill>
        <p:spPr>
          <a:xfrm>
            <a:off x="4264399" y="1317275"/>
            <a:ext cx="3843337" cy="3914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D6768B-4CA4-4874-ABDD-96116A5A3DD6}"/>
              </a:ext>
            </a:extLst>
          </p:cNvPr>
          <p:cNvSpPr/>
          <p:nvPr/>
        </p:nvSpPr>
        <p:spPr>
          <a:xfrm>
            <a:off x="3427110" y="295614"/>
            <a:ext cx="4605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682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01A7C-9C85-4DBC-8F50-C80A30514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b="19470"/>
          <a:stretch/>
        </p:blipFill>
        <p:spPr>
          <a:xfrm>
            <a:off x="5651155" y="1134089"/>
            <a:ext cx="5778847" cy="3861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D098D5-D924-4485-93D7-C2422E7BF95E}"/>
              </a:ext>
            </a:extLst>
          </p:cNvPr>
          <p:cNvSpPr/>
          <p:nvPr/>
        </p:nvSpPr>
        <p:spPr>
          <a:xfrm>
            <a:off x="2859580" y="5568708"/>
            <a:ext cx="5599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নিচু জলভূমিতে ছিল প্রচুর জলজ প্রাণী।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F3F9F-833C-462E-86AC-6013E402B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2" y="1202839"/>
            <a:ext cx="5326876" cy="3723624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384A4C-C097-479D-9FD9-3D4955B44BE6}"/>
              </a:ext>
            </a:extLst>
          </p:cNvPr>
          <p:cNvSpPr/>
          <p:nvPr/>
        </p:nvSpPr>
        <p:spPr>
          <a:xfrm>
            <a:off x="3356512" y="204196"/>
            <a:ext cx="4605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577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F900A3-0C6E-428B-9918-149D68BD3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"/>
          <a:stretch/>
        </p:blipFill>
        <p:spPr>
          <a:xfrm>
            <a:off x="315451" y="1281113"/>
            <a:ext cx="5343939" cy="3695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0D2EEE-C5E2-42D7-96AF-D7E43991B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"/>
          <a:stretch/>
        </p:blipFill>
        <p:spPr>
          <a:xfrm>
            <a:off x="5791619" y="1281113"/>
            <a:ext cx="5273946" cy="3695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B31D6C-E6D0-4075-80B2-DEEABCA33950}"/>
              </a:ext>
            </a:extLst>
          </p:cNvPr>
          <p:cNvSpPr/>
          <p:nvPr/>
        </p:nvSpPr>
        <p:spPr>
          <a:xfrm>
            <a:off x="3356516" y="318496"/>
            <a:ext cx="4605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9B1DC0-6A6E-4BFC-8090-BE44F2805D40}"/>
              </a:ext>
            </a:extLst>
          </p:cNvPr>
          <p:cNvSpPr/>
          <p:nvPr/>
        </p:nvSpPr>
        <p:spPr>
          <a:xfrm>
            <a:off x="450279" y="5568708"/>
            <a:ext cx="10418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জনসংখ্যা বেড়ে যাওয়ায় জলাভূমি ভরাট করে ঘরবাড়ি, রাস্তা ও শহর নির্মিত হচ্ছে।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7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B7BF36-7315-4541-BC3A-AB6C38A4D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 r="21216"/>
          <a:stretch/>
        </p:blipFill>
        <p:spPr>
          <a:xfrm>
            <a:off x="5919834" y="1141098"/>
            <a:ext cx="5184515" cy="39718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EDC8F5-71C6-4046-B172-761563376B0A}"/>
              </a:ext>
            </a:extLst>
          </p:cNvPr>
          <p:cNvSpPr/>
          <p:nvPr/>
        </p:nvSpPr>
        <p:spPr>
          <a:xfrm>
            <a:off x="3152935" y="318496"/>
            <a:ext cx="5012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লক্ষ করছ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DAB561-F730-4858-AEED-ACD8FB440FA0}"/>
              </a:ext>
            </a:extLst>
          </p:cNvPr>
          <p:cNvSpPr/>
          <p:nvPr/>
        </p:nvSpPr>
        <p:spPr>
          <a:xfrm>
            <a:off x="2806684" y="5375829"/>
            <a:ext cx="5705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জীববৈচিত্রের উপর খারাপ প্রভাব পড়ছে।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C99AA-C536-4CE7-A8A5-594A28E5A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8" y="1141098"/>
            <a:ext cx="5537386" cy="39718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199426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CB130-F923-4048-9126-7F66B31ED208}"/>
              </a:ext>
            </a:extLst>
          </p:cNvPr>
          <p:cNvSpPr txBox="1"/>
          <p:nvPr/>
        </p:nvSpPr>
        <p:spPr>
          <a:xfrm>
            <a:off x="4223681" y="203105"/>
            <a:ext cx="3186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286889-BA4F-4BC8-BCDD-78A15263E44E}"/>
              </a:ext>
            </a:extLst>
          </p:cNvPr>
          <p:cNvSpPr txBox="1"/>
          <p:nvPr/>
        </p:nvSpPr>
        <p:spPr>
          <a:xfrm>
            <a:off x="1229315" y="5147253"/>
            <a:ext cx="91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DEF4A-DCD2-4561-99EA-8598E37644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3" y="1126435"/>
            <a:ext cx="3671201" cy="4020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57435-6E47-42D5-935F-759D2A30A7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27" y="2078109"/>
            <a:ext cx="2754753" cy="27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CCD439-4069-42AA-BC9B-970F3B25A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t="34208"/>
          <a:stretch/>
        </p:blipFill>
        <p:spPr>
          <a:xfrm>
            <a:off x="371477" y="371476"/>
            <a:ext cx="3086099" cy="1928812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relaxedInset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2BCFC5-FA0A-4F24-A729-D9AC84F5D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7"/>
          <a:stretch/>
        </p:blipFill>
        <p:spPr>
          <a:xfrm>
            <a:off x="371477" y="2443159"/>
            <a:ext cx="3086099" cy="1985963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relaxedInset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1C56B8-B2F2-455D-82BC-C21E042DA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7" y="4571991"/>
            <a:ext cx="3064681" cy="1828811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relaxedInset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59BF0D-B2E8-49AC-8750-50566600BF0B}"/>
              </a:ext>
            </a:extLst>
          </p:cNvPr>
          <p:cNvSpPr/>
          <p:nvPr/>
        </p:nvSpPr>
        <p:spPr>
          <a:xfrm>
            <a:off x="555023" y="2996120"/>
            <a:ext cx="3650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জমি নষ্ট করা যাবে না।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E39E0-AA4E-4514-8A53-0B52DEF559A0}"/>
              </a:ext>
            </a:extLst>
          </p:cNvPr>
          <p:cNvSpPr/>
          <p:nvPr/>
        </p:nvSpPr>
        <p:spPr>
          <a:xfrm>
            <a:off x="371475" y="5065414"/>
            <a:ext cx="5014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উৎপাদনে জীববৈচিত্র্য রক্ষার নীতি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অনুসরণ করতে হবে।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CBA9C-4D7C-4DD6-B6C9-970B69DF4D55}"/>
              </a:ext>
            </a:extLst>
          </p:cNvPr>
          <p:cNvSpPr/>
          <p:nvPr/>
        </p:nvSpPr>
        <p:spPr>
          <a:xfrm>
            <a:off x="555021" y="925801"/>
            <a:ext cx="401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কমিয়ে আনতে হবে।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039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48625 0.001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48625 0.001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48625 0.00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6D9D5-E12F-411D-9B47-C72D3AC64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500"/>
          <a:stretch/>
        </p:blipFill>
        <p:spPr>
          <a:xfrm>
            <a:off x="280988" y="300037"/>
            <a:ext cx="3148012" cy="1900238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DCE67A-3920-4CC4-9DBA-43449E4E29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2314581"/>
            <a:ext cx="3148012" cy="2085975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94B62F-A660-4C05-B3A0-266A7A774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6040"/>
          <a:stretch/>
        </p:blipFill>
        <p:spPr>
          <a:xfrm>
            <a:off x="295276" y="4500563"/>
            <a:ext cx="3105150" cy="2000254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6A124E-EF9D-4AFB-8861-47C3761AA1C5}"/>
              </a:ext>
            </a:extLst>
          </p:cNvPr>
          <p:cNvSpPr/>
          <p:nvPr/>
        </p:nvSpPr>
        <p:spPr>
          <a:xfrm>
            <a:off x="220798" y="672016"/>
            <a:ext cx="36615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 সার কীটনাশক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করা যাবে না।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0C3C54-D12E-4A0A-8158-8FE0224EDB7C}"/>
              </a:ext>
            </a:extLst>
          </p:cNvPr>
          <p:cNvSpPr/>
          <p:nvPr/>
        </p:nvSpPr>
        <p:spPr>
          <a:xfrm>
            <a:off x="95644" y="2890393"/>
            <a:ext cx="509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পানি প্রবাহ বন্ধ করা যাবে না।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C925F-5479-42F0-AEC5-3B9DC5F267B5}"/>
              </a:ext>
            </a:extLst>
          </p:cNvPr>
          <p:cNvSpPr/>
          <p:nvPr/>
        </p:nvSpPr>
        <p:spPr>
          <a:xfrm>
            <a:off x="295276" y="5249325"/>
            <a:ext cx="509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জলধারা নির্মাণ ও সংরক্ষণ করতে হবে।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874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48625 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48625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48625 0.001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56BB6F-D524-4531-AB84-A3828EA573D9}"/>
              </a:ext>
            </a:extLst>
          </p:cNvPr>
          <p:cNvSpPr/>
          <p:nvPr/>
        </p:nvSpPr>
        <p:spPr>
          <a:xfrm>
            <a:off x="6097940" y="3636979"/>
            <a:ext cx="51935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12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০8/১২/২০১৯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ইং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F6E52-43D3-4FE2-B96D-06C0DB5C7B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61" y="3532116"/>
            <a:ext cx="2144391" cy="251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570022" y="107656"/>
            <a:ext cx="253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35461" y="706086"/>
            <a:ext cx="10216753" cy="2605643"/>
            <a:chOff x="1653513" y="692834"/>
            <a:chExt cx="10216753" cy="26056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7F850D-B533-45FA-9A75-A38E5C80E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00CBFE"/>
                </a:clrFrom>
                <a:clrTo>
                  <a:srgbClr val="00CB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513" y="692834"/>
              <a:ext cx="2353420" cy="2605643"/>
            </a:xfrm>
            <a:prstGeom prst="ellipse">
              <a:avLst/>
            </a:prstGeom>
            <a:ln w="127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7B72F9-1A77-47F1-B25C-DD43F1DDFD80}"/>
                </a:ext>
              </a:extLst>
            </p:cNvPr>
            <p:cNvSpPr/>
            <p:nvPr/>
          </p:nvSpPr>
          <p:spPr>
            <a:xfrm>
              <a:off x="6155266" y="841494"/>
              <a:ext cx="5715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সালমা আ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ক্তার</a:t>
              </a:r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(আইসিটি)</a:t>
              </a: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সিংআড্ডা উচ্চ বিদ্যালয়</a:t>
              </a: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কচুয়া, 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ঁ</a:t>
              </a:r>
              <a:r>
                <a:rPr lang="as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বাতায়ন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আইডিঃ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nishasalma0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5616E1A-8A39-4AEA-BBBD-FC5AB00EA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22" y="1180484"/>
            <a:ext cx="1267192" cy="4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3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6D839B-AE03-4195-BC3D-472DE7502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t="8169" r="8598"/>
          <a:stretch/>
        </p:blipFill>
        <p:spPr>
          <a:xfrm>
            <a:off x="333829" y="377373"/>
            <a:ext cx="2975429" cy="1959428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AD050-C3AF-4B95-A1AC-61FD367BC8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0" y="2481943"/>
            <a:ext cx="2975429" cy="1959428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197556-2072-44B5-A335-4DBC2051A0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6"/>
          <a:stretch/>
        </p:blipFill>
        <p:spPr>
          <a:xfrm>
            <a:off x="333830" y="4644573"/>
            <a:ext cx="2975429" cy="1886857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5C35E5-9963-495F-95A9-89F16E945C6A}"/>
              </a:ext>
            </a:extLst>
          </p:cNvPr>
          <p:cNvSpPr/>
          <p:nvPr/>
        </p:nvSpPr>
        <p:spPr>
          <a:xfrm>
            <a:off x="333829" y="822574"/>
            <a:ext cx="4441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2D83CD-C8C3-498F-9E7B-289C1772F2F3}"/>
              </a:ext>
            </a:extLst>
          </p:cNvPr>
          <p:cNvSpPr/>
          <p:nvPr/>
        </p:nvSpPr>
        <p:spPr>
          <a:xfrm>
            <a:off x="223614" y="2918952"/>
            <a:ext cx="3780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5D9B94-FCF8-49F0-B6FB-A446D3772F05}"/>
              </a:ext>
            </a:extLst>
          </p:cNvPr>
          <p:cNvSpPr/>
          <p:nvPr/>
        </p:nvSpPr>
        <p:spPr>
          <a:xfrm>
            <a:off x="180750" y="5169602"/>
            <a:ext cx="4441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825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48625 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4862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48625 0.001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DF36BF-FBE0-4D97-95FB-D13924F4B2FB}"/>
              </a:ext>
            </a:extLst>
          </p:cNvPr>
          <p:cNvGrpSpPr/>
          <p:nvPr/>
        </p:nvGrpSpPr>
        <p:grpSpPr>
          <a:xfrm>
            <a:off x="271464" y="224854"/>
            <a:ext cx="3146294" cy="1875411"/>
            <a:chOff x="271463" y="385763"/>
            <a:chExt cx="3257549" cy="1714500"/>
          </a:xfrm>
          <a:scene3d>
            <a:camera prst="perspectiveRight"/>
            <a:lightRig rig="threePt" dir="t"/>
          </a:scene3d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B3A6CC-3068-49CA-8F5F-3470DCACC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6" t="3083" r="25366" b="4431"/>
            <a:stretch/>
          </p:blipFill>
          <p:spPr>
            <a:xfrm>
              <a:off x="271463" y="385763"/>
              <a:ext cx="1857375" cy="1714500"/>
            </a:xfrm>
            <a:prstGeom prst="rect">
              <a:avLst/>
            </a:prstGeom>
            <a:sp3d>
              <a:bevelT prst="relaxedInset"/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D9F6FE-442C-4FB6-A297-E3EEB40C8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" b="3333"/>
            <a:stretch/>
          </p:blipFill>
          <p:spPr>
            <a:xfrm>
              <a:off x="2128838" y="385763"/>
              <a:ext cx="1400174" cy="1714500"/>
            </a:xfrm>
            <a:prstGeom prst="rect">
              <a:avLst/>
            </a:prstGeom>
            <a:sp3d>
              <a:bevelT prst="relaxedInset"/>
            </a:sp3d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DBB497C-3B90-4701-B300-6203502624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16416" r="21744" b="8928"/>
          <a:stretch/>
        </p:blipFill>
        <p:spPr>
          <a:xfrm>
            <a:off x="264910" y="2235174"/>
            <a:ext cx="3152849" cy="1999547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relaxedInse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9D560-742A-48D1-97AC-C6D5161B96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0"/>
          <a:stretch/>
        </p:blipFill>
        <p:spPr>
          <a:xfrm>
            <a:off x="271463" y="4317166"/>
            <a:ext cx="3146294" cy="2133600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relaxedInset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F1037D-DEA3-4358-9AC8-E8ECEA3FE843}"/>
              </a:ext>
            </a:extLst>
          </p:cNvPr>
          <p:cNvSpPr/>
          <p:nvPr/>
        </p:nvSpPr>
        <p:spPr>
          <a:xfrm>
            <a:off x="104930" y="870171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পশু ও মৎস সম্পদ রক্ষা ও বৃদ্ধ 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8E8629-CCD9-4C2F-AE8E-B5D1A31CBC28}"/>
              </a:ext>
            </a:extLst>
          </p:cNvPr>
          <p:cNvSpPr/>
          <p:nvPr/>
        </p:nvSpPr>
        <p:spPr>
          <a:xfrm>
            <a:off x="213934" y="2941552"/>
            <a:ext cx="53671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 রক্ষার জন্য সরকারি ও ব্যক্তি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পর্যায়ে সর্বোচ্চ সর্তকতা গ্রহণ করতে হবে। 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FE341A-5F1D-44A4-A6BB-E754C0D91B53}"/>
              </a:ext>
            </a:extLst>
          </p:cNvPr>
          <p:cNvSpPr/>
          <p:nvPr/>
        </p:nvSpPr>
        <p:spPr>
          <a:xfrm>
            <a:off x="170655" y="4880038"/>
            <a:ext cx="54537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মনে রাখতে হবে বাংলাদেশের জীববৈচিত্র্য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 হুমকির মুখে 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731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48625 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48625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48625 0.001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C1019-BC0B-4F46-AC9A-21491517D0B8}"/>
              </a:ext>
            </a:extLst>
          </p:cNvPr>
          <p:cNvSpPr txBox="1"/>
          <p:nvPr/>
        </p:nvSpPr>
        <p:spPr>
          <a:xfrm>
            <a:off x="4329111" y="227952"/>
            <a:ext cx="284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C0968-89CF-45E5-AF93-B216EEC19319}"/>
              </a:ext>
            </a:extLst>
          </p:cNvPr>
          <p:cNvSpPr txBox="1"/>
          <p:nvPr/>
        </p:nvSpPr>
        <p:spPr>
          <a:xfrm>
            <a:off x="911902" y="5577015"/>
            <a:ext cx="967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 জীববৈচিত্র্য সংরক্ষণের উপায় বর্ণনা </a:t>
            </a:r>
            <a:r>
              <a:rPr lang="bn-IN" sz="36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করে লেখ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C0674-E455-44BC-90D2-DF1837024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7" y="1058517"/>
            <a:ext cx="6518442" cy="4253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51841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3">
            <a:extLst>
              <a:ext uri="{FF2B5EF4-FFF2-40B4-BE49-F238E27FC236}">
                <a16:creationId xmlns:a16="http://schemas.microsoft.com/office/drawing/2014/main" id="{3A2EA589-1A7C-4E88-BE76-96888D97AB8D}"/>
              </a:ext>
            </a:extLst>
          </p:cNvPr>
          <p:cNvSpPr/>
          <p:nvPr/>
        </p:nvSpPr>
        <p:spPr>
          <a:xfrm>
            <a:off x="4388644" y="366506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5A459-8E02-4349-9886-6F6B163C3369}"/>
              </a:ext>
            </a:extLst>
          </p:cNvPr>
          <p:cNvSpPr txBox="1"/>
          <p:nvPr/>
        </p:nvSpPr>
        <p:spPr>
          <a:xfrm>
            <a:off x="1133175" y="1553578"/>
            <a:ext cx="888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35031-C0E7-49AB-82D6-2DEEACE8F751}"/>
              </a:ext>
            </a:extLst>
          </p:cNvPr>
          <p:cNvSpPr txBox="1"/>
          <p:nvPr/>
        </p:nvSpPr>
        <p:spPr>
          <a:xfrm>
            <a:off x="1133175" y="2313945"/>
            <a:ext cx="888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পৃথিবীতে কোন প্রাণীর বিলুপ্ত ঘটেছে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08D8F-A6F4-4DB2-9EFC-BF19CC2B118E}"/>
              </a:ext>
            </a:extLst>
          </p:cNvPr>
          <p:cNvSpPr txBox="1"/>
          <p:nvPr/>
        </p:nvSpPr>
        <p:spPr>
          <a:xfrm>
            <a:off x="1133174" y="3074312"/>
            <a:ext cx="888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বন্য পশু পাখিরা কীভাবে বেঁচে 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0845A-4B03-42D2-9E56-47E5CFAEFDB4}"/>
              </a:ext>
            </a:extLst>
          </p:cNvPr>
          <p:cNvSpPr txBox="1"/>
          <p:nvPr/>
        </p:nvSpPr>
        <p:spPr>
          <a:xfrm>
            <a:off x="1133174" y="3834679"/>
            <a:ext cx="888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নিচু জলভূমিতে এক সময় কী 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6E6A1-F6BB-4775-9778-0EA82F0741FD}"/>
              </a:ext>
            </a:extLst>
          </p:cNvPr>
          <p:cNvSpPr txBox="1"/>
          <p:nvPr/>
        </p:nvSpPr>
        <p:spPr>
          <a:xfrm>
            <a:off x="1133174" y="4595046"/>
            <a:ext cx="888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 রক্ষার ১ম উপায়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F3848-C56F-46A5-B148-5541EF7DA6CC}"/>
              </a:ext>
            </a:extLst>
          </p:cNvPr>
          <p:cNvSpPr txBox="1"/>
          <p:nvPr/>
        </p:nvSpPr>
        <p:spPr>
          <a:xfrm>
            <a:off x="1133174" y="5355413"/>
            <a:ext cx="888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বিপদ মোকাবেলায় আমাদের কী করতে হবে?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152DBC-DCF1-4B66-AC45-8B3FE9F32BEB}"/>
              </a:ext>
            </a:extLst>
          </p:cNvPr>
          <p:cNvSpPr txBox="1"/>
          <p:nvPr/>
        </p:nvSpPr>
        <p:spPr>
          <a:xfrm>
            <a:off x="4246306" y="209253"/>
            <a:ext cx="2778363" cy="919401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dirty="0">
                <a:ln w="11430"/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E4577-B97F-47F6-9473-92B7FD4D9BC0}"/>
              </a:ext>
            </a:extLst>
          </p:cNvPr>
          <p:cNvSpPr txBox="1"/>
          <p:nvPr/>
        </p:nvSpPr>
        <p:spPr>
          <a:xfrm>
            <a:off x="-42567" y="5527137"/>
            <a:ext cx="1151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জীববৈচিত্র্যের বাস্তব অবস্থার চিত্র তুলে ধরে একটি প্রতিবেদন তৈরি করবে।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453AB-2EE7-4374-9D81-8A4D3FAEBE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85" y="1128654"/>
            <a:ext cx="6162429" cy="41649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7867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3DA9D-92C0-4C54-8B08-CBCBDE16F454}"/>
              </a:ext>
            </a:extLst>
          </p:cNvPr>
          <p:cNvSpPr txBox="1"/>
          <p:nvPr/>
        </p:nvSpPr>
        <p:spPr>
          <a:xfrm>
            <a:off x="2228029" y="24877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n w="11430"/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72" y="1067420"/>
            <a:ext cx="4658139" cy="44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7A773-7C3C-42D9-AC86-6B204F0D1C3C}"/>
              </a:ext>
            </a:extLst>
          </p:cNvPr>
          <p:cNvSpPr/>
          <p:nvPr/>
        </p:nvSpPr>
        <p:spPr>
          <a:xfrm>
            <a:off x="3125179" y="546456"/>
            <a:ext cx="5429692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FE152B-E086-453F-9370-D95BA1178095}"/>
              </a:ext>
            </a:extLst>
          </p:cNvPr>
          <p:cNvSpPr/>
          <p:nvPr/>
        </p:nvSpPr>
        <p:spPr>
          <a:xfrm>
            <a:off x="4419601" y="4554461"/>
            <a:ext cx="3147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এইগুলোকে কী বলে?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753E0-F2DE-4A5F-8B06-67F74C0E4A70}"/>
              </a:ext>
            </a:extLst>
          </p:cNvPr>
          <p:cNvSpPr/>
          <p:nvPr/>
        </p:nvSpPr>
        <p:spPr>
          <a:xfrm>
            <a:off x="2492670" y="4554460"/>
            <a:ext cx="700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IN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A08F4498-DB8D-4A93-A16E-78BD95B112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15639"/>
              </p:ext>
            </p:extLst>
          </p:nvPr>
        </p:nvGraphicFramePr>
        <p:xfrm>
          <a:off x="4711700" y="2498725"/>
          <a:ext cx="200501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708480" imgH="437760" progId="Package">
                  <p:embed/>
                </p:oleObj>
              </mc:Choice>
              <mc:Fallback>
                <p:oleObj name="Packager Shell Object" showAsIcon="1" r:id="rId3" imgW="708480" imgH="437760" progId="Package">
                  <p:embed/>
                  <p:pic>
                    <p:nvPicPr>
                      <p:cNvPr id="7" name="Object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08F4498-DB8D-4A93-A16E-78BD95B11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1700" y="2498725"/>
                        <a:ext cx="2005013" cy="124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5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312AD-FE89-4EF9-B465-9E5CAB0C4494}"/>
              </a:ext>
            </a:extLst>
          </p:cNvPr>
          <p:cNvSpPr txBox="1"/>
          <p:nvPr/>
        </p:nvSpPr>
        <p:spPr>
          <a:xfrm>
            <a:off x="616985" y="113336"/>
            <a:ext cx="10505971" cy="10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28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32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328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632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86EDD5-2C88-4F2B-BF88-AC68A43F9DB4}"/>
              </a:ext>
            </a:extLst>
          </p:cNvPr>
          <p:cNvSpPr txBox="1"/>
          <p:nvPr/>
        </p:nvSpPr>
        <p:spPr>
          <a:xfrm>
            <a:off x="478168" y="898662"/>
            <a:ext cx="10505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জীববৈচিত্র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5B82F-E9F2-45C8-9ACD-7FC07D53F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7" y="1964788"/>
            <a:ext cx="5845867" cy="42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CA6914-2628-4ABB-9857-A8941BDA46B9}"/>
              </a:ext>
            </a:extLst>
          </p:cNvPr>
          <p:cNvSpPr/>
          <p:nvPr/>
        </p:nvSpPr>
        <p:spPr>
          <a:xfrm>
            <a:off x="4535022" y="419783"/>
            <a:ext cx="2122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B72692-7281-481B-ACD2-70BD03492A09}"/>
              </a:ext>
            </a:extLst>
          </p:cNvPr>
          <p:cNvSpPr/>
          <p:nvPr/>
        </p:nvSpPr>
        <p:spPr>
          <a:xfrm>
            <a:off x="1218370" y="1895876"/>
            <a:ext cx="5069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98D2D-7C22-4269-B873-CE0A0082A939}"/>
              </a:ext>
            </a:extLst>
          </p:cNvPr>
          <p:cNvSpPr txBox="1"/>
          <p:nvPr/>
        </p:nvSpPr>
        <p:spPr>
          <a:xfrm>
            <a:off x="771525" y="2705005"/>
            <a:ext cx="10244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৩। </a:t>
            </a:r>
            <a:r>
              <a:rPr lang="bn-BD" sz="36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 জীববৈচিত্র্য সংরক্ষণের উপায় ব</a:t>
            </a:r>
            <a:r>
              <a:rPr lang="bn-IN" sz="36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্যাখ্যা</a:t>
            </a:r>
            <a:r>
              <a:rPr lang="bn-BD" sz="36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করতে পারবে</a:t>
            </a:r>
            <a:r>
              <a:rPr lang="en-US" sz="36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600" dirty="0">
              <a:ln w="1905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18928-F42D-49AB-99D2-F4C0383DAE94}"/>
              </a:ext>
            </a:extLst>
          </p:cNvPr>
          <p:cNvSpPr txBox="1"/>
          <p:nvPr/>
        </p:nvSpPr>
        <p:spPr>
          <a:xfrm>
            <a:off x="1193214" y="5669476"/>
            <a:ext cx="956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সমাহারকে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21912-74E4-4678-A0B0-203133A38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75" y="885316"/>
            <a:ext cx="6570426" cy="4624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55AED-EAD6-40CE-9245-08EF3A42B143}"/>
              </a:ext>
            </a:extLst>
          </p:cNvPr>
          <p:cNvSpPr txBox="1"/>
          <p:nvPr/>
        </p:nvSpPr>
        <p:spPr>
          <a:xfrm>
            <a:off x="2498876" y="177429"/>
            <a:ext cx="695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কীসের?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B1BE2-A3CD-4130-B611-EFDE39524124}"/>
              </a:ext>
            </a:extLst>
          </p:cNvPr>
          <p:cNvSpPr/>
          <p:nvPr/>
        </p:nvSpPr>
        <p:spPr>
          <a:xfrm>
            <a:off x="216698" y="5661609"/>
            <a:ext cx="11134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মধ্যে সব রকমের জীব যে নিয়মে বেঁচে থাকে তাকেই জীববৈচিত্র্য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98278B-80B4-438C-BE26-D6E391AB3546}"/>
              </a:ext>
            </a:extLst>
          </p:cNvPr>
          <p:cNvSpPr/>
          <p:nvPr/>
        </p:nvSpPr>
        <p:spPr>
          <a:xfrm>
            <a:off x="97916" y="5496283"/>
            <a:ext cx="11234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মানুষ, প্রা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কীট-পতঙ্গসহ জীবজগৎ প্রকৃতির মধ্যে ভারসাম্য বজায় রেখেই বেঁচে থাকে।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006062-FEA5-4B09-A9B3-37B4468C210C}"/>
              </a:ext>
            </a:extLst>
          </p:cNvPr>
          <p:cNvSpPr/>
          <p:nvPr/>
        </p:nvSpPr>
        <p:spPr>
          <a:xfrm>
            <a:off x="2986080" y="162793"/>
            <a:ext cx="560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0C7169-26EF-4B9C-8B55-DFC0C8FE2C6D}"/>
              </a:ext>
            </a:extLst>
          </p:cNvPr>
          <p:cNvGrpSpPr/>
          <p:nvPr/>
        </p:nvGrpSpPr>
        <p:grpSpPr>
          <a:xfrm>
            <a:off x="376230" y="1084374"/>
            <a:ext cx="10677537" cy="4242999"/>
            <a:chOff x="376231" y="1686857"/>
            <a:chExt cx="10677537" cy="35214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1AC35B-59A0-42FF-85A3-5365EFCCC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1" y="1724025"/>
              <a:ext cx="2609850" cy="34842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8675CF-0279-41F3-A245-D1FDC59C1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82"/>
            <a:stretch/>
          </p:blipFill>
          <p:spPr>
            <a:xfrm>
              <a:off x="8324849" y="1686857"/>
              <a:ext cx="2728919" cy="34842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0FCB68-1933-4EB7-A138-CE9105B87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569"/>
            <a:stretch/>
          </p:blipFill>
          <p:spPr>
            <a:xfrm>
              <a:off x="2986081" y="1724024"/>
              <a:ext cx="2728919" cy="34842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BB16A3-E1CA-4066-887F-2F9AE05D3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686857"/>
              <a:ext cx="2609849" cy="348428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</p:spTree>
    <p:extLst>
      <p:ext uri="{BB962C8B-B14F-4D97-AF65-F5344CB8AC3E}">
        <p14:creationId xmlns:p14="http://schemas.microsoft.com/office/powerpoint/2010/main" val="211873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610CE5-52C8-41FE-9B0A-1C5B78D53D89}"/>
              </a:ext>
            </a:extLst>
          </p:cNvPr>
          <p:cNvSpPr txBox="1"/>
          <p:nvPr/>
        </p:nvSpPr>
        <p:spPr>
          <a:xfrm>
            <a:off x="1127578" y="5679753"/>
            <a:ext cx="91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বোঝ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4FF6E-C023-483C-8623-529EC02AC2EC}"/>
              </a:ext>
            </a:extLst>
          </p:cNvPr>
          <p:cNvSpPr txBox="1"/>
          <p:nvPr/>
        </p:nvSpPr>
        <p:spPr>
          <a:xfrm>
            <a:off x="4512105" y="70253"/>
            <a:ext cx="284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7E09B-6BDA-49E8-A883-F910203CC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65" y="900818"/>
            <a:ext cx="6175090" cy="46313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4531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F0F9DB-22AE-45F3-99CD-43481ADC6EE2}"/>
              </a:ext>
            </a:extLst>
          </p:cNvPr>
          <p:cNvSpPr/>
          <p:nvPr/>
        </p:nvSpPr>
        <p:spPr>
          <a:xfrm>
            <a:off x="3412126" y="183623"/>
            <a:ext cx="4605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82DE60-9AC2-4FD6-85E9-146AF51D451C}"/>
              </a:ext>
            </a:extLst>
          </p:cNvPr>
          <p:cNvSpPr/>
          <p:nvPr/>
        </p:nvSpPr>
        <p:spPr>
          <a:xfrm>
            <a:off x="513413" y="5276229"/>
            <a:ext cx="10403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ও তাপমাত্রার নানা পরিবর্তনের ফলে প্রাণী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জগতের বিভিন্ন প্রাণী ও তরুলতার জন্ম বা মৃত্যু ঘটে।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278019" y="891508"/>
            <a:ext cx="10920501" cy="4290091"/>
            <a:chOff x="278019" y="1145399"/>
            <a:chExt cx="10920501" cy="38769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F25505D-1912-4195-B017-D0D23C85FF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08"/>
            <a:stretch/>
          </p:blipFill>
          <p:spPr>
            <a:xfrm>
              <a:off x="4035868" y="1178869"/>
              <a:ext cx="3648471" cy="3810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C87D94-C7BC-43D9-A09C-6FACAF674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2" r="10970"/>
            <a:stretch/>
          </p:blipFill>
          <p:spPr>
            <a:xfrm>
              <a:off x="278019" y="1212339"/>
              <a:ext cx="3686409" cy="3810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B9FEC6-05A9-48A5-9E79-6C62C05E2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40"/>
            <a:stretch/>
          </p:blipFill>
          <p:spPr>
            <a:xfrm>
              <a:off x="7755779" y="1145399"/>
              <a:ext cx="3442741" cy="3810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</p:spTree>
    <p:extLst>
      <p:ext uri="{BB962C8B-B14F-4D97-AF65-F5344CB8AC3E}">
        <p14:creationId xmlns:p14="http://schemas.microsoft.com/office/powerpoint/2010/main" val="17536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567</Words>
  <Application>Microsoft Office PowerPoint</Application>
  <PresentationFormat>Custom</PresentationFormat>
  <Paragraphs>80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</dc:creator>
  <cp:lastModifiedBy>Salma Akter</cp:lastModifiedBy>
  <cp:revision>18</cp:revision>
  <dcterms:created xsi:type="dcterms:W3CDTF">2019-12-08T13:19:00Z</dcterms:created>
  <dcterms:modified xsi:type="dcterms:W3CDTF">2019-12-14T19:04:19Z</dcterms:modified>
</cp:coreProperties>
</file>