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1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9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0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3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4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4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4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9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6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A8AC-096E-4E43-800F-61CFA7C1D3F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9F9A-8055-424B-9F8E-A138CD40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6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3.wdp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pressure="56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289" y="112540"/>
            <a:ext cx="7047914" cy="769441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 extrusionH="76200" contourW="31750">
            <a:bevelT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blipFill>
                  <a:blip r:embed="rId6"/>
                  <a:stretch>
                    <a:fillRect/>
                  </a:stretch>
                </a:blipFill>
              </a:rPr>
              <a:t>Appositive as Post-modifier</a:t>
            </a:r>
            <a:endParaRPr lang="en-US" sz="4400" b="1" dirty="0"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437" y="1477032"/>
            <a:ext cx="9959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Abdul Kader, </a:t>
            </a:r>
            <a:r>
              <a:rPr lang="en-US" sz="3200" u="sng" dirty="0" smtClean="0"/>
              <a:t>the principal</a:t>
            </a:r>
            <a:r>
              <a:rPr lang="en-US" sz="3200" dirty="0" smtClean="0"/>
              <a:t>, presided over the meeting.</a:t>
            </a:r>
            <a:endParaRPr lang="en-US" sz="3200" dirty="0"/>
          </a:p>
          <a:p>
            <a:r>
              <a:rPr lang="en-US" sz="3200" dirty="0" smtClean="0"/>
              <a:t>2. Shakespeare, </a:t>
            </a:r>
            <a:r>
              <a:rPr lang="en-US" sz="3200" u="sng" dirty="0" smtClean="0"/>
              <a:t>a great dramatist</a:t>
            </a:r>
            <a:r>
              <a:rPr lang="en-US" sz="3200" dirty="0" smtClean="0"/>
              <a:t>, was born in England.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61248" y="2983673"/>
            <a:ext cx="5901397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blipFill>
                  <a:blip r:embed="rId7"/>
                  <a:tile tx="0" ty="0" sx="100000" sy="100000" flip="none" algn="tl"/>
                </a:blipFill>
              </a:rPr>
              <a:t>Adverb as Post-modifier</a:t>
            </a:r>
            <a:endParaRPr lang="en-US" sz="4000" b="1" dirty="0">
              <a:blipFill>
                <a:blip r:embed="rId7"/>
                <a:tile tx="0" ty="0" sx="100000" sy="100000" flip="none" algn="tl"/>
              </a:blip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437" y="4318782"/>
            <a:ext cx="11015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Drug addiction has grasped the young generation </a:t>
            </a:r>
            <a:r>
              <a:rPr lang="en-US" sz="3200" u="sng" dirty="0" smtClean="0"/>
              <a:t>seriously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2. The tortoise walked </a:t>
            </a:r>
            <a:r>
              <a:rPr lang="en-US" sz="3200" u="sng" dirty="0" smtClean="0"/>
              <a:t>slowly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426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4645" y="401358"/>
            <a:ext cx="8159261" cy="769441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8000" contrast="1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  <a:bevelB prst="angle"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blipFill>
                  <a:blip r:embed="rId6"/>
                  <a:tile tx="0" ty="0" sx="100000" sy="100000" flip="none" algn="tl"/>
                </a:blipFill>
              </a:rPr>
              <a:t>Nominal Clause as Post-modifier.</a:t>
            </a:r>
            <a:endParaRPr lang="en-US" sz="4400" b="1" dirty="0">
              <a:blipFill>
                <a:blip r:embed="rId6"/>
                <a:tile tx="0" ty="0" sx="100000" sy="100000" flip="none" algn="tl"/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3889" y="1463041"/>
            <a:ext cx="10199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Our hope </a:t>
            </a:r>
            <a:r>
              <a:rPr lang="en-US" sz="3200" u="sng" dirty="0" smtClean="0"/>
              <a:t>that he would come back soon </a:t>
            </a:r>
            <a:r>
              <a:rPr lang="en-US" sz="3200" dirty="0" smtClean="0"/>
              <a:t>proved false.</a:t>
            </a:r>
          </a:p>
          <a:p>
            <a:r>
              <a:rPr lang="en-US" sz="3200" dirty="0" smtClean="0"/>
              <a:t>2. The idea </a:t>
            </a:r>
            <a:r>
              <a:rPr lang="en-US" sz="3200" u="sng" dirty="0" smtClean="0"/>
              <a:t>that he was dishonest </a:t>
            </a:r>
            <a:r>
              <a:rPr lang="en-US" sz="3200" dirty="0" smtClean="0"/>
              <a:t>was wrong.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59985" y="3058977"/>
            <a:ext cx="8503921" cy="707886"/>
          </a:xfrm>
          <a:prstGeom prst="rect">
            <a:avLst/>
          </a:prstGeom>
          <a:blipFill dpi="0" rotWithShape="1">
            <a:blip r:embed="rId7">
              <a:alphaModFix amt="69000"/>
            </a:blip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blipFill>
                  <a:blip r:embed="rId8"/>
                  <a:tile tx="0" ty="0" sx="100000" sy="100000" flip="none" algn="tl"/>
                </a:blipFill>
              </a:rPr>
              <a:t>Prepositional Phrase as Post-modifier</a:t>
            </a:r>
            <a:endParaRPr lang="en-US" sz="4000" b="1" dirty="0">
              <a:blipFill>
                <a:blip r:embed="rId8"/>
                <a:tile tx="0" ty="0" sx="100000" sy="100000" flip="none" algn="tl"/>
              </a:blip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8972" y="4248443"/>
            <a:ext cx="9973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He goes to college </a:t>
            </a:r>
            <a:r>
              <a:rPr lang="en-US" sz="3200" u="sng" dirty="0" smtClean="0"/>
              <a:t>in the morning</a:t>
            </a:r>
          </a:p>
          <a:p>
            <a:r>
              <a:rPr lang="en-US" sz="3200" dirty="0" smtClean="0"/>
              <a:t>2. The sun rises </a:t>
            </a:r>
            <a:r>
              <a:rPr lang="en-US" sz="3200" u="sng" dirty="0" smtClean="0"/>
              <a:t>in the East.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373920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006" y="309489"/>
            <a:ext cx="3502856" cy="830997"/>
          </a:xfrm>
          <a:prstGeom prst="rect">
            <a:avLst/>
          </a:prstGeom>
          <a:blipFill dpi="0" rotWithShape="1">
            <a:blip r:embed="rId3">
              <a:alphaModFix amt="94000"/>
            </a:blip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blipFill>
                  <a:blip r:embed="rId4">
                    <a:alphaModFix amt="94000"/>
                  </a:blip>
                  <a:tile tx="0" ty="0" sx="100000" sy="100000" flip="none" algn="tl"/>
                </a:blipFill>
              </a:rPr>
              <a:t>Evaluation</a:t>
            </a:r>
            <a:endParaRPr lang="en-US" sz="4800" b="1" dirty="0">
              <a:blipFill>
                <a:blip r:embed="rId4">
                  <a:alphaModFix amt="94000"/>
                </a:blip>
                <a:tile tx="0" ty="0" sx="100000" sy="100000" flip="none" algn="tl"/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38289"/>
            <a:ext cx="110150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The cunning fox invited all the foxes -------(use infinitive)to a meeting.</a:t>
            </a:r>
          </a:p>
          <a:p>
            <a:r>
              <a:rPr lang="en-US" sz="3600" dirty="0" smtClean="0"/>
              <a:t>2. We must stop ------ (use present participle) down trees.</a:t>
            </a:r>
          </a:p>
          <a:p>
            <a:r>
              <a:rPr lang="en-US" sz="3600" dirty="0" smtClean="0"/>
              <a:t>3. One day Robert Bruce,-----,(use appositive) was lying in a cave.</a:t>
            </a:r>
          </a:p>
          <a:p>
            <a:r>
              <a:rPr lang="en-US" sz="3600" dirty="0" smtClean="0"/>
              <a:t>4. They went there----------- ( use prepositional phrase).</a:t>
            </a:r>
          </a:p>
          <a:p>
            <a:r>
              <a:rPr lang="en-US" sz="3600" dirty="0" smtClean="0"/>
              <a:t>5. Hand watches -------- (use past participle phrase) are very popular.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23557" y="1252025"/>
            <a:ext cx="112119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to </a:t>
            </a:r>
            <a:r>
              <a:rPr lang="en-US" sz="3600" dirty="0" smtClean="0"/>
              <a:t>attend, cutting, </a:t>
            </a:r>
            <a:r>
              <a:rPr lang="en-US" sz="3600" dirty="0"/>
              <a:t>the </a:t>
            </a:r>
            <a:r>
              <a:rPr lang="en-US" sz="3600" dirty="0" smtClean="0"/>
              <a:t>king, </a:t>
            </a:r>
            <a:r>
              <a:rPr lang="en-US" sz="3600" dirty="0"/>
              <a:t>in the </a:t>
            </a:r>
            <a:r>
              <a:rPr lang="en-US" sz="3600" dirty="0" smtClean="0"/>
              <a:t>evening, </a:t>
            </a:r>
            <a:r>
              <a:rPr lang="en-US" sz="3600" dirty="0"/>
              <a:t>made in Japan </a:t>
            </a:r>
          </a:p>
        </p:txBody>
      </p:sp>
    </p:spTree>
    <p:extLst>
      <p:ext uri="{BB962C8B-B14F-4D97-AF65-F5344CB8AC3E}">
        <p14:creationId xmlns:p14="http://schemas.microsoft.com/office/powerpoint/2010/main" val="2043590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4721" y="2166424"/>
            <a:ext cx="5036234" cy="1200329"/>
          </a:xfrm>
          <a:prstGeom prst="rect">
            <a:avLst/>
          </a:prstGeom>
          <a:blipFill>
            <a:blip r:embed="rId3">
              <a:alphaModFix amt="59000"/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 extrusionH="38100" contourW="50800">
            <a:bevelT prst="convex"/>
            <a:extrusionClr>
              <a:srgbClr val="002060"/>
            </a:extrusionClr>
            <a:contourClr>
              <a:srgbClr val="00B05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/>
              <a:t>Home Work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121024" y="4304714"/>
            <a:ext cx="11819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4400" dirty="0" smtClean="0"/>
              <a:t>Practice the Uses of Post modifiers at Home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4395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0584" y="1115304"/>
            <a:ext cx="624546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smtClean="0">
                <a:blipFill>
                  <a:blip r:embed="rId3"/>
                  <a:tile tx="0" ty="0" sx="100000" sy="100000" flip="none" algn="tl"/>
                </a:blipFill>
              </a:rPr>
              <a:t>Thank </a:t>
            </a:r>
            <a:r>
              <a:rPr lang="en-US" sz="8000" b="1" smtClean="0">
                <a:blipFill>
                  <a:blip r:embed="rId3"/>
                  <a:tile tx="0" ty="0" sx="100000" sy="100000" flip="none" algn="tl"/>
                </a:blipFill>
              </a:rPr>
              <a:t>You All </a:t>
            </a:r>
            <a:endParaRPr lang="en-US" sz="80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4898" y="3513556"/>
            <a:ext cx="7396832" cy="1446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blipFill>
                  <a:blip r:embed="rId4"/>
                  <a:tile tx="0" ty="0" sx="100000" sy="100000" flip="none" algn="tl"/>
                </a:blipFill>
              </a:rPr>
              <a:t>No More Now</a:t>
            </a:r>
            <a:endParaRPr lang="en-US" sz="8800" b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367436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222" y="2546248"/>
            <a:ext cx="115028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>
                <a:blipFill>
                  <a:blip r:embed="rId2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Class</a:t>
            </a:r>
            <a:endParaRPr lang="en-US" sz="9600" b="1" dirty="0">
              <a:blipFill>
                <a:blip r:embed="rId2"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29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993" y="0"/>
            <a:ext cx="8750105" cy="110799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dirty="0" smtClean="0">
                <a:solidFill>
                  <a:srgbClr val="0070C0"/>
                </a:solidFill>
              </a:rPr>
              <a:t>Let me introduce myself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993" y="2800898"/>
            <a:ext cx="5447135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Abdul Latif</a:t>
            </a:r>
          </a:p>
          <a:p>
            <a:pPr algn="ctr"/>
            <a:r>
              <a:rPr lang="en-US" sz="3600" dirty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Lecturer in English</a:t>
            </a:r>
          </a:p>
          <a:p>
            <a:pPr algn="ctr"/>
            <a:r>
              <a:rPr lang="en-US" sz="3600" dirty="0" err="1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Alauddin</a:t>
            </a:r>
            <a:r>
              <a:rPr lang="en-US" sz="3600" dirty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 Siddique College</a:t>
            </a:r>
          </a:p>
          <a:p>
            <a:pPr algn="ctr"/>
            <a:r>
              <a:rPr lang="en-US" sz="3600" dirty="0" err="1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Kalihati</a:t>
            </a:r>
            <a:r>
              <a:rPr lang="en-US" sz="3600" dirty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, </a:t>
            </a:r>
            <a:r>
              <a:rPr lang="en-US" sz="3600" dirty="0" err="1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Tangail</a:t>
            </a:r>
            <a:endParaRPr lang="en-US" sz="3600" dirty="0">
              <a:pattFill prst="narHorz">
                <a:fgClr>
                  <a:srgbClr val="FF0000"/>
                </a:fgClr>
                <a:bgClr>
                  <a:srgbClr val="00B050"/>
                </a:bgClr>
              </a:patt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25192" r="17864"/>
          <a:stretch/>
        </p:blipFill>
        <p:spPr>
          <a:xfrm>
            <a:off x="6200715" y="1276452"/>
            <a:ext cx="5872765" cy="53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63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296" y="243747"/>
            <a:ext cx="9650436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blipFill>
                  <a:blip r:embed="rId4"/>
                  <a:tile tx="0" ty="0" sx="100000" sy="100000" flip="none" algn="tl"/>
                </a:blipFill>
              </a:rPr>
              <a:t>Look at the following sentences </a:t>
            </a:r>
            <a:endParaRPr lang="en-US" sz="4800" b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723" y="1280160"/>
            <a:ext cx="1039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The crow tried </a:t>
            </a:r>
            <a:r>
              <a:rPr lang="en-US" sz="3200" u="sng" dirty="0" smtClean="0"/>
              <a:t>to drink </a:t>
            </a:r>
            <a:r>
              <a:rPr lang="en-US" sz="3200" dirty="0" smtClean="0"/>
              <a:t>water from the jar.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73723" y="2145286"/>
            <a:ext cx="1039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Deforestation means cutting down trees </a:t>
            </a:r>
            <a:r>
              <a:rPr lang="en-US" sz="3200" u="sng" dirty="0" smtClean="0"/>
              <a:t>indiscriminately.</a:t>
            </a:r>
            <a:endParaRPr lang="en-US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73723" y="3010412"/>
            <a:ext cx="1039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It is important for us </a:t>
            </a:r>
            <a:r>
              <a:rPr lang="en-US" sz="3200" u="sng" dirty="0" smtClean="0"/>
              <a:t>to lead </a:t>
            </a:r>
            <a:r>
              <a:rPr lang="en-US" sz="3200" dirty="0" smtClean="0"/>
              <a:t>a healthy life.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73723" y="3785064"/>
            <a:ext cx="1039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He went to market </a:t>
            </a:r>
            <a:r>
              <a:rPr lang="en-US" sz="3200" u="sng" dirty="0" smtClean="0"/>
              <a:t>in the morning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73723" y="4780671"/>
            <a:ext cx="1039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5. A tiger </a:t>
            </a:r>
            <a:r>
              <a:rPr lang="en-US" sz="3200" u="sng" dirty="0" smtClean="0"/>
              <a:t>killed by the hunter </a:t>
            </a:r>
            <a:r>
              <a:rPr lang="en-US" sz="3200" dirty="0" smtClean="0"/>
              <a:t>was left in the jungle.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3502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358" y="154744"/>
            <a:ext cx="730113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blipFill>
                  <a:blip r:embed="rId4"/>
                  <a:tile tx="0" ty="0" sx="100000" sy="100000" flip="none" algn="tl"/>
                </a:blipFill>
                <a:latin typeface="Bodoni MT Poster Compressed" panose="02070706080601050204" pitchFamily="18" charset="0"/>
              </a:rPr>
              <a:t>Declaration of the Lesson</a:t>
            </a:r>
            <a:endParaRPr lang="en-US" sz="8000" dirty="0">
              <a:blipFill>
                <a:blip r:embed="rId4"/>
                <a:tile tx="0" ty="0" sx="100000" sy="100000" flip="none" algn="tl"/>
              </a:blipFill>
              <a:latin typeface="Bodoni MT Poster Compressed" panose="0207070608060105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08" y="3474719"/>
            <a:ext cx="1207008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blipFill>
                  <a:blip r:embed="rId5"/>
                  <a:tile tx="0" ty="0" sx="100000" sy="100000" flip="none" algn="tl"/>
                </a:blipFill>
                <a:latin typeface="Blackoak Std" panose="04050907060602020202" pitchFamily="82" charset="0"/>
              </a:rPr>
              <a:t>Uses of Post-modifiers</a:t>
            </a:r>
            <a:endParaRPr lang="en-US" sz="5400" b="1" u="sng" dirty="0">
              <a:blipFill>
                <a:blip r:embed="rId5"/>
                <a:tile tx="0" ty="0" sx="100000" sy="100000" flip="none" algn="tl"/>
              </a:blipFill>
              <a:latin typeface="Blackoak Std" panose="04050907060602020202" pitchFamily="8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2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861" y="0"/>
            <a:ext cx="6133514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blipFill>
                  <a:blip r:embed="rId4"/>
                  <a:tile tx="0" ty="0" sx="100000" sy="100000" flip="none" algn="tl"/>
                </a:blipFill>
              </a:rPr>
              <a:t>Learning Outcome</a:t>
            </a:r>
            <a:endParaRPr lang="en-US" sz="60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812" y="1927273"/>
            <a:ext cx="11690253" cy="3785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  <a:bevelB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q"/>
            </a:pPr>
            <a:r>
              <a:rPr lang="en-US" sz="6000" b="1" dirty="0" smtClean="0">
                <a:blipFill>
                  <a:blip r:embed="rId5"/>
                  <a:tile tx="0" ty="0" sx="100000" sy="100000" flip="none" algn="tl"/>
                </a:blipFill>
              </a:rPr>
              <a:t>After finishing the lesson the students will be able to use different types of post-modifiers in the sentences</a:t>
            </a:r>
            <a:endParaRPr lang="en-US" sz="6000" b="1" dirty="0">
              <a:blipFill>
                <a:blip r:embed="rId5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026697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12" y="182880"/>
            <a:ext cx="11859065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blipFill>
                  <a:blip r:embed="rId3"/>
                  <a:tile tx="0" ty="0" sx="100000" sy="100000" flip="none" algn="tl"/>
                </a:blipFill>
              </a:rPr>
              <a:t>Present participle and Present participle phrase  as post -modifier</a:t>
            </a:r>
            <a:endParaRPr lang="en-US" sz="60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978" y="2053883"/>
            <a:ext cx="786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The flowers </a:t>
            </a:r>
            <a:r>
              <a:rPr lang="en-US" sz="3200" u="sng" dirty="0" smtClean="0">
                <a:solidFill>
                  <a:srgbClr val="7030A0"/>
                </a:solidFill>
              </a:rPr>
              <a:t>having</a:t>
            </a:r>
            <a:r>
              <a:rPr lang="en-US" sz="3200" dirty="0" smtClean="0"/>
              <a:t> petals look beautiful.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18978" y="2663002"/>
            <a:ext cx="8366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2. The birds </a:t>
            </a:r>
            <a:r>
              <a:rPr lang="en-US" sz="3200" u="sng" dirty="0" smtClean="0">
                <a:solidFill>
                  <a:srgbClr val="7030A0"/>
                </a:solidFill>
              </a:rPr>
              <a:t>flying</a:t>
            </a:r>
            <a:r>
              <a:rPr lang="en-US" sz="3200" dirty="0" smtClean="0"/>
              <a:t> in the sky look very attractive.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18978" y="3294605"/>
            <a:ext cx="11296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3. the latrines </a:t>
            </a:r>
            <a:r>
              <a:rPr lang="en-US" sz="3200" u="sng" dirty="0" smtClean="0">
                <a:solidFill>
                  <a:srgbClr val="C00000"/>
                </a:solidFill>
              </a:rPr>
              <a:t>standing on ponds and rivers </a:t>
            </a:r>
            <a:r>
              <a:rPr lang="en-US" sz="3200" dirty="0" smtClean="0"/>
              <a:t>cause water pollution.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18978" y="3903724"/>
            <a:ext cx="7863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4. The man </a:t>
            </a:r>
            <a:r>
              <a:rPr lang="en-US" sz="3200" u="sng" dirty="0" smtClean="0">
                <a:solidFill>
                  <a:srgbClr val="C00000"/>
                </a:solidFill>
              </a:rPr>
              <a:t>waiting at the door </a:t>
            </a:r>
            <a:r>
              <a:rPr lang="en-US" sz="3200" dirty="0" smtClean="0"/>
              <a:t>is a beggar.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4352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812" y="182880"/>
            <a:ext cx="11859065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blipFill>
                  <a:blip r:embed="rId3"/>
                  <a:tile tx="0" ty="0" sx="100000" sy="100000" flip="none" algn="tl"/>
                </a:blipFill>
              </a:rPr>
              <a:t>P</a:t>
            </a:r>
            <a:r>
              <a:rPr lang="en-US" sz="4400" b="1" dirty="0" smtClean="0">
                <a:blipFill>
                  <a:blip r:embed="rId3"/>
                  <a:tile tx="0" ty="0" sx="100000" sy="100000" flip="none" algn="tl"/>
                </a:blipFill>
              </a:rPr>
              <a:t>ast </a:t>
            </a:r>
            <a:r>
              <a:rPr lang="en-US" sz="4400" b="1" dirty="0">
                <a:blipFill>
                  <a:blip r:embed="rId3"/>
                  <a:tile tx="0" ty="0" sx="100000" sy="100000" flip="none" algn="tl"/>
                </a:blipFill>
              </a:rPr>
              <a:t>P</a:t>
            </a:r>
            <a:r>
              <a:rPr lang="en-US" sz="4400" b="1" dirty="0" smtClean="0">
                <a:blipFill>
                  <a:blip r:embed="rId3"/>
                  <a:tile tx="0" ty="0" sx="100000" sy="100000" flip="none" algn="tl"/>
                </a:blipFill>
              </a:rPr>
              <a:t>articiple and Past </a:t>
            </a:r>
            <a:r>
              <a:rPr lang="en-US" sz="4400" b="1" dirty="0">
                <a:blipFill>
                  <a:blip r:embed="rId3"/>
                  <a:tile tx="0" ty="0" sx="100000" sy="100000" flip="none" algn="tl"/>
                </a:blipFill>
              </a:rPr>
              <a:t>P</a:t>
            </a:r>
            <a:r>
              <a:rPr lang="en-US" sz="4400" b="1" dirty="0" smtClean="0">
                <a:blipFill>
                  <a:blip r:embed="rId3"/>
                  <a:tile tx="0" ty="0" sx="100000" sy="100000" flip="none" algn="tl"/>
                </a:blipFill>
              </a:rPr>
              <a:t>articiple </a:t>
            </a:r>
            <a:r>
              <a:rPr lang="en-US" sz="4400" b="1" dirty="0">
                <a:blipFill>
                  <a:blip r:embed="rId3"/>
                  <a:tile tx="0" ty="0" sx="100000" sy="100000" flip="none" algn="tl"/>
                </a:blipFill>
              </a:rPr>
              <a:t>P</a:t>
            </a:r>
            <a:r>
              <a:rPr lang="en-US" sz="4400" b="1" dirty="0" smtClean="0">
                <a:blipFill>
                  <a:blip r:embed="rId3"/>
                  <a:tile tx="0" ty="0" sx="100000" sy="100000" flip="none" algn="tl"/>
                </a:blipFill>
              </a:rPr>
              <a:t>hrase               as Post -modifier</a:t>
            </a:r>
            <a:endParaRPr lang="en-US" sz="60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85" y="2138289"/>
            <a:ext cx="977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I saw a man </a:t>
            </a:r>
            <a:r>
              <a:rPr lang="en-US" sz="3600" u="sng" dirty="0" smtClean="0"/>
              <a:t>injured</a:t>
            </a:r>
            <a:r>
              <a:rPr lang="en-US" sz="3600" dirty="0" smtClean="0"/>
              <a:t> by an accident.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03385" y="3078480"/>
            <a:ext cx="977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 The bridge </a:t>
            </a:r>
            <a:r>
              <a:rPr lang="en-US" sz="3600" u="sng" dirty="0" smtClean="0"/>
              <a:t>destroyed by floods </a:t>
            </a:r>
            <a:r>
              <a:rPr lang="en-US" sz="3600" dirty="0" smtClean="0"/>
              <a:t>has been rebuilt.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03385" y="4018671"/>
            <a:ext cx="977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 He has got the money </a:t>
            </a:r>
            <a:r>
              <a:rPr lang="en-US" sz="3600" u="sng" dirty="0" smtClean="0"/>
              <a:t>sent by his father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03385" y="4747064"/>
            <a:ext cx="1132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4. The build </a:t>
            </a:r>
            <a:r>
              <a:rPr lang="en-US" sz="3600" u="sng" dirty="0" smtClean="0"/>
              <a:t>constructed</a:t>
            </a:r>
            <a:r>
              <a:rPr lang="en-US" sz="3600" dirty="0" smtClean="0"/>
              <a:t> fifty years ago collapsed yesterday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8818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23" y="219989"/>
            <a:ext cx="11380764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Infinitive and Infinitive Phrase as Post-modifier 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7624" y="2067951"/>
            <a:ext cx="848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 They left for town </a:t>
            </a:r>
            <a:r>
              <a:rPr lang="en-US" sz="4000" u="sng" dirty="0" smtClean="0"/>
              <a:t>to earn </a:t>
            </a:r>
            <a:r>
              <a:rPr lang="en-US" sz="4000" dirty="0" smtClean="0"/>
              <a:t>money.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37624" y="2909667"/>
            <a:ext cx="110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2. The old man was the last man </a:t>
            </a:r>
            <a:r>
              <a:rPr lang="en-US" sz="4000" u="sng" dirty="0" smtClean="0"/>
              <a:t>to leave </a:t>
            </a:r>
            <a:r>
              <a:rPr lang="en-US" sz="4000" dirty="0" smtClean="0"/>
              <a:t>the village.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37623" y="3933670"/>
            <a:ext cx="848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3. He was eager </a:t>
            </a:r>
            <a:r>
              <a:rPr lang="en-US" sz="4000" u="sng" dirty="0" smtClean="0"/>
              <a:t>to hear the news</a:t>
            </a:r>
            <a:endParaRPr lang="en-US" sz="4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37623" y="4696074"/>
            <a:ext cx="848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4. The boys went out </a:t>
            </a:r>
            <a:r>
              <a:rPr lang="en-US" sz="4000" u="sng" dirty="0" smtClean="0"/>
              <a:t>to </a:t>
            </a:r>
            <a:r>
              <a:rPr lang="en-US" sz="4000" u="sng" dirty="0" smtClean="0"/>
              <a:t>play </a:t>
            </a:r>
            <a:r>
              <a:rPr lang="en-US" sz="4000" u="sng" dirty="0" smtClean="0"/>
              <a:t>football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184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473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Blackoak Std</vt:lpstr>
      <vt:lpstr>Bodoni MT Poster Compressed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Future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Latif</dc:creator>
  <cp:lastModifiedBy>Abdul Latif</cp:lastModifiedBy>
  <cp:revision>48</cp:revision>
  <dcterms:created xsi:type="dcterms:W3CDTF">2019-12-10T16:47:46Z</dcterms:created>
  <dcterms:modified xsi:type="dcterms:W3CDTF">2019-12-13T15:06:06Z</dcterms:modified>
</cp:coreProperties>
</file>