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308" r:id="rId2"/>
    <p:sldId id="307" r:id="rId3"/>
    <p:sldId id="301" r:id="rId4"/>
    <p:sldId id="284" r:id="rId5"/>
    <p:sldId id="285" r:id="rId6"/>
    <p:sldId id="262" r:id="rId7"/>
    <p:sldId id="297" r:id="rId8"/>
    <p:sldId id="290" r:id="rId9"/>
    <p:sldId id="292" r:id="rId10"/>
    <p:sldId id="296" r:id="rId11"/>
    <p:sldId id="298" r:id="rId12"/>
    <p:sldId id="294" r:id="rId13"/>
    <p:sldId id="295" r:id="rId14"/>
    <p:sldId id="293" r:id="rId15"/>
    <p:sldId id="291" r:id="rId16"/>
    <p:sldId id="287" r:id="rId17"/>
    <p:sldId id="302" r:id="rId18"/>
    <p:sldId id="304" r:id="rId19"/>
    <p:sldId id="303" r:id="rId20"/>
    <p:sldId id="305" r:id="rId21"/>
    <p:sldId id="265" r:id="rId22"/>
    <p:sldId id="267" r:id="rId23"/>
    <p:sldId id="269"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20" autoAdjust="0"/>
  </p:normalViewPr>
  <p:slideViewPr>
    <p:cSldViewPr>
      <p:cViewPr varScale="1">
        <p:scale>
          <a:sx n="60" d="100"/>
          <a:sy n="60" d="100"/>
        </p:scale>
        <p:origin x="-1644" y="-7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3B818-FAC9-413A-9CBA-08731A3C4441}" type="datetimeFigureOut">
              <a:rPr lang="en-US" smtClean="0"/>
              <a:pPr/>
              <a:t>12/14/2019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E4087-DDD8-4D7F-93E7-FBDF3B0BE780}" type="slidenum">
              <a:rPr lang="en-US" smtClean="0"/>
              <a:pPr/>
              <a:t>‹#›</a:t>
            </a:fld>
            <a:endParaRPr lang="en-US"/>
          </a:p>
        </p:txBody>
      </p:sp>
    </p:spTree>
    <p:extLst>
      <p:ext uri="{BB962C8B-B14F-4D97-AF65-F5344CB8AC3E}">
        <p14:creationId xmlns:p14="http://schemas.microsoft.com/office/powerpoint/2010/main" val="329608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algn="ctr"/>
            <a:endParaRPr lang="en-US" dirty="0"/>
          </a:p>
        </p:txBody>
      </p:sp>
      <p:sp>
        <p:nvSpPr>
          <p:cNvPr id="4" name="Slide Number Placeholder 3"/>
          <p:cNvSpPr>
            <a:spLocks noGrp="1"/>
          </p:cNvSpPr>
          <p:nvPr>
            <p:ph type="sldNum" sz="quarter" idx="10"/>
          </p:nvPr>
        </p:nvSpPr>
        <p:spPr/>
        <p:txBody>
          <a:bodyPr/>
          <a:lstStyle/>
          <a:p>
            <a:fld id="{4B9378FF-F978-410F-83E5-78D3E09F355B}" type="slidenum">
              <a:rPr lang="en-US" smtClean="0"/>
              <a:t>2</a:t>
            </a:fld>
            <a:endParaRPr lang="en-US"/>
          </a:p>
        </p:txBody>
      </p:sp>
    </p:spTree>
    <p:extLst>
      <p:ext uri="{BB962C8B-B14F-4D97-AF65-F5344CB8AC3E}">
        <p14:creationId xmlns:p14="http://schemas.microsoft.com/office/powerpoint/2010/main" val="601045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13</a:t>
            </a:fld>
            <a:endParaRPr lang="en-US"/>
          </a:p>
        </p:txBody>
      </p:sp>
    </p:spTree>
    <p:extLst>
      <p:ext uri="{BB962C8B-B14F-4D97-AF65-F5344CB8AC3E}">
        <p14:creationId xmlns:p14="http://schemas.microsoft.com/office/powerpoint/2010/main" val="70452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14</a:t>
            </a:fld>
            <a:endParaRPr lang="en-US"/>
          </a:p>
        </p:txBody>
      </p:sp>
    </p:spTree>
    <p:extLst>
      <p:ext uri="{BB962C8B-B14F-4D97-AF65-F5344CB8AC3E}">
        <p14:creationId xmlns:p14="http://schemas.microsoft.com/office/powerpoint/2010/main" val="2942821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15</a:t>
            </a:fld>
            <a:endParaRPr lang="en-US"/>
          </a:p>
        </p:txBody>
      </p:sp>
    </p:spTree>
    <p:extLst>
      <p:ext uri="{BB962C8B-B14F-4D97-AF65-F5344CB8AC3E}">
        <p14:creationId xmlns:p14="http://schemas.microsoft.com/office/powerpoint/2010/main" val="3341844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16</a:t>
            </a:fld>
            <a:endParaRPr lang="en-US"/>
          </a:p>
        </p:txBody>
      </p:sp>
    </p:spTree>
    <p:extLst>
      <p:ext uri="{BB962C8B-B14F-4D97-AF65-F5344CB8AC3E}">
        <p14:creationId xmlns:p14="http://schemas.microsoft.com/office/powerpoint/2010/main" val="2052221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17</a:t>
            </a:fld>
            <a:endParaRPr lang="en-US"/>
          </a:p>
        </p:txBody>
      </p:sp>
    </p:spTree>
    <p:extLst>
      <p:ext uri="{BB962C8B-B14F-4D97-AF65-F5344CB8AC3E}">
        <p14:creationId xmlns:p14="http://schemas.microsoft.com/office/powerpoint/2010/main" val="346227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18</a:t>
            </a:fld>
            <a:endParaRPr lang="en-US"/>
          </a:p>
        </p:txBody>
      </p:sp>
    </p:spTree>
    <p:extLst>
      <p:ext uri="{BB962C8B-B14F-4D97-AF65-F5344CB8AC3E}">
        <p14:creationId xmlns:p14="http://schemas.microsoft.com/office/powerpoint/2010/main" val="2737577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19</a:t>
            </a:fld>
            <a:endParaRPr lang="en-US"/>
          </a:p>
        </p:txBody>
      </p:sp>
    </p:spTree>
    <p:extLst>
      <p:ext uri="{BB962C8B-B14F-4D97-AF65-F5344CB8AC3E}">
        <p14:creationId xmlns:p14="http://schemas.microsoft.com/office/powerpoint/2010/main" val="3451672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20</a:t>
            </a:fld>
            <a:endParaRPr lang="en-US"/>
          </a:p>
        </p:txBody>
      </p:sp>
    </p:spTree>
    <p:extLst>
      <p:ext uri="{BB962C8B-B14F-4D97-AF65-F5344CB8AC3E}">
        <p14:creationId xmlns:p14="http://schemas.microsoft.com/office/powerpoint/2010/main" val="807134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21</a:t>
            </a:fld>
            <a:endParaRPr lang="en-US"/>
          </a:p>
        </p:txBody>
      </p:sp>
    </p:spTree>
    <p:extLst>
      <p:ext uri="{BB962C8B-B14F-4D97-AF65-F5344CB8AC3E}">
        <p14:creationId xmlns:p14="http://schemas.microsoft.com/office/powerpoint/2010/main" val="962215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22</a:t>
            </a:fld>
            <a:endParaRPr lang="en-US"/>
          </a:p>
        </p:txBody>
      </p:sp>
    </p:spTree>
    <p:extLst>
      <p:ext uri="{BB962C8B-B14F-4D97-AF65-F5344CB8AC3E}">
        <p14:creationId xmlns:p14="http://schemas.microsoft.com/office/powerpoint/2010/main" val="334165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3</a:t>
            </a:fld>
            <a:endParaRPr lang="en-US"/>
          </a:p>
        </p:txBody>
      </p:sp>
    </p:spTree>
    <p:extLst>
      <p:ext uri="{BB962C8B-B14F-4D97-AF65-F5344CB8AC3E}">
        <p14:creationId xmlns:p14="http://schemas.microsoft.com/office/powerpoint/2010/main" val="2766015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23</a:t>
            </a:fld>
            <a:endParaRPr lang="en-US"/>
          </a:p>
        </p:txBody>
      </p:sp>
    </p:spTree>
    <p:extLst>
      <p:ext uri="{BB962C8B-B14F-4D97-AF65-F5344CB8AC3E}">
        <p14:creationId xmlns:p14="http://schemas.microsoft.com/office/powerpoint/2010/main" val="398212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4</a:t>
            </a:fld>
            <a:endParaRPr lang="en-US"/>
          </a:p>
        </p:txBody>
      </p:sp>
    </p:spTree>
    <p:extLst>
      <p:ext uri="{BB962C8B-B14F-4D97-AF65-F5344CB8AC3E}">
        <p14:creationId xmlns:p14="http://schemas.microsoft.com/office/powerpoint/2010/main" val="404452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7</a:t>
            </a:fld>
            <a:endParaRPr lang="en-US"/>
          </a:p>
        </p:txBody>
      </p:sp>
    </p:spTree>
    <p:extLst>
      <p:ext uri="{BB962C8B-B14F-4D97-AF65-F5344CB8AC3E}">
        <p14:creationId xmlns:p14="http://schemas.microsoft.com/office/powerpoint/2010/main" val="503511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8</a:t>
            </a:fld>
            <a:endParaRPr lang="en-US"/>
          </a:p>
        </p:txBody>
      </p:sp>
    </p:spTree>
    <p:extLst>
      <p:ext uri="{BB962C8B-B14F-4D97-AF65-F5344CB8AC3E}">
        <p14:creationId xmlns:p14="http://schemas.microsoft.com/office/powerpoint/2010/main" val="2218414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9</a:t>
            </a:fld>
            <a:endParaRPr lang="en-US"/>
          </a:p>
        </p:txBody>
      </p:sp>
    </p:spTree>
    <p:extLst>
      <p:ext uri="{BB962C8B-B14F-4D97-AF65-F5344CB8AC3E}">
        <p14:creationId xmlns:p14="http://schemas.microsoft.com/office/powerpoint/2010/main" val="43264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10</a:t>
            </a:fld>
            <a:endParaRPr lang="en-US"/>
          </a:p>
        </p:txBody>
      </p:sp>
    </p:spTree>
    <p:extLst>
      <p:ext uri="{BB962C8B-B14F-4D97-AF65-F5344CB8AC3E}">
        <p14:creationId xmlns:p14="http://schemas.microsoft.com/office/powerpoint/2010/main" val="226068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11</a:t>
            </a:fld>
            <a:endParaRPr lang="en-US"/>
          </a:p>
        </p:txBody>
      </p:sp>
    </p:spTree>
    <p:extLst>
      <p:ext uri="{BB962C8B-B14F-4D97-AF65-F5344CB8AC3E}">
        <p14:creationId xmlns:p14="http://schemas.microsoft.com/office/powerpoint/2010/main" val="293396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12</a:t>
            </a:fld>
            <a:endParaRPr lang="en-US"/>
          </a:p>
        </p:txBody>
      </p:sp>
    </p:spTree>
    <p:extLst>
      <p:ext uri="{BB962C8B-B14F-4D97-AF65-F5344CB8AC3E}">
        <p14:creationId xmlns:p14="http://schemas.microsoft.com/office/powerpoint/2010/main" val="1396362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281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noFill/>
          <a:ln w="152400"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689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ll Competition Content\Model Content BOBP\Model Content 2nd Round Delower\Eight\6\6_3.2.15\Other\dig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50" y="338050"/>
            <a:ext cx="862641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WordArt 4" descr="ssss"/>
          <p:cNvSpPr>
            <a:spLocks noChangeArrowheads="1" noChangeShapeType="1" noTextEdit="1"/>
          </p:cNvSpPr>
          <p:nvPr/>
        </p:nvSpPr>
        <p:spPr bwMode="auto">
          <a:xfrm>
            <a:off x="567559" y="5734780"/>
            <a:ext cx="8229600" cy="82150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kern="10" dirty="0" smtClean="0">
                <a:ln w="9525">
                  <a:round/>
                  <a:headEnd/>
                  <a:tailEnd/>
                </a:ln>
                <a:solidFill>
                  <a:srgbClr val="0000FF"/>
                </a:solidFill>
                <a:latin typeface="Impact"/>
              </a:rPr>
              <a:t>WELCOME TO MY DEAR STUDENT</a:t>
            </a:r>
            <a:endParaRPr lang="en-US" kern="10" dirty="0">
              <a:ln w="9525">
                <a:round/>
                <a:headEnd/>
                <a:tailEnd/>
              </a:ln>
              <a:solidFill>
                <a:srgbClr val="0000FF"/>
              </a:solidFill>
              <a:latin typeface="Impact"/>
            </a:endParaRPr>
          </a:p>
        </p:txBody>
      </p:sp>
    </p:spTree>
    <p:extLst>
      <p:ext uri="{BB962C8B-B14F-4D97-AF65-F5344CB8AC3E}">
        <p14:creationId xmlns:p14="http://schemas.microsoft.com/office/powerpoint/2010/main" val="251869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0 3.2948E-6 L 0 -0.09896 " pathEditMode="relative" rAng="0" ptsTypes="AA">
                                      <p:cBhvr>
                                        <p:cTn id="6" dur="1000" accel="50000" decel="50000" autoRev="1" fill="hold">
                                          <p:stCondLst>
                                            <p:cond delay="0"/>
                                          </p:stCondLst>
                                        </p:cTn>
                                        <p:tgtEl>
                                          <p:spTgt spid="2"/>
                                        </p:tgtEl>
                                        <p:attrNameLst>
                                          <p:attrName>ppt_x</p:attrName>
                                          <p:attrName>ppt_y</p:attrName>
                                        </p:attrNameLst>
                                      </p:cBhvr>
                                      <p:rCtr x="0" y="-4948"/>
                                    </p:animMotion>
                                    <p:animRot by="1500000">
                                      <p:cBhvr>
                                        <p:cTn id="7" dur="500" fill="hold">
                                          <p:stCondLst>
                                            <p:cond delay="0"/>
                                          </p:stCondLst>
                                        </p:cTn>
                                        <p:tgtEl>
                                          <p:spTgt spid="2"/>
                                        </p:tgtEl>
                                        <p:attrNameLst>
                                          <p:attrName>r</p:attrName>
                                        </p:attrNameLst>
                                      </p:cBhvr>
                                    </p:animRot>
                                    <p:animRot by="-1500000">
                                      <p:cBhvr>
                                        <p:cTn id="8" dur="500" fill="hold">
                                          <p:stCondLst>
                                            <p:cond delay="500"/>
                                          </p:stCondLst>
                                        </p:cTn>
                                        <p:tgtEl>
                                          <p:spTgt spid="2"/>
                                        </p:tgtEl>
                                        <p:attrNameLst>
                                          <p:attrName>r</p:attrName>
                                        </p:attrNameLst>
                                      </p:cBhvr>
                                    </p:animRot>
                                    <p:animRot by="-1500000">
                                      <p:cBhvr>
                                        <p:cTn id="9" dur="500" fill="hold">
                                          <p:stCondLst>
                                            <p:cond delay="1000"/>
                                          </p:stCondLst>
                                        </p:cTn>
                                        <p:tgtEl>
                                          <p:spTgt spid="2"/>
                                        </p:tgtEl>
                                        <p:attrNameLst>
                                          <p:attrName>r</p:attrName>
                                        </p:attrNameLst>
                                      </p:cBhvr>
                                    </p:animRot>
                                    <p:animRot by="1500000">
                                      <p:cBhvr>
                                        <p:cTn id="10" dur="500" fill="hold">
                                          <p:stCondLst>
                                            <p:cond delay="15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k.png"/>
          <p:cNvPicPr>
            <a:picLocks noChangeAspect="1"/>
          </p:cNvPicPr>
          <p:nvPr/>
        </p:nvPicPr>
        <p:blipFill>
          <a:blip r:embed="rId3"/>
          <a:stretch>
            <a:fillRect/>
          </a:stretch>
        </p:blipFill>
        <p:spPr>
          <a:xfrm>
            <a:off x="914400" y="3048000"/>
            <a:ext cx="2667000" cy="142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uk.jpg"/>
          <p:cNvPicPr>
            <a:picLocks noChangeAspect="1"/>
          </p:cNvPicPr>
          <p:nvPr/>
        </p:nvPicPr>
        <p:blipFill>
          <a:blip r:embed="rId4"/>
          <a:stretch>
            <a:fillRect/>
          </a:stretch>
        </p:blipFill>
        <p:spPr>
          <a:xfrm>
            <a:off x="3886200" y="838200"/>
            <a:ext cx="4343400" cy="3886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ound Diagonal Corner Rectangle 3"/>
          <p:cNvSpPr/>
          <p:nvPr/>
        </p:nvSpPr>
        <p:spPr>
          <a:xfrm>
            <a:off x="533400" y="4876800"/>
            <a:ext cx="4343400" cy="1066800"/>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England - UK</a:t>
            </a:r>
            <a:endParaRPr lang="en-US" sz="4000" dirty="0">
              <a:latin typeface="Times New Roman" pitchFamily="18" charset="0"/>
              <a:cs typeface="Times New Roman" pitchFamily="18" charset="0"/>
            </a:endParaRPr>
          </a:p>
        </p:txBody>
      </p:sp>
      <p:pic>
        <p:nvPicPr>
          <p:cNvPr id="5" name="Picture 4" descr="congo10.jpg"/>
          <p:cNvPicPr>
            <a:picLocks noChangeAspect="1"/>
          </p:cNvPicPr>
          <p:nvPr/>
        </p:nvPicPr>
        <p:blipFill>
          <a:blip r:embed="rId5"/>
          <a:stretch>
            <a:fillRect/>
          </a:stretch>
        </p:blipFill>
        <p:spPr>
          <a:xfrm>
            <a:off x="1295400" y="1066800"/>
            <a:ext cx="1676399" cy="137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era vabon.jpg"/>
          <p:cNvPicPr>
            <a:picLocks noChangeAspect="1"/>
          </p:cNvPicPr>
          <p:nvPr/>
        </p:nvPicPr>
        <p:blipFill>
          <a:blip r:embed="rId3"/>
          <a:stretch>
            <a:fillRect/>
          </a:stretch>
        </p:blipFill>
        <p:spPr>
          <a:xfrm>
            <a:off x="3429000" y="609600"/>
            <a:ext cx="5105400" cy="4191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ound Diagonal Corner Rectangle 2"/>
          <p:cNvSpPr/>
          <p:nvPr/>
        </p:nvSpPr>
        <p:spPr>
          <a:xfrm>
            <a:off x="533400" y="4876800"/>
            <a:ext cx="4343400" cy="1066800"/>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Australia</a:t>
            </a:r>
            <a:endParaRPr lang="en-US" sz="4000" dirty="0">
              <a:latin typeface="Times New Roman" pitchFamily="18" charset="0"/>
              <a:cs typeface="Times New Roman" pitchFamily="18" charset="0"/>
            </a:endParaRPr>
          </a:p>
        </p:txBody>
      </p:sp>
      <p:pic>
        <p:nvPicPr>
          <p:cNvPr id="4" name="Picture 3" descr="australia.png"/>
          <p:cNvPicPr>
            <a:picLocks noChangeAspect="1"/>
          </p:cNvPicPr>
          <p:nvPr/>
        </p:nvPicPr>
        <p:blipFill>
          <a:blip r:embed="rId4"/>
          <a:stretch>
            <a:fillRect/>
          </a:stretch>
        </p:blipFill>
        <p:spPr>
          <a:xfrm>
            <a:off x="762000" y="3048000"/>
            <a:ext cx="2438400" cy="1466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ongo10.jpg"/>
          <p:cNvPicPr>
            <a:picLocks noChangeAspect="1"/>
          </p:cNvPicPr>
          <p:nvPr/>
        </p:nvPicPr>
        <p:blipFill>
          <a:blip r:embed="rId5"/>
          <a:stretch>
            <a:fillRect/>
          </a:stretch>
        </p:blipFill>
        <p:spPr>
          <a:xfrm>
            <a:off x="1066800" y="1066800"/>
            <a:ext cx="1676399" cy="137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wait.jpg"/>
          <p:cNvPicPr>
            <a:picLocks noChangeAspect="1"/>
          </p:cNvPicPr>
          <p:nvPr/>
        </p:nvPicPr>
        <p:blipFill>
          <a:blip r:embed="rId3"/>
          <a:stretch>
            <a:fillRect/>
          </a:stretch>
        </p:blipFill>
        <p:spPr>
          <a:xfrm>
            <a:off x="1066800" y="2667000"/>
            <a:ext cx="2743200" cy="142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kuwait3.jpg"/>
          <p:cNvPicPr>
            <a:picLocks noChangeAspect="1"/>
          </p:cNvPicPr>
          <p:nvPr/>
        </p:nvPicPr>
        <p:blipFill>
          <a:blip r:embed="rId4"/>
          <a:stretch>
            <a:fillRect/>
          </a:stretch>
        </p:blipFill>
        <p:spPr>
          <a:xfrm>
            <a:off x="4191000" y="762000"/>
            <a:ext cx="4191000" cy="4343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ound Diagonal Corner Rectangle 3"/>
          <p:cNvSpPr/>
          <p:nvPr/>
        </p:nvSpPr>
        <p:spPr>
          <a:xfrm>
            <a:off x="533400" y="4876800"/>
            <a:ext cx="4343400" cy="1066800"/>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Kuwait</a:t>
            </a:r>
            <a:endParaRPr lang="en-US" sz="4000" dirty="0">
              <a:latin typeface="Times New Roman" pitchFamily="18" charset="0"/>
              <a:cs typeface="Times New Roman" pitchFamily="18" charset="0"/>
            </a:endParaRPr>
          </a:p>
        </p:txBody>
      </p:sp>
      <p:pic>
        <p:nvPicPr>
          <p:cNvPr id="5" name="Picture 4" descr="congo10.jpg"/>
          <p:cNvPicPr>
            <a:picLocks noChangeAspect="1"/>
          </p:cNvPicPr>
          <p:nvPr/>
        </p:nvPicPr>
        <p:blipFill>
          <a:blip r:embed="rId5"/>
          <a:stretch>
            <a:fillRect/>
          </a:stretch>
        </p:blipFill>
        <p:spPr>
          <a:xfrm>
            <a:off x="1295400" y="1066800"/>
            <a:ext cx="1676399" cy="137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ran2.jpg"/>
          <p:cNvPicPr>
            <a:picLocks noChangeAspect="1"/>
          </p:cNvPicPr>
          <p:nvPr/>
        </p:nvPicPr>
        <p:blipFill>
          <a:blip r:embed="rId3"/>
          <a:stretch>
            <a:fillRect/>
          </a:stretch>
        </p:blipFill>
        <p:spPr>
          <a:xfrm>
            <a:off x="914400" y="2971800"/>
            <a:ext cx="25146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iran5.jpg"/>
          <p:cNvPicPr>
            <a:picLocks noChangeAspect="1"/>
          </p:cNvPicPr>
          <p:nvPr/>
        </p:nvPicPr>
        <p:blipFill>
          <a:blip r:embed="rId4"/>
          <a:stretch>
            <a:fillRect/>
          </a:stretch>
        </p:blipFill>
        <p:spPr>
          <a:xfrm>
            <a:off x="3810000" y="914400"/>
            <a:ext cx="4648200" cy="4038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ound Diagonal Corner Rectangle 3"/>
          <p:cNvSpPr/>
          <p:nvPr/>
        </p:nvSpPr>
        <p:spPr>
          <a:xfrm>
            <a:off x="533400" y="4876800"/>
            <a:ext cx="4343400" cy="1066800"/>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Iran</a:t>
            </a:r>
            <a:endParaRPr lang="en-US" sz="4000" dirty="0">
              <a:latin typeface="Times New Roman" pitchFamily="18" charset="0"/>
              <a:cs typeface="Times New Roman" pitchFamily="18" charset="0"/>
            </a:endParaRPr>
          </a:p>
        </p:txBody>
      </p:sp>
      <p:pic>
        <p:nvPicPr>
          <p:cNvPr id="5" name="Picture 4" descr="congo10.jpg"/>
          <p:cNvPicPr>
            <a:picLocks noChangeAspect="1"/>
          </p:cNvPicPr>
          <p:nvPr/>
        </p:nvPicPr>
        <p:blipFill>
          <a:blip r:embed="rId5"/>
          <a:stretch>
            <a:fillRect/>
          </a:stretch>
        </p:blipFill>
        <p:spPr>
          <a:xfrm>
            <a:off x="1295400" y="1066800"/>
            <a:ext cx="1676399" cy="137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oor.jpg"/>
          <p:cNvPicPr>
            <a:picLocks noChangeAspect="1"/>
          </p:cNvPicPr>
          <p:nvPr/>
        </p:nvPicPr>
        <p:blipFill>
          <a:blip r:embed="rId3"/>
          <a:stretch>
            <a:fillRect/>
          </a:stretch>
        </p:blipFill>
        <p:spPr>
          <a:xfrm>
            <a:off x="838200" y="2743200"/>
            <a:ext cx="2705100" cy="1685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misor.jpg"/>
          <p:cNvPicPr>
            <a:picLocks noChangeAspect="1"/>
          </p:cNvPicPr>
          <p:nvPr/>
        </p:nvPicPr>
        <p:blipFill>
          <a:blip r:embed="rId4"/>
          <a:stretch>
            <a:fillRect/>
          </a:stretch>
        </p:blipFill>
        <p:spPr>
          <a:xfrm>
            <a:off x="3886200" y="762000"/>
            <a:ext cx="4419600" cy="4038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ound Diagonal Corner Rectangle 3"/>
          <p:cNvSpPr/>
          <p:nvPr/>
        </p:nvSpPr>
        <p:spPr>
          <a:xfrm>
            <a:off x="533400" y="4876800"/>
            <a:ext cx="4343400" cy="1066800"/>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Egypt</a:t>
            </a:r>
            <a:endParaRPr lang="en-US" sz="4000" dirty="0">
              <a:latin typeface="Times New Roman" pitchFamily="18" charset="0"/>
              <a:cs typeface="Times New Roman" pitchFamily="18" charset="0"/>
            </a:endParaRPr>
          </a:p>
        </p:txBody>
      </p:sp>
      <p:pic>
        <p:nvPicPr>
          <p:cNvPr id="5" name="Picture 4" descr="congo10.jpg"/>
          <p:cNvPicPr>
            <a:picLocks noChangeAspect="1"/>
          </p:cNvPicPr>
          <p:nvPr/>
        </p:nvPicPr>
        <p:blipFill>
          <a:blip r:embed="rId5"/>
          <a:stretch>
            <a:fillRect/>
          </a:stretch>
        </p:blipFill>
        <p:spPr>
          <a:xfrm>
            <a:off x="1295400" y="1066800"/>
            <a:ext cx="1676399" cy="137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ngapure.jpg"/>
          <p:cNvPicPr>
            <a:picLocks noChangeAspect="1"/>
          </p:cNvPicPr>
          <p:nvPr/>
        </p:nvPicPr>
        <p:blipFill>
          <a:blip r:embed="rId3"/>
          <a:stretch>
            <a:fillRect/>
          </a:stretch>
        </p:blipFill>
        <p:spPr>
          <a:xfrm>
            <a:off x="3581400" y="838200"/>
            <a:ext cx="5029200" cy="411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descr="singa.jpg"/>
          <p:cNvPicPr>
            <a:picLocks noChangeAspect="1"/>
          </p:cNvPicPr>
          <p:nvPr/>
        </p:nvPicPr>
        <p:blipFill>
          <a:blip r:embed="rId4"/>
          <a:stretch>
            <a:fillRect/>
          </a:stretch>
        </p:blipFill>
        <p:spPr>
          <a:xfrm>
            <a:off x="3581400" y="838200"/>
            <a:ext cx="5029200" cy="411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singapur.png"/>
          <p:cNvPicPr>
            <a:picLocks noChangeAspect="1"/>
          </p:cNvPicPr>
          <p:nvPr/>
        </p:nvPicPr>
        <p:blipFill>
          <a:blip r:embed="rId5"/>
          <a:stretch>
            <a:fillRect/>
          </a:stretch>
        </p:blipFill>
        <p:spPr>
          <a:xfrm>
            <a:off x="762000" y="2895600"/>
            <a:ext cx="2438400" cy="1438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 Diagonal Corner Rectangle 4"/>
          <p:cNvSpPr/>
          <p:nvPr/>
        </p:nvSpPr>
        <p:spPr>
          <a:xfrm>
            <a:off x="533400" y="4876800"/>
            <a:ext cx="4343400" cy="1066800"/>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Singapore</a:t>
            </a:r>
            <a:endParaRPr lang="en-US" sz="4000" dirty="0">
              <a:latin typeface="Times New Roman" pitchFamily="18" charset="0"/>
              <a:cs typeface="Times New Roman" pitchFamily="18" charset="0"/>
            </a:endParaRPr>
          </a:p>
        </p:txBody>
      </p:sp>
      <p:pic>
        <p:nvPicPr>
          <p:cNvPr id="6" name="Picture 5" descr="congo10.jpg"/>
          <p:cNvPicPr>
            <a:picLocks noChangeAspect="1"/>
          </p:cNvPicPr>
          <p:nvPr/>
        </p:nvPicPr>
        <p:blipFill>
          <a:blip r:embed="rId6"/>
          <a:stretch>
            <a:fillRect/>
          </a:stretch>
        </p:blipFill>
        <p:spPr>
          <a:xfrm>
            <a:off x="1066800" y="1143000"/>
            <a:ext cx="1676399" cy="137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447800" y="457200"/>
            <a:ext cx="6324600" cy="1066800"/>
          </a:xfrm>
          <a:prstGeom prst="ellipseRibbon2">
            <a:avLst/>
          </a:prstGeom>
          <a:solidFill>
            <a:schemeClr val="accent3">
              <a:lumMod val="40000"/>
              <a:lumOff val="6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Elephant" pitchFamily="18" charset="0"/>
              </a:rPr>
              <a:t>Model reading </a:t>
            </a:r>
            <a:endParaRPr lang="en-US" sz="3200" dirty="0">
              <a:solidFill>
                <a:srgbClr val="002060"/>
              </a:solidFill>
              <a:latin typeface="Elephant" pitchFamily="18" charset="0"/>
            </a:endParaRPr>
          </a:p>
        </p:txBody>
      </p:sp>
      <p:sp>
        <p:nvSpPr>
          <p:cNvPr id="6" name="TextBox 5"/>
          <p:cNvSpPr txBox="1"/>
          <p:nvPr/>
        </p:nvSpPr>
        <p:spPr>
          <a:xfrm>
            <a:off x="571500" y="2942897"/>
            <a:ext cx="8001000" cy="1384995"/>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800" b="1" dirty="0" smtClean="0"/>
              <a:t>Dear students, listen the text attentively then go to Section B1 and complete column B of the following table with the information from the text .</a:t>
            </a:r>
            <a:endParaRPr lang="en-US" sz="2800" b="1" dirty="0"/>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705100" y="426246"/>
            <a:ext cx="4000500" cy="646331"/>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600" b="1" dirty="0" smtClean="0">
                <a:latin typeface="Corbel" pitchFamily="34" charset="0"/>
                <a:cs typeface="Times New Roman" pitchFamily="18" charset="0"/>
              </a:rPr>
              <a:t>Wage earner</a:t>
            </a:r>
            <a:endParaRPr lang="en-US" sz="3600" b="1" dirty="0">
              <a:latin typeface="Corbel" pitchFamily="34" charset="0"/>
              <a:cs typeface="Times New Roman" pitchFamily="18" charset="0"/>
            </a:endParaRPr>
          </a:p>
        </p:txBody>
      </p:sp>
      <p:sp>
        <p:nvSpPr>
          <p:cNvPr id="16" name="TextBox 15"/>
          <p:cNvSpPr txBox="1"/>
          <p:nvPr/>
        </p:nvSpPr>
        <p:spPr>
          <a:xfrm>
            <a:off x="3200400" y="5643929"/>
            <a:ext cx="3886200" cy="584775"/>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200" b="1" dirty="0" smtClean="0">
                <a:latin typeface="Corbel" pitchFamily="34" charset="0"/>
                <a:cs typeface="Times New Roman" pitchFamily="18" charset="0"/>
              </a:rPr>
              <a:t>Who earn money.</a:t>
            </a:r>
            <a:endParaRPr lang="en-US" sz="3200" b="1" dirty="0">
              <a:latin typeface="Corbel" pitchFamily="34" charset="0"/>
              <a:cs typeface="Times New Roman" pitchFamily="18" charset="0"/>
            </a:endParaRPr>
          </a:p>
        </p:txBody>
      </p:sp>
      <p:sp>
        <p:nvSpPr>
          <p:cNvPr id="10" name="TextBox 9"/>
          <p:cNvSpPr txBox="1"/>
          <p:nvPr/>
        </p:nvSpPr>
        <p:spPr>
          <a:xfrm>
            <a:off x="1128923" y="4427274"/>
            <a:ext cx="7315200" cy="523220"/>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t>They are wage earners coming form abroad.</a:t>
            </a:r>
            <a:endParaRPr lang="en-US" sz="2800" b="1" dirty="0"/>
          </a:p>
        </p:txBody>
      </p:sp>
      <p:pic>
        <p:nvPicPr>
          <p:cNvPr id="9" name="Picture 8" descr="WAGE EARNER.jpg"/>
          <p:cNvPicPr>
            <a:picLocks noChangeAspect="1"/>
          </p:cNvPicPr>
          <p:nvPr/>
        </p:nvPicPr>
        <p:blipFill>
          <a:blip r:embed="rId3"/>
          <a:stretch>
            <a:fillRect/>
          </a:stretch>
        </p:blipFill>
        <p:spPr>
          <a:xfrm>
            <a:off x="2209800" y="1616907"/>
            <a:ext cx="44958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85750" y="368793"/>
            <a:ext cx="1638300" cy="1436179"/>
            <a:chOff x="628650" y="762000"/>
            <a:chExt cx="1600200" cy="1368615"/>
          </a:xfrm>
        </p:grpSpPr>
        <p:sp>
          <p:nvSpPr>
            <p:cNvPr id="15" name="Rectangle 14"/>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8" name="Rounded Rectangle 17"/>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nextCondLst>
                <p:cond evt="onClick" delay="0">
                  <p:tgtEl>
                    <p:spTgt spid="18"/>
                  </p:tgtEl>
                </p:cond>
              </p:nextCondLst>
            </p:seq>
          </p:childTnLst>
        </p:cTn>
      </p:par>
    </p:tnLst>
    <p:bldLst>
      <p:bldP spid="14" grpId="0" animBg="1"/>
      <p:bldP spid="16" grpId="0" animBg="1"/>
      <p:bldP spid="10"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26127" y="368793"/>
            <a:ext cx="2857500" cy="646331"/>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600" b="1" dirty="0" smtClean="0">
                <a:latin typeface="Corbel" pitchFamily="34" charset="0"/>
                <a:cs typeface="Times New Roman" pitchFamily="18" charset="0"/>
              </a:rPr>
              <a:t>Remittance</a:t>
            </a:r>
            <a:endParaRPr lang="en-US" sz="3600" b="1" dirty="0">
              <a:latin typeface="Corbel" pitchFamily="34" charset="0"/>
              <a:cs typeface="Times New Roman" pitchFamily="18" charset="0"/>
            </a:endParaRPr>
          </a:p>
        </p:txBody>
      </p:sp>
      <p:sp>
        <p:nvSpPr>
          <p:cNvPr id="16" name="TextBox 15"/>
          <p:cNvSpPr txBox="1"/>
          <p:nvPr/>
        </p:nvSpPr>
        <p:spPr>
          <a:xfrm>
            <a:off x="3733800" y="5661943"/>
            <a:ext cx="3048000" cy="584775"/>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200" b="1" dirty="0" smtClean="0">
                <a:latin typeface="Corbel" pitchFamily="34" charset="0"/>
                <a:cs typeface="Times New Roman" pitchFamily="18" charset="0"/>
              </a:rPr>
              <a:t>allowance</a:t>
            </a:r>
            <a:endParaRPr lang="en-US" sz="3200" b="1" dirty="0">
              <a:latin typeface="Corbel" pitchFamily="34" charset="0"/>
              <a:cs typeface="Times New Roman" pitchFamily="18" charset="0"/>
            </a:endParaRPr>
          </a:p>
        </p:txBody>
      </p:sp>
      <p:sp>
        <p:nvSpPr>
          <p:cNvPr id="10" name="TextBox 9"/>
          <p:cNvSpPr txBox="1"/>
          <p:nvPr/>
        </p:nvSpPr>
        <p:spPr>
          <a:xfrm>
            <a:off x="1295400" y="4254899"/>
            <a:ext cx="7315200" cy="954107"/>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t>Our wage earners send remittance to their family that increase our economical condition.</a:t>
            </a:r>
            <a:endParaRPr lang="en-US" sz="2800" b="1" dirty="0"/>
          </a:p>
        </p:txBody>
      </p:sp>
      <p:pic>
        <p:nvPicPr>
          <p:cNvPr id="8" name="Picture 7" descr="remitance.jpg"/>
          <p:cNvPicPr>
            <a:picLocks noChangeAspect="1"/>
          </p:cNvPicPr>
          <p:nvPr/>
        </p:nvPicPr>
        <p:blipFill>
          <a:blip r:embed="rId3"/>
          <a:stretch>
            <a:fillRect/>
          </a:stretch>
        </p:blipFill>
        <p:spPr>
          <a:xfrm>
            <a:off x="2588759" y="1453612"/>
            <a:ext cx="35052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85750" y="368793"/>
            <a:ext cx="1638300" cy="1436179"/>
            <a:chOff x="628650" y="762000"/>
            <a:chExt cx="1600200" cy="1368615"/>
          </a:xfrm>
        </p:grpSpPr>
        <p:sp>
          <p:nvSpPr>
            <p:cNvPr id="15" name="Rectangle 14"/>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8" name="Rounded Rectangle 17"/>
          <p:cNvSpPr/>
          <p:nvPr/>
        </p:nvSpPr>
        <p:spPr>
          <a:xfrm>
            <a:off x="1815781"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nextCondLst>
                <p:cond evt="onClick" delay="0">
                  <p:tgtEl>
                    <p:spTgt spid="18"/>
                  </p:tgtEl>
                </p:cond>
              </p:nextCondLst>
            </p:seq>
          </p:childTnLst>
        </p:cTn>
      </p:par>
    </p:tnLst>
    <p:bldLst>
      <p:bldP spid="14" grpId="0" animBg="1"/>
      <p:bldP spid="16" grpId="0" animBg="1"/>
      <p:bldP spid="10"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36196" y="666915"/>
            <a:ext cx="3169403" cy="646331"/>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600" b="1" dirty="0" smtClean="0">
                <a:latin typeface="Corbel" pitchFamily="34" charset="0"/>
                <a:cs typeface="Times New Roman" pitchFamily="18" charset="0"/>
              </a:rPr>
              <a:t>Immigration</a:t>
            </a:r>
            <a:endParaRPr lang="en-US" sz="3600" b="1" dirty="0">
              <a:latin typeface="Corbel" pitchFamily="34" charset="0"/>
              <a:cs typeface="Times New Roman" pitchFamily="18" charset="0"/>
            </a:endParaRPr>
          </a:p>
        </p:txBody>
      </p:sp>
      <p:sp>
        <p:nvSpPr>
          <p:cNvPr id="16" name="TextBox 15"/>
          <p:cNvSpPr txBox="1"/>
          <p:nvPr/>
        </p:nvSpPr>
        <p:spPr>
          <a:xfrm>
            <a:off x="2819400" y="5600788"/>
            <a:ext cx="54864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latin typeface="Corbel" pitchFamily="34" charset="0"/>
                <a:cs typeface="Times New Roman" pitchFamily="18" charset="0"/>
              </a:rPr>
              <a:t>Migration (go to another country).</a:t>
            </a:r>
            <a:endParaRPr lang="en-US" sz="2800" b="1" dirty="0">
              <a:latin typeface="Corbel" pitchFamily="34" charset="0"/>
              <a:cs typeface="Times New Roman" pitchFamily="18" charset="0"/>
            </a:endParaRPr>
          </a:p>
        </p:txBody>
      </p:sp>
      <p:sp>
        <p:nvSpPr>
          <p:cNvPr id="10" name="TextBox 9"/>
          <p:cNvSpPr txBox="1"/>
          <p:nvPr/>
        </p:nvSpPr>
        <p:spPr>
          <a:xfrm>
            <a:off x="1446508" y="4435910"/>
            <a:ext cx="7315200" cy="954107"/>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t>They are migrated to the USA, the UAE and other countries .</a:t>
            </a:r>
            <a:endParaRPr lang="en-US" sz="2800" b="1" dirty="0"/>
          </a:p>
        </p:txBody>
      </p:sp>
      <p:pic>
        <p:nvPicPr>
          <p:cNvPr id="9" name="Picture 8" descr="WAGE EARNER.jpg"/>
          <p:cNvPicPr>
            <a:picLocks noChangeAspect="1"/>
          </p:cNvPicPr>
          <p:nvPr/>
        </p:nvPicPr>
        <p:blipFill>
          <a:blip r:embed="rId3"/>
          <a:stretch>
            <a:fillRect/>
          </a:stretch>
        </p:blipFill>
        <p:spPr>
          <a:xfrm>
            <a:off x="2590800" y="1740452"/>
            <a:ext cx="44958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85750" y="368793"/>
            <a:ext cx="1638300" cy="1436179"/>
            <a:chOff x="628650" y="762000"/>
            <a:chExt cx="1600200" cy="1368615"/>
          </a:xfrm>
        </p:grpSpPr>
        <p:sp>
          <p:nvSpPr>
            <p:cNvPr id="15" name="Rectangle 14"/>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8" name="Rounded Rectangle 17"/>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nextCondLst>
                <p:cond evt="onClick" delay="0">
                  <p:tgtEl>
                    <p:spTgt spid="18"/>
                  </p:tgtEl>
                </p:cond>
              </p:nextCondLst>
            </p:seq>
          </p:childTnLst>
        </p:cTn>
      </p:par>
    </p:tnLst>
    <p:bldLst>
      <p:bldP spid="14" grpId="0" animBg="1"/>
      <p:bldP spid="16" grpId="0" animBg="1"/>
      <p:bldP spid="10"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43" y="533400"/>
            <a:ext cx="9067800" cy="707886"/>
          </a:xfrm>
          <a:prstGeom prst="rect">
            <a:avLst/>
          </a:prstGeom>
          <a:noFill/>
        </p:spPr>
        <p:txBody>
          <a:bodyPr wrap="square" rtlCol="0">
            <a:spAutoFit/>
          </a:bodyPr>
          <a:lstStyle/>
          <a:p>
            <a:pPr algn="ctr"/>
            <a:r>
              <a:rPr lang="en-US" sz="4000" b="1" dirty="0" smtClean="0">
                <a:latin typeface="Book Antiqua" pitchFamily="18" charset="0"/>
              </a:rPr>
              <a:t>Introduction</a:t>
            </a:r>
            <a:endParaRPr lang="en-US" sz="4000" b="1" dirty="0">
              <a:latin typeface="Book Antiqua" pitchFamily="18" charset="0"/>
            </a:endParaRPr>
          </a:p>
        </p:txBody>
      </p:sp>
      <p:sp>
        <p:nvSpPr>
          <p:cNvPr id="5" name="Rectangle 4"/>
          <p:cNvSpPr/>
          <p:nvPr/>
        </p:nvSpPr>
        <p:spPr>
          <a:xfrm>
            <a:off x="4038600" y="1698486"/>
            <a:ext cx="4800600" cy="43213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800" b="1" dirty="0" smtClean="0">
              <a:latin typeface="Book Antiqua" pitchFamily="18" charset="0"/>
            </a:endParaRPr>
          </a:p>
          <a:p>
            <a:pPr algn="just"/>
            <a:endParaRPr lang="en-US" sz="2800" b="1" dirty="0">
              <a:latin typeface="Book Antiqua" pitchFamily="18" charset="0"/>
            </a:endParaRPr>
          </a:p>
          <a:p>
            <a:pPr algn="just"/>
            <a:endParaRPr lang="en-US" sz="2800" b="1" dirty="0" smtClean="0">
              <a:latin typeface="Book Antiqua" pitchFamily="18" charset="0"/>
            </a:endParaRPr>
          </a:p>
          <a:p>
            <a:pPr algn="just"/>
            <a:endParaRPr lang="en-US" sz="2800" dirty="0" smtClean="0">
              <a:latin typeface="Book Antiqua" pitchFamily="18" charset="0"/>
            </a:endParaRPr>
          </a:p>
          <a:p>
            <a:pPr algn="just"/>
            <a:r>
              <a:rPr lang="en-US" sz="2800" dirty="0" smtClean="0">
                <a:latin typeface="Book Antiqua" pitchFamily="18" charset="0"/>
              </a:rPr>
              <a:t>MD. SHARIF HOSSEN  </a:t>
            </a:r>
          </a:p>
          <a:p>
            <a:pPr algn="just"/>
            <a:r>
              <a:rPr lang="en-US" sz="2800" dirty="0" smtClean="0">
                <a:latin typeface="Book Antiqua" pitchFamily="18" charset="0"/>
              </a:rPr>
              <a:t>Asst. Teacher in English</a:t>
            </a:r>
          </a:p>
          <a:p>
            <a:pPr algn="just"/>
            <a:r>
              <a:rPr lang="en-US" sz="2800" dirty="0" err="1" smtClean="0">
                <a:latin typeface="Book Antiqua" pitchFamily="18" charset="0"/>
              </a:rPr>
              <a:t>Bataichhari</a:t>
            </a:r>
            <a:r>
              <a:rPr lang="en-US" sz="2800" dirty="0" smtClean="0">
                <a:latin typeface="Book Antiqua" pitchFamily="18" charset="0"/>
              </a:rPr>
              <a:t> High School</a:t>
            </a:r>
          </a:p>
          <a:p>
            <a:pPr algn="just"/>
            <a:r>
              <a:rPr lang="en-US" sz="2800" dirty="0" err="1" smtClean="0">
                <a:latin typeface="Book Antiqua" pitchFamily="18" charset="0"/>
              </a:rPr>
              <a:t>Barura</a:t>
            </a:r>
            <a:r>
              <a:rPr lang="en-US" sz="2800" dirty="0" smtClean="0">
                <a:latin typeface="Book Antiqua" pitchFamily="18" charset="0"/>
              </a:rPr>
              <a:t>, </a:t>
            </a:r>
            <a:r>
              <a:rPr lang="en-US" sz="2800" dirty="0" err="1" smtClean="0">
                <a:latin typeface="Book Antiqua" pitchFamily="18" charset="0"/>
              </a:rPr>
              <a:t>Cumilla</a:t>
            </a:r>
            <a:endParaRPr lang="en-US" sz="2800" dirty="0" smtClean="0">
              <a:latin typeface="Book Antiqua" pitchFamily="18" charset="0"/>
            </a:endParaRPr>
          </a:p>
          <a:p>
            <a:pPr algn="just"/>
            <a:endParaRPr lang="en-US" sz="2800" dirty="0" smtClean="0">
              <a:latin typeface="Book Antiqua" pitchFamily="18" charset="0"/>
            </a:endParaRPr>
          </a:p>
          <a:p>
            <a:pPr algn="just"/>
            <a:endParaRPr lang="en-US" sz="2800" b="1" dirty="0" smtClean="0">
              <a:latin typeface="Book Antiqua" pitchFamily="18" charset="0"/>
            </a:endParaRPr>
          </a:p>
          <a:p>
            <a:pPr algn="just"/>
            <a:r>
              <a:rPr lang="en-US" sz="2800" b="1" dirty="0" smtClean="0">
                <a:latin typeface="Book Antiqua" pitchFamily="18" charset="0"/>
              </a:rPr>
              <a:t>Class-VI</a:t>
            </a:r>
          </a:p>
          <a:p>
            <a:pPr algn="just"/>
            <a:r>
              <a:rPr lang="en-US" sz="2800" b="1" dirty="0" smtClean="0">
                <a:latin typeface="Book Antiqua" pitchFamily="18" charset="0"/>
              </a:rPr>
              <a:t>English 1</a:t>
            </a:r>
            <a:r>
              <a:rPr lang="en-US" sz="2800" b="1" baseline="30000" dirty="0" smtClean="0">
                <a:latin typeface="Book Antiqua" pitchFamily="18" charset="0"/>
              </a:rPr>
              <a:t>st</a:t>
            </a:r>
            <a:r>
              <a:rPr lang="en-US" sz="2800" b="1" dirty="0" smtClean="0">
                <a:latin typeface="Book Antiqua" pitchFamily="18" charset="0"/>
              </a:rPr>
              <a:t> Paper</a:t>
            </a:r>
          </a:p>
          <a:p>
            <a:pPr algn="just"/>
            <a:endParaRPr lang="en-US" sz="2800" b="1" dirty="0">
              <a:latin typeface="Book Antiqua" pitchFamily="18" charset="0"/>
            </a:endParaRPr>
          </a:p>
          <a:p>
            <a:pPr algn="just"/>
            <a:endParaRPr lang="en-US" sz="2800" b="1" dirty="0" smtClean="0">
              <a:latin typeface="Book Antiqua" pitchFamily="18" charset="0"/>
            </a:endParaRPr>
          </a:p>
          <a:p>
            <a:pPr algn="just"/>
            <a:endParaRPr lang="en-US" sz="2800" b="1" dirty="0">
              <a:latin typeface="Book Antiqua" pitchFamily="18" charset="0"/>
            </a:endParaRPr>
          </a:p>
        </p:txBody>
      </p:sp>
      <p:sp>
        <p:nvSpPr>
          <p:cNvPr id="6" name="Rectangle 5"/>
          <p:cNvSpPr/>
          <p:nvPr/>
        </p:nvSpPr>
        <p:spPr>
          <a:xfrm>
            <a:off x="4038600" y="4468743"/>
            <a:ext cx="4800600" cy="103257"/>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98486"/>
            <a:ext cx="3429000" cy="4397514"/>
          </a:xfrm>
          <a:prstGeom prst="rect">
            <a:avLst/>
          </a:prstGeom>
        </p:spPr>
      </p:pic>
    </p:spTree>
    <p:extLst>
      <p:ext uri="{BB962C8B-B14F-4D97-AF65-F5344CB8AC3E}">
        <p14:creationId xmlns:p14="http://schemas.microsoft.com/office/powerpoint/2010/main" val="3945668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36459" y="666915"/>
            <a:ext cx="2209800" cy="646331"/>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600" b="1" dirty="0" smtClean="0">
                <a:latin typeface="Corbel" pitchFamily="34" charset="0"/>
                <a:cs typeface="Times New Roman" pitchFamily="18" charset="0"/>
              </a:rPr>
              <a:t>Export </a:t>
            </a:r>
            <a:endParaRPr lang="en-US" sz="3600" b="1" dirty="0">
              <a:latin typeface="Corbel" pitchFamily="34" charset="0"/>
              <a:cs typeface="Times New Roman" pitchFamily="18" charset="0"/>
            </a:endParaRPr>
          </a:p>
        </p:txBody>
      </p:sp>
      <p:sp>
        <p:nvSpPr>
          <p:cNvPr id="16" name="TextBox 15"/>
          <p:cNvSpPr txBox="1"/>
          <p:nvPr/>
        </p:nvSpPr>
        <p:spPr>
          <a:xfrm>
            <a:off x="3236458" y="5627559"/>
            <a:ext cx="4459741" cy="584775"/>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200" b="1" dirty="0" smtClean="0">
                <a:latin typeface="Corbel" pitchFamily="34" charset="0"/>
                <a:cs typeface="Times New Roman" pitchFamily="18" charset="0"/>
              </a:rPr>
              <a:t>Send to other countries</a:t>
            </a:r>
            <a:endParaRPr lang="en-US" sz="3200" b="1" dirty="0">
              <a:latin typeface="Corbel" pitchFamily="34" charset="0"/>
              <a:cs typeface="Times New Roman" pitchFamily="18" charset="0"/>
            </a:endParaRPr>
          </a:p>
        </p:txBody>
      </p:sp>
      <p:sp>
        <p:nvSpPr>
          <p:cNvPr id="10" name="TextBox 9"/>
          <p:cNvSpPr txBox="1"/>
          <p:nvPr/>
        </p:nvSpPr>
        <p:spPr>
          <a:xfrm>
            <a:off x="944105" y="4471782"/>
            <a:ext cx="7315200" cy="523220"/>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t>Bangladesh has started export rice to </a:t>
            </a:r>
            <a:r>
              <a:rPr lang="en-US" sz="2800" b="1" dirty="0" err="1" smtClean="0"/>
              <a:t>Srilanka</a:t>
            </a:r>
            <a:r>
              <a:rPr lang="en-US" sz="2800" b="1" dirty="0" smtClean="0"/>
              <a:t>.</a:t>
            </a:r>
            <a:endParaRPr lang="en-US" sz="2800" b="1" dirty="0"/>
          </a:p>
        </p:txBody>
      </p:sp>
      <p:pic>
        <p:nvPicPr>
          <p:cNvPr id="9" name="Picture 8" descr="import.jpg"/>
          <p:cNvPicPr>
            <a:picLocks noChangeAspect="1"/>
          </p:cNvPicPr>
          <p:nvPr/>
        </p:nvPicPr>
        <p:blipFill>
          <a:blip r:embed="rId3"/>
          <a:stretch>
            <a:fillRect/>
          </a:stretch>
        </p:blipFill>
        <p:spPr>
          <a:xfrm>
            <a:off x="2209800" y="1599408"/>
            <a:ext cx="45720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85750" y="368793"/>
            <a:ext cx="1638300" cy="1436179"/>
            <a:chOff x="628650" y="762000"/>
            <a:chExt cx="1600200" cy="1368615"/>
          </a:xfrm>
        </p:grpSpPr>
        <p:sp>
          <p:nvSpPr>
            <p:cNvPr id="15" name="Rectangle 14"/>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8" name="Rounded Rectangle 17"/>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nextCondLst>
                <p:cond evt="onClick" delay="0">
                  <p:tgtEl>
                    <p:spTgt spid="18"/>
                  </p:tgtEl>
                </p:cond>
              </p:nextCondLst>
            </p:seq>
          </p:childTnLst>
        </p:cTn>
      </p:par>
    </p:tnLst>
    <p:bldLst>
      <p:bldP spid="14" grpId="0" animBg="1"/>
      <p:bldP spid="16" grpId="0" animBg="1"/>
      <p:bldP spid="10"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457200"/>
            <a:ext cx="4572000" cy="646331"/>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600" b="1" dirty="0" smtClean="0"/>
              <a:t>Silent reading.</a:t>
            </a:r>
            <a:endParaRPr lang="en-US" sz="3600" b="1" dirty="0"/>
          </a:p>
        </p:txBody>
      </p:sp>
      <p:sp>
        <p:nvSpPr>
          <p:cNvPr id="5" name="TextBox 4"/>
          <p:cNvSpPr txBox="1"/>
          <p:nvPr/>
        </p:nvSpPr>
        <p:spPr>
          <a:xfrm>
            <a:off x="723900" y="1752600"/>
            <a:ext cx="7696200" cy="138499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smtClean="0"/>
              <a:t>Go to the text, Section ‘B’ . Work in pairs,. Ask and answer the following question first. Then read the text to match your answers.</a:t>
            </a:r>
            <a:endParaRPr lang="en-US" sz="2800" b="1" dirty="0"/>
          </a:p>
        </p:txBody>
      </p:sp>
      <p:sp>
        <p:nvSpPr>
          <p:cNvPr id="6" name="TextBox 5"/>
          <p:cNvSpPr txBox="1"/>
          <p:nvPr/>
        </p:nvSpPr>
        <p:spPr>
          <a:xfrm>
            <a:off x="737038" y="3828871"/>
            <a:ext cx="7772400" cy="1200329"/>
          </a:xfrm>
          <a:prstGeom prst="rect">
            <a:avLst/>
          </a:prstGeom>
          <a:noFill/>
        </p:spPr>
        <p:txBody>
          <a:bodyPr wrap="square" rtlCol="0">
            <a:spAutoFit/>
          </a:bodyPr>
          <a:lstStyle/>
          <a:p>
            <a:r>
              <a:rPr lang="en-US" sz="2400" dirty="0" smtClean="0"/>
              <a:t># </a:t>
            </a:r>
            <a:r>
              <a:rPr lang="en-US" sz="2400" b="1" dirty="0" smtClean="0"/>
              <a:t>Do you know how many Bangladeshis work abroad ?</a:t>
            </a:r>
          </a:p>
          <a:p>
            <a:r>
              <a:rPr lang="en-US" sz="2400" b="1" dirty="0" smtClean="0"/>
              <a:t># Do you know what countries they work in ?</a:t>
            </a:r>
          </a:p>
          <a:p>
            <a:r>
              <a:rPr lang="en-US" sz="2400" b="1" dirty="0" smtClean="0"/>
              <a:t># Can you guess how hard they work ?</a:t>
            </a:r>
            <a:endParaRPr lang="en-US" sz="2400" b="1" dirty="0"/>
          </a:p>
        </p:txBody>
      </p:sp>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828800" y="381000"/>
            <a:ext cx="5791200" cy="914400"/>
          </a:xfrm>
          <a:prstGeom prst="ellipseRibbon2">
            <a:avLst/>
          </a:prstGeom>
          <a:solidFill>
            <a:schemeClr val="accent3">
              <a:lumMod val="40000"/>
              <a:lumOff val="6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Stencil" pitchFamily="82" charset="0"/>
                <a:cs typeface="Times New Roman" pitchFamily="18" charset="0"/>
              </a:rPr>
              <a:t>Pair Works</a:t>
            </a:r>
          </a:p>
        </p:txBody>
      </p:sp>
      <p:graphicFrame>
        <p:nvGraphicFramePr>
          <p:cNvPr id="4" name="Table 3"/>
          <p:cNvGraphicFramePr>
            <a:graphicFrameLocks noGrp="1"/>
          </p:cNvGraphicFramePr>
          <p:nvPr/>
        </p:nvGraphicFramePr>
        <p:xfrm>
          <a:off x="609600" y="1905000"/>
          <a:ext cx="8001000" cy="4495800"/>
        </p:xfrm>
        <a:graphic>
          <a:graphicData uri="http://schemas.openxmlformats.org/drawingml/2006/table">
            <a:tbl>
              <a:tblPr firstRow="1" bandRow="1">
                <a:tableStyleId>{5C22544A-7EE6-4342-B048-85BDC9FD1C3A}</a:tableStyleId>
              </a:tblPr>
              <a:tblGrid>
                <a:gridCol w="2667000"/>
                <a:gridCol w="2667000"/>
                <a:gridCol w="2667000"/>
              </a:tblGrid>
              <a:tr h="899160">
                <a:tc>
                  <a:txBody>
                    <a:bodyPr/>
                    <a:lstStyle/>
                    <a:p>
                      <a:r>
                        <a:rPr lang="en-US" sz="2000" b="1" dirty="0" smtClean="0">
                          <a:solidFill>
                            <a:srgbClr val="002060"/>
                          </a:solidFill>
                          <a:latin typeface="Times New Roman" pitchFamily="18" charset="0"/>
                          <a:cs typeface="Times New Roman" pitchFamily="18" charset="0"/>
                        </a:rPr>
                        <a:t>A</a:t>
                      </a:r>
                      <a:r>
                        <a:rPr lang="en-US" sz="2000" b="1" baseline="0" dirty="0" smtClean="0">
                          <a:solidFill>
                            <a:srgbClr val="002060"/>
                          </a:solidFill>
                          <a:latin typeface="Times New Roman" pitchFamily="18" charset="0"/>
                          <a:cs typeface="Times New Roman" pitchFamily="18" charset="0"/>
                        </a:rPr>
                        <a:t> large number of </a:t>
                      </a:r>
                      <a:endParaRPr lang="en-US" sz="2000" b="1" dirty="0">
                        <a:solidFill>
                          <a:srgbClr val="002060"/>
                        </a:solidFill>
                        <a:latin typeface="Times New Roman" pitchFamily="18" charset="0"/>
                        <a:cs typeface="Times New Roman" pitchFamily="18" charset="0"/>
                      </a:endParaRPr>
                    </a:p>
                  </a:txBody>
                  <a:tcPr>
                    <a:solidFill>
                      <a:schemeClr val="accent1">
                        <a:lumMod val="40000"/>
                        <a:lumOff val="60000"/>
                      </a:schemeClr>
                    </a:solidFill>
                  </a:tcPr>
                </a:tc>
                <a:tc>
                  <a:txBody>
                    <a:bodyPr/>
                    <a:lstStyle/>
                    <a:p>
                      <a:r>
                        <a:rPr lang="en-US" sz="2000" b="1" dirty="0" smtClean="0">
                          <a:solidFill>
                            <a:srgbClr val="002060"/>
                          </a:solidFill>
                          <a:latin typeface="Times New Roman" pitchFamily="18" charset="0"/>
                          <a:cs typeface="Times New Roman" pitchFamily="18" charset="0"/>
                        </a:rPr>
                        <a:t>Is created </a:t>
                      </a:r>
                      <a:endParaRPr lang="en-US" sz="2000" b="1" dirty="0">
                        <a:solidFill>
                          <a:srgbClr val="002060"/>
                        </a:solidFill>
                        <a:latin typeface="Times New Roman" pitchFamily="18" charset="0"/>
                        <a:cs typeface="Times New Roman" pitchFamily="18" charset="0"/>
                      </a:endParaRPr>
                    </a:p>
                  </a:txBody>
                  <a:tcPr>
                    <a:solidFill>
                      <a:schemeClr val="accent1">
                        <a:lumMod val="40000"/>
                        <a:lumOff val="60000"/>
                      </a:schemeClr>
                    </a:solidFill>
                  </a:tcPr>
                </a:tc>
                <a:tc>
                  <a:txBody>
                    <a:bodyPr/>
                    <a:lstStyle/>
                    <a:p>
                      <a:r>
                        <a:rPr lang="en-US" sz="2000" b="1" dirty="0" smtClean="0">
                          <a:solidFill>
                            <a:srgbClr val="002060"/>
                          </a:solidFill>
                          <a:latin typeface="Times New Roman" pitchFamily="18" charset="0"/>
                          <a:cs typeface="Times New Roman" pitchFamily="18" charset="0"/>
                        </a:rPr>
                        <a:t>abroad only in May.</a:t>
                      </a:r>
                      <a:endParaRPr lang="en-US" sz="2000" b="1" dirty="0">
                        <a:solidFill>
                          <a:srgbClr val="002060"/>
                        </a:solidFill>
                        <a:latin typeface="Times New Roman" pitchFamily="18" charset="0"/>
                        <a:cs typeface="Times New Roman" pitchFamily="18" charset="0"/>
                      </a:endParaRPr>
                    </a:p>
                  </a:txBody>
                  <a:tcPr>
                    <a:solidFill>
                      <a:schemeClr val="accent1">
                        <a:lumMod val="40000"/>
                        <a:lumOff val="60000"/>
                      </a:schemeClr>
                    </a:solidFill>
                  </a:tcPr>
                </a:tc>
              </a:tr>
              <a:tr h="899160">
                <a:tc>
                  <a:txBody>
                    <a:bodyPr/>
                    <a:lstStyle/>
                    <a:p>
                      <a:r>
                        <a:rPr lang="en-US" sz="2000" b="1" dirty="0" smtClean="0">
                          <a:latin typeface="Times New Roman" pitchFamily="18" charset="0"/>
                          <a:cs typeface="Times New Roman" pitchFamily="18" charset="0"/>
                        </a:rPr>
                        <a:t>Nearly 73 thousands jobseekers</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Wage earners</a:t>
                      </a:r>
                      <a:r>
                        <a:rPr lang="en-US" sz="2000" b="1" baseline="0" dirty="0" smtClean="0">
                          <a:latin typeface="Times New Roman" pitchFamily="18" charset="0"/>
                          <a:cs typeface="Times New Roman" pitchFamily="18" charset="0"/>
                        </a:rPr>
                        <a:t> abroad was</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abroad</a:t>
                      </a:r>
                      <a:r>
                        <a:rPr lang="en-US" sz="2000" b="1" baseline="0" dirty="0" smtClean="0">
                          <a:latin typeface="Times New Roman" pitchFamily="18" charset="0"/>
                          <a:cs typeface="Times New Roman" pitchFamily="18" charset="0"/>
                        </a:rPr>
                        <a:t> for job</a:t>
                      </a:r>
                      <a:endParaRPr lang="en-US" sz="2000" b="1" dirty="0">
                        <a:latin typeface="Times New Roman" pitchFamily="18" charset="0"/>
                        <a:cs typeface="Times New Roman" pitchFamily="18" charset="0"/>
                      </a:endParaRPr>
                    </a:p>
                  </a:txBody>
                  <a:tcPr/>
                </a:tc>
              </a:tr>
              <a:tr h="899160">
                <a:tc>
                  <a:txBody>
                    <a:bodyPr/>
                    <a:lstStyle/>
                    <a:p>
                      <a:r>
                        <a:rPr lang="en-US" sz="2000" b="1" dirty="0" smtClean="0">
                          <a:latin typeface="Times New Roman" pitchFamily="18" charset="0"/>
                          <a:cs typeface="Times New Roman" pitchFamily="18" charset="0"/>
                        </a:rPr>
                        <a:t>Remittance from</a:t>
                      </a:r>
                      <a:r>
                        <a:rPr lang="en-US" sz="2000" b="1" baseline="0" dirty="0" smtClean="0">
                          <a:latin typeface="Times New Roman" pitchFamily="18" charset="0"/>
                          <a:cs typeface="Times New Roman" pitchFamily="18" charset="0"/>
                        </a:rPr>
                        <a:t> Bangladesh</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Skilled</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In Malaysia</a:t>
                      </a:r>
                      <a:r>
                        <a:rPr lang="en-US" sz="2000" b="1" baseline="0" dirty="0" smtClean="0">
                          <a:latin typeface="Times New Roman" pitchFamily="18" charset="0"/>
                          <a:cs typeface="Times New Roman" pitchFamily="18" charset="0"/>
                        </a:rPr>
                        <a:t> too.</a:t>
                      </a:r>
                      <a:endParaRPr lang="en-US" sz="2000" b="1" dirty="0">
                        <a:latin typeface="Times New Roman" pitchFamily="18" charset="0"/>
                        <a:cs typeface="Times New Roman" pitchFamily="18" charset="0"/>
                      </a:endParaRPr>
                    </a:p>
                  </a:txBody>
                  <a:tcPr/>
                </a:tc>
              </a:tr>
              <a:tr h="899160">
                <a:tc>
                  <a:txBody>
                    <a:bodyPr/>
                    <a:lstStyle/>
                    <a:p>
                      <a:r>
                        <a:rPr lang="en-US" sz="2000" b="1" dirty="0" smtClean="0">
                          <a:latin typeface="Times New Roman" pitchFamily="18" charset="0"/>
                          <a:cs typeface="Times New Roman" pitchFamily="18" charset="0"/>
                        </a:rPr>
                        <a:t>In May 2012 a large number of </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Bangladeshi </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US D 11.76 billion in May</a:t>
                      </a:r>
                      <a:r>
                        <a:rPr lang="en-US" sz="2000" b="1" baseline="0" dirty="0" smtClean="0">
                          <a:latin typeface="Times New Roman" pitchFamily="18" charset="0"/>
                          <a:cs typeface="Times New Roman" pitchFamily="18" charset="0"/>
                        </a:rPr>
                        <a:t> 2012.</a:t>
                      </a:r>
                      <a:endParaRPr lang="en-US" sz="2000" b="1" dirty="0">
                        <a:latin typeface="Times New Roman" pitchFamily="18" charset="0"/>
                        <a:cs typeface="Times New Roman" pitchFamily="18" charset="0"/>
                      </a:endParaRPr>
                    </a:p>
                  </a:txBody>
                  <a:tcPr/>
                </a:tc>
              </a:tr>
              <a:tr h="899160">
                <a:tc>
                  <a:txBody>
                    <a:bodyPr/>
                    <a:lstStyle/>
                    <a:p>
                      <a:r>
                        <a:rPr lang="en-US" sz="2000" b="1" dirty="0" smtClean="0">
                          <a:latin typeface="Times New Roman" pitchFamily="18" charset="0"/>
                          <a:cs typeface="Times New Roman" pitchFamily="18" charset="0"/>
                        </a:rPr>
                        <a:t>The scope of manpower</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Went</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professionals also migrate to the USA.</a:t>
                      </a:r>
                      <a:endParaRPr lang="en-US" sz="2000" b="1" dirty="0">
                        <a:latin typeface="Times New Roman" pitchFamily="18" charset="0"/>
                        <a:cs typeface="Times New Roman" pitchFamily="18" charset="0"/>
                      </a:endParaRPr>
                    </a:p>
                  </a:txBody>
                  <a:tcPr/>
                </a:tc>
              </a:tr>
            </a:tbl>
          </a:graphicData>
        </a:graphic>
      </p:graphicFrame>
      <p:sp>
        <p:nvSpPr>
          <p:cNvPr id="6" name="TextBox 5"/>
          <p:cNvSpPr txBox="1"/>
          <p:nvPr/>
        </p:nvSpPr>
        <p:spPr>
          <a:xfrm>
            <a:off x="838200" y="1371600"/>
            <a:ext cx="7543800" cy="523220"/>
          </a:xfrm>
          <a:prstGeom prst="rect">
            <a:avLst/>
          </a:prstGeom>
          <a:noFill/>
        </p:spPr>
        <p:txBody>
          <a:bodyPr wrap="square" rtlCol="0">
            <a:spAutoFit/>
          </a:bodyPr>
          <a:lstStyle/>
          <a:p>
            <a:pPr algn="ctr"/>
            <a:r>
              <a:rPr lang="en-US" sz="2800" dirty="0" smtClean="0"/>
              <a:t>Make five meaningful sentences from the table.</a:t>
            </a:r>
            <a:endParaRPr lang="en-US" sz="2800" dirty="0"/>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4)">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jpg"/>
          <p:cNvPicPr>
            <a:picLocks noChangeAspect="1"/>
          </p:cNvPicPr>
          <p:nvPr/>
        </p:nvPicPr>
        <p:blipFill>
          <a:blip r:embed="rId3"/>
          <a:stretch>
            <a:fillRect/>
          </a:stretch>
        </p:blipFill>
        <p:spPr>
          <a:xfrm>
            <a:off x="838200" y="762000"/>
            <a:ext cx="4136571" cy="2859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loud Callout 2"/>
          <p:cNvSpPr/>
          <p:nvPr/>
        </p:nvSpPr>
        <p:spPr>
          <a:xfrm>
            <a:off x="5791200" y="609600"/>
            <a:ext cx="2819400" cy="2133600"/>
          </a:xfrm>
          <a:prstGeom prst="cloudCallout">
            <a:avLst>
              <a:gd name="adj1" fmla="val -91186"/>
              <a:gd name="adj2" fmla="val 53269"/>
            </a:avLst>
          </a:prstGeom>
          <a:no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Stencil" pitchFamily="82" charset="0"/>
                <a:cs typeface="Times New Roman" pitchFamily="18" charset="0"/>
              </a:rPr>
              <a:t>HOME WORK</a:t>
            </a:r>
            <a:endParaRPr lang="en-US" sz="3600" dirty="0">
              <a:solidFill>
                <a:srgbClr val="002060"/>
              </a:solidFill>
              <a:latin typeface="Stencil" pitchFamily="82" charset="0"/>
              <a:cs typeface="Times New Roman" pitchFamily="18" charset="0"/>
            </a:endParaRPr>
          </a:p>
        </p:txBody>
      </p:sp>
      <p:sp>
        <p:nvSpPr>
          <p:cNvPr id="4" name="Rectangle 3"/>
          <p:cNvSpPr/>
          <p:nvPr/>
        </p:nvSpPr>
        <p:spPr>
          <a:xfrm>
            <a:off x="838200" y="4114800"/>
            <a:ext cx="7391400" cy="1981200"/>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rgbClr val="002060"/>
                </a:solidFill>
                <a:latin typeface="Times New Roman" pitchFamily="18" charset="0"/>
                <a:cs typeface="Times New Roman" pitchFamily="18" charset="0"/>
              </a:rPr>
              <a:t>Make a dialogue between you and your partner about the importance of professionals skills for our wage earners.</a:t>
            </a:r>
            <a:endParaRPr lang="en-US" sz="3200" b="1" dirty="0">
              <a:solidFill>
                <a:srgbClr val="002060"/>
              </a:solidFill>
              <a:latin typeface="Times New Roman" pitchFamily="18" charset="0"/>
              <a:cs typeface="Times New Roman" pitchFamily="18" charset="0"/>
            </a:endParaRPr>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2133600" y="2514600"/>
            <a:ext cx="4572000" cy="15240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THE END</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3" name="Rectangle 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 calcmode="lin" valueType="num">
                                      <p:cBhvr>
                                        <p:cTn id="9" dur="1000" fill="hold"/>
                                        <p:tgtEl>
                                          <p:spTgt spid="18434"/>
                                        </p:tgtEl>
                                        <p:attrNameLst>
                                          <p:attrName>style.rotation</p:attrName>
                                        </p:attrNameLst>
                                      </p:cBhvr>
                                      <p:tavLst>
                                        <p:tav tm="0">
                                          <p:val>
                                            <p:fltVal val="90"/>
                                          </p:val>
                                        </p:tav>
                                        <p:tav tm="100000">
                                          <p:val>
                                            <p:fltVal val="0"/>
                                          </p:val>
                                        </p:tav>
                                      </p:tavLst>
                                    </p:anim>
                                    <p:animEffect transition="in" filter="fade">
                                      <p:cBhvr>
                                        <p:cTn id="10"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50an.jpg"/>
          <p:cNvPicPr>
            <a:picLocks noChangeAspect="1"/>
          </p:cNvPicPr>
          <p:nvPr/>
        </p:nvPicPr>
        <p:blipFill>
          <a:blip r:embed="rId4"/>
          <a:stretch>
            <a:fillRect/>
          </a:stretch>
        </p:blipFill>
        <p:spPr>
          <a:xfrm>
            <a:off x="914400" y="762000"/>
            <a:ext cx="73914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838200" y="5181600"/>
            <a:ext cx="5410200" cy="58477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3200" dirty="0" smtClean="0">
                <a:latin typeface="Elephant" pitchFamily="18" charset="0"/>
              </a:rPr>
              <a:t>Let`s enjoy a video clip</a:t>
            </a:r>
            <a:endParaRPr lang="en-US" sz="3200" dirty="0">
              <a:latin typeface="Elephant" pitchFamily="18" charset="0"/>
            </a:endParaRP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683524006"/>
              </p:ext>
            </p:extLst>
          </p:nvPr>
        </p:nvGraphicFramePr>
        <p:xfrm>
          <a:off x="6477000" y="4953000"/>
          <a:ext cx="1981200" cy="1676400"/>
        </p:xfrm>
        <a:graphic>
          <a:graphicData uri="http://schemas.openxmlformats.org/presentationml/2006/ole">
            <mc:AlternateContent xmlns:mc="http://schemas.openxmlformats.org/markup-compatibility/2006">
              <mc:Choice xmlns:v="urn:schemas-microsoft-com:vml" Requires="v">
                <p:oleObj spid="_x0000_s1064" name="Packager Shell Object" showAsIcon="1" r:id="rId5" imgW="914400" imgH="771480" progId="Package">
                  <p:embed/>
                </p:oleObj>
              </mc:Choice>
              <mc:Fallback>
                <p:oleObj name="Packager Shell Object" showAsIcon="1" r:id="rId5" imgW="914400" imgH="771480" progId="Package">
                  <p:embed/>
                  <p:pic>
                    <p:nvPicPr>
                      <p:cNvPr id="0" name="Picture 3"/>
                      <p:cNvPicPr>
                        <a:picLocks noChangeAspect="1" noChangeArrowheads="1"/>
                      </p:cNvPicPr>
                      <p:nvPr/>
                    </p:nvPicPr>
                    <p:blipFill>
                      <a:blip r:embed="rId6"/>
                      <a:srcRect/>
                      <a:stretch>
                        <a:fillRect/>
                      </a:stretch>
                    </p:blipFill>
                    <p:spPr bwMode="auto">
                      <a:xfrm>
                        <a:off x="6477000" y="4953000"/>
                        <a:ext cx="19812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096000" y="5638800"/>
            <a:ext cx="2743200" cy="800219"/>
          </a:xfrm>
          <a:prstGeom prst="rect">
            <a:avLst/>
          </a:prstGeom>
          <a:noFill/>
        </p:spPr>
        <p:txBody>
          <a:bodyPr wrap="square" rtlCol="0">
            <a:spAutoFit/>
          </a:bodyPr>
          <a:lstStyle/>
          <a:p>
            <a:pPr algn="ctr"/>
            <a:r>
              <a:rPr lang="en-US" dirty="0" smtClean="0"/>
              <a:t/>
            </a:r>
            <a:br>
              <a:rPr lang="en-US" dirty="0" smtClean="0"/>
            </a:br>
            <a:r>
              <a:rPr lang="en-US" sz="2800" dirty="0" smtClean="0">
                <a:solidFill>
                  <a:srgbClr val="7030A0"/>
                </a:solidFill>
              </a:rPr>
              <a:t>Click here</a:t>
            </a:r>
            <a:endParaRPr lang="en-US" sz="2800" dirty="0">
              <a:solidFill>
                <a:srgbClr val="7030A0"/>
              </a:solidFill>
            </a:endParaRPr>
          </a:p>
        </p:txBody>
      </p:sp>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4953000"/>
            <a:ext cx="7391400" cy="1295400"/>
          </a:xfrm>
          <a:prstGeom prst="rect">
            <a:avLst/>
          </a:prstGeom>
          <a:solidFill>
            <a:schemeClr val="accent6">
              <a:lumMod val="20000"/>
              <a:lumOff val="8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Can you imagine who are the passenger of this </a:t>
            </a:r>
            <a:r>
              <a:rPr lang="en-US" sz="2800" b="1" dirty="0" err="1" smtClean="0">
                <a:solidFill>
                  <a:srgbClr val="002060"/>
                </a:solidFill>
                <a:latin typeface="Times New Roman" pitchFamily="18" charset="0"/>
                <a:cs typeface="Times New Roman" pitchFamily="18" charset="0"/>
              </a:rPr>
              <a:t>Biman</a:t>
            </a:r>
            <a:r>
              <a:rPr lang="en-US" sz="2800" b="1" dirty="0">
                <a:solidFill>
                  <a:srgbClr val="002060"/>
                </a:solidFill>
                <a:latin typeface="Times New Roman" pitchFamily="18" charset="0"/>
                <a:cs typeface="Times New Roman" pitchFamily="18" charset="0"/>
              </a:rPr>
              <a:t>?</a:t>
            </a:r>
          </a:p>
        </p:txBody>
      </p:sp>
      <p:sp>
        <p:nvSpPr>
          <p:cNvPr id="10" name="Rectangle 9"/>
          <p:cNvSpPr/>
          <p:nvPr/>
        </p:nvSpPr>
        <p:spPr>
          <a:xfrm>
            <a:off x="701566" y="4800600"/>
            <a:ext cx="7620000" cy="1600200"/>
          </a:xfrm>
          <a:prstGeom prst="rect">
            <a:avLst/>
          </a:prstGeom>
          <a:solidFill>
            <a:schemeClr val="accent3">
              <a:lumMod val="40000"/>
              <a:lumOff val="6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itchFamily="18" charset="0"/>
                <a:cs typeface="Times New Roman" pitchFamily="18" charset="0"/>
              </a:rPr>
              <a:t>Sir, I mean varieties classes men are the passengers of this </a:t>
            </a:r>
            <a:r>
              <a:rPr lang="en-US" sz="2400" b="1" dirty="0" err="1" smtClean="0">
                <a:solidFill>
                  <a:srgbClr val="002060"/>
                </a:solidFill>
                <a:latin typeface="Times New Roman" pitchFamily="18" charset="0"/>
                <a:cs typeface="Times New Roman" pitchFamily="18" charset="0"/>
              </a:rPr>
              <a:t>Biman</a:t>
            </a:r>
            <a:r>
              <a:rPr lang="en-US" sz="2400" b="1" dirty="0" smtClean="0">
                <a:solidFill>
                  <a:srgbClr val="002060"/>
                </a:solidFill>
                <a:latin typeface="Times New Roman" pitchFamily="18" charset="0"/>
                <a:cs typeface="Times New Roman" pitchFamily="18" charset="0"/>
              </a:rPr>
              <a:t>. Such </a:t>
            </a:r>
            <a:r>
              <a:rPr lang="en-US" sz="2400" b="1" smtClean="0">
                <a:solidFill>
                  <a:srgbClr val="002060"/>
                </a:solidFill>
                <a:latin typeface="Times New Roman" pitchFamily="18" charset="0"/>
                <a:cs typeface="Times New Roman" pitchFamily="18" charset="0"/>
              </a:rPr>
              <a:t>as </a:t>
            </a:r>
            <a:r>
              <a:rPr lang="en-US" sz="2400" b="1" smtClean="0">
                <a:solidFill>
                  <a:srgbClr val="002060"/>
                </a:solidFill>
                <a:latin typeface="Times New Roman" pitchFamily="18" charset="0"/>
                <a:cs typeface="Times New Roman" pitchFamily="18" charset="0"/>
              </a:rPr>
              <a:t>Govt</a:t>
            </a:r>
            <a:r>
              <a:rPr lang="en-US" sz="2400" b="1" dirty="0">
                <a:solidFill>
                  <a:srgbClr val="002060"/>
                </a:solidFill>
                <a:latin typeface="Times New Roman" pitchFamily="18" charset="0"/>
                <a:cs typeface="Times New Roman" pitchFamily="18" charset="0"/>
              </a:rPr>
              <a:t>.</a:t>
            </a:r>
            <a:r>
              <a:rPr lang="en-US" sz="2400" b="1"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officers, business man, students, Patients, tourists  and our wage earners.</a:t>
            </a:r>
            <a:endParaRPr lang="en-US" sz="2400" b="1" dirty="0">
              <a:solidFill>
                <a:srgbClr val="002060"/>
              </a:solidFill>
              <a:latin typeface="Times New Roman" pitchFamily="18" charset="0"/>
              <a:cs typeface="Times New Roman" pitchFamily="18" charset="0"/>
            </a:endParaRPr>
          </a:p>
        </p:txBody>
      </p:sp>
      <p:pic>
        <p:nvPicPr>
          <p:cNvPr id="11" name="Picture 10" descr="BB.jpg"/>
          <p:cNvPicPr>
            <a:picLocks noChangeAspect="1"/>
          </p:cNvPicPr>
          <p:nvPr/>
        </p:nvPicPr>
        <p:blipFill>
          <a:blip r:embed="rId3"/>
          <a:stretch>
            <a:fillRect/>
          </a:stretch>
        </p:blipFill>
        <p:spPr>
          <a:xfrm>
            <a:off x="685800" y="533400"/>
            <a:ext cx="7772400" cy="411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Left)">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Right)">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4876800"/>
            <a:ext cx="8077200" cy="1524000"/>
          </a:xfrm>
          <a:prstGeom prst="rect">
            <a:avLst/>
          </a:prstGeom>
          <a:solidFill>
            <a:schemeClr val="accent6">
              <a:lumMod val="20000"/>
              <a:lumOff val="8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002060"/>
                </a:solidFill>
                <a:latin typeface="Elephant" pitchFamily="18" charset="0"/>
                <a:cs typeface="Times New Roman" pitchFamily="18" charset="0"/>
              </a:rPr>
              <a:t>OUR WAGE EARNERS</a:t>
            </a:r>
          </a:p>
        </p:txBody>
      </p:sp>
      <p:pic>
        <p:nvPicPr>
          <p:cNvPr id="8" name="Picture 7" descr="WE.jpg"/>
          <p:cNvPicPr>
            <a:picLocks noChangeAspect="1"/>
          </p:cNvPicPr>
          <p:nvPr/>
        </p:nvPicPr>
        <p:blipFill>
          <a:blip r:embed="rId2"/>
          <a:stretch>
            <a:fillRect/>
          </a:stretch>
        </p:blipFill>
        <p:spPr>
          <a:xfrm>
            <a:off x="1447800" y="1371600"/>
            <a:ext cx="6629400"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p:cNvSpPr/>
          <p:nvPr/>
        </p:nvSpPr>
        <p:spPr>
          <a:xfrm>
            <a:off x="1828800" y="457200"/>
            <a:ext cx="5638800" cy="685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Elephant" pitchFamily="18" charset="0"/>
                <a:cs typeface="Times New Roman" pitchFamily="18" charset="0"/>
              </a:rPr>
              <a:t>LESSON DECLARATION</a:t>
            </a:r>
            <a:endParaRPr lang="en-US" sz="2800" dirty="0">
              <a:solidFill>
                <a:srgbClr val="002060"/>
              </a:solidFill>
              <a:latin typeface="Elephant" pitchFamily="18" charset="0"/>
              <a:cs typeface="Times New Roman" pitchFamily="18" charset="0"/>
            </a:endParaRPr>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828800" y="685800"/>
            <a:ext cx="5638800" cy="762000"/>
          </a:xfrm>
          <a:prstGeom prst="round2DiagRect">
            <a:avLst/>
          </a:prstGeom>
          <a:solidFill>
            <a:schemeClr val="accent3">
              <a:lumMod val="40000"/>
              <a:lumOff val="6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Times New Roman" pitchFamily="18" charset="0"/>
                <a:cs typeface="Times New Roman" pitchFamily="18" charset="0"/>
              </a:rPr>
              <a:t>Learning  outcomes</a:t>
            </a:r>
            <a:endParaRPr lang="en-US" sz="3600" dirty="0">
              <a:solidFill>
                <a:srgbClr val="002060"/>
              </a:solidFill>
              <a:latin typeface="Times New Roman" pitchFamily="18" charset="0"/>
              <a:cs typeface="Times New Roman" pitchFamily="18" charset="0"/>
            </a:endParaRPr>
          </a:p>
        </p:txBody>
      </p:sp>
      <p:sp>
        <p:nvSpPr>
          <p:cNvPr id="3" name="Rounded Rectangle 2"/>
          <p:cNvSpPr/>
          <p:nvPr/>
        </p:nvSpPr>
        <p:spPr>
          <a:xfrm>
            <a:off x="1143000" y="1905000"/>
            <a:ext cx="7010400" cy="3962400"/>
          </a:xfrm>
          <a:prstGeom prst="roundRect">
            <a:avLst/>
          </a:prstGeom>
          <a:solidFill>
            <a:schemeClr val="accent6">
              <a:lumMod val="20000"/>
              <a:lumOff val="8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Times New Roman" pitchFamily="18" charset="0"/>
                <a:cs typeface="Times New Roman" pitchFamily="18" charset="0"/>
              </a:rPr>
              <a:t>After completing the lesson students will be able to -</a:t>
            </a:r>
          </a:p>
          <a:p>
            <a:endParaRPr lang="en-US" sz="2400" dirty="0" smtClean="0">
              <a:solidFill>
                <a:srgbClr val="002060"/>
              </a:solidFill>
              <a:latin typeface="Times New Roman" pitchFamily="18" charset="0"/>
              <a:cs typeface="Times New Roman" pitchFamily="18" charset="0"/>
            </a:endParaRPr>
          </a:p>
          <a:p>
            <a:pPr>
              <a:buFont typeface="Wingdings" pitchFamily="2" charset="2"/>
              <a:buChar char="Ø"/>
            </a:pPr>
            <a:r>
              <a:rPr lang="en-US" sz="2400" dirty="0" smtClean="0">
                <a:solidFill>
                  <a:srgbClr val="002060"/>
                </a:solidFill>
                <a:latin typeface="Times New Roman" pitchFamily="18" charset="0"/>
                <a:cs typeface="Times New Roman" pitchFamily="18" charset="0"/>
              </a:rPr>
              <a:t> read and understand texts </a:t>
            </a:r>
          </a:p>
          <a:p>
            <a:pPr>
              <a:buFont typeface="Wingdings" pitchFamily="2" charset="2"/>
              <a:buChar char="Ø"/>
            </a:pPr>
            <a:r>
              <a:rPr lang="en-US" sz="2400" dirty="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infer meaning from context </a:t>
            </a:r>
          </a:p>
          <a:p>
            <a:pPr>
              <a:buFont typeface="Wingdings" pitchFamily="2" charset="2"/>
              <a:buChar char="Ø"/>
            </a:pPr>
            <a:r>
              <a:rPr lang="en-US" sz="2400" dirty="0" smtClean="0">
                <a:solidFill>
                  <a:srgbClr val="002060"/>
                </a:solidFill>
                <a:latin typeface="Times New Roman" pitchFamily="18" charset="0"/>
                <a:cs typeface="Times New Roman" pitchFamily="18" charset="0"/>
              </a:rPr>
              <a:t> ask and answer questions</a:t>
            </a:r>
          </a:p>
          <a:p>
            <a:pPr>
              <a:buFont typeface="Wingdings" pitchFamily="2" charset="2"/>
              <a:buChar char="Ø"/>
            </a:pPr>
            <a:r>
              <a:rPr lang="en-US" sz="2400" dirty="0" smtClean="0">
                <a:solidFill>
                  <a:srgbClr val="002060"/>
                </a:solidFill>
                <a:latin typeface="Times New Roman" pitchFamily="18" charset="0"/>
                <a:cs typeface="Times New Roman" pitchFamily="18" charset="0"/>
              </a:rPr>
              <a:t>Participate in short dialogues and conversations on familiar topics</a:t>
            </a:r>
            <a:endParaRPr lang="en-US" sz="2400" dirty="0">
              <a:solidFill>
                <a:srgbClr val="002060"/>
              </a:solidFill>
              <a:latin typeface="Times New Roman" pitchFamily="18" charset="0"/>
              <a:cs typeface="Times New Roman" pitchFamily="18" charset="0"/>
            </a:endParaRPr>
          </a:p>
        </p:txBody>
      </p:sp>
      <p:sp>
        <p:nvSpPr>
          <p:cNvPr id="4" name="Rectangle 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go10.jpg"/>
          <p:cNvPicPr>
            <a:picLocks noChangeAspect="1"/>
          </p:cNvPicPr>
          <p:nvPr/>
        </p:nvPicPr>
        <p:blipFill>
          <a:blip r:embed="rId3"/>
          <a:stretch>
            <a:fillRect/>
          </a:stretch>
        </p:blipFill>
        <p:spPr>
          <a:xfrm>
            <a:off x="4419600" y="533400"/>
            <a:ext cx="403860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BB.jpg"/>
          <p:cNvPicPr>
            <a:picLocks noChangeAspect="1"/>
          </p:cNvPicPr>
          <p:nvPr/>
        </p:nvPicPr>
        <p:blipFill>
          <a:blip r:embed="rId4"/>
          <a:stretch>
            <a:fillRect/>
          </a:stretch>
        </p:blipFill>
        <p:spPr>
          <a:xfrm>
            <a:off x="762000" y="1600200"/>
            <a:ext cx="2971801"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09600" y="3810000"/>
            <a:ext cx="7848600" cy="230832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Our wage earners work in many countries in the world they are mainly United Arab Emirates (UAE), Oman, Qatar, Bahrain, Kuwait, Iran, Iraq Jordan, Syria, Egypt, Libya, Malaysia United Sates of America (USA), Canada, Australia, Singapore, New Zealand, United Kingdom and many other European countries.</a:t>
            </a:r>
            <a:endParaRPr lang="en-US" sz="2400" b="1" dirty="0">
              <a:latin typeface="Times New Roman" pitchFamily="18" charset="0"/>
              <a:cs typeface="Times New Roman" pitchFamily="18" charset="0"/>
            </a:endParaRPr>
          </a:p>
        </p:txBody>
      </p:sp>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ab3.jpg"/>
          <p:cNvPicPr>
            <a:picLocks noChangeAspect="1"/>
          </p:cNvPicPr>
          <p:nvPr/>
        </p:nvPicPr>
        <p:blipFill>
          <a:blip r:embed="rId3"/>
          <a:stretch>
            <a:fillRect/>
          </a:stretch>
        </p:blipFill>
        <p:spPr>
          <a:xfrm>
            <a:off x="4191000" y="533400"/>
            <a:ext cx="4191000" cy="464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arab king.jpg"/>
          <p:cNvPicPr>
            <a:picLocks noChangeAspect="1"/>
          </p:cNvPicPr>
          <p:nvPr/>
        </p:nvPicPr>
        <p:blipFill>
          <a:blip r:embed="rId4"/>
          <a:stretch>
            <a:fillRect/>
          </a:stretch>
        </p:blipFill>
        <p:spPr>
          <a:xfrm>
            <a:off x="914400" y="2667000"/>
            <a:ext cx="2667000" cy="1943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 Diagonal Corner Rectangle 4"/>
          <p:cNvSpPr/>
          <p:nvPr/>
        </p:nvSpPr>
        <p:spPr>
          <a:xfrm>
            <a:off x="533400" y="4876800"/>
            <a:ext cx="4343400" cy="1066800"/>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Saudi Arab - UAE</a:t>
            </a:r>
            <a:endParaRPr lang="en-US" sz="4000" dirty="0">
              <a:latin typeface="Times New Roman" pitchFamily="18" charset="0"/>
              <a:cs typeface="Times New Roman" pitchFamily="18" charset="0"/>
            </a:endParaRPr>
          </a:p>
        </p:txBody>
      </p:sp>
      <p:pic>
        <p:nvPicPr>
          <p:cNvPr id="6" name="Picture 5" descr="congo10.jpg"/>
          <p:cNvPicPr>
            <a:picLocks noChangeAspect="1"/>
          </p:cNvPicPr>
          <p:nvPr/>
        </p:nvPicPr>
        <p:blipFill>
          <a:blip r:embed="rId5"/>
          <a:stretch>
            <a:fillRect/>
          </a:stretch>
        </p:blipFill>
        <p:spPr>
          <a:xfrm>
            <a:off x="1295400" y="1066800"/>
            <a:ext cx="1676399" cy="137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ama.jpg"/>
          <p:cNvPicPr>
            <a:picLocks noChangeAspect="1"/>
          </p:cNvPicPr>
          <p:nvPr/>
        </p:nvPicPr>
        <p:blipFill>
          <a:blip r:embed="rId3"/>
          <a:stretch>
            <a:fillRect/>
          </a:stretch>
        </p:blipFill>
        <p:spPr>
          <a:xfrm>
            <a:off x="1219200" y="2362200"/>
            <a:ext cx="2072640" cy="2563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malhattan2.jpg"/>
          <p:cNvPicPr>
            <a:picLocks noChangeAspect="1"/>
          </p:cNvPicPr>
          <p:nvPr/>
        </p:nvPicPr>
        <p:blipFill>
          <a:blip r:embed="rId4"/>
          <a:stretch>
            <a:fillRect/>
          </a:stretch>
        </p:blipFill>
        <p:spPr>
          <a:xfrm>
            <a:off x="3810000" y="609600"/>
            <a:ext cx="4572000" cy="4495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 Diagonal Corner Rectangle 5"/>
          <p:cNvSpPr/>
          <p:nvPr/>
        </p:nvSpPr>
        <p:spPr>
          <a:xfrm>
            <a:off x="609600" y="5105400"/>
            <a:ext cx="4343400" cy="1066800"/>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America - USA</a:t>
            </a:r>
            <a:endParaRPr lang="en-US" sz="4000" dirty="0">
              <a:latin typeface="Times New Roman" pitchFamily="18" charset="0"/>
              <a:cs typeface="Times New Roman" pitchFamily="18" charset="0"/>
            </a:endParaRPr>
          </a:p>
        </p:txBody>
      </p:sp>
      <p:pic>
        <p:nvPicPr>
          <p:cNvPr id="7" name="Picture 6" descr="congo10.jpg"/>
          <p:cNvPicPr>
            <a:picLocks noChangeAspect="1"/>
          </p:cNvPicPr>
          <p:nvPr/>
        </p:nvPicPr>
        <p:blipFill>
          <a:blip r:embed="rId5"/>
          <a:stretch>
            <a:fillRect/>
          </a:stretch>
        </p:blipFill>
        <p:spPr>
          <a:xfrm>
            <a:off x="1143000" y="762000"/>
            <a:ext cx="1676399" cy="137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2735</TotalTime>
  <Words>425</Words>
  <Application>Microsoft Office PowerPoint</Application>
  <PresentationFormat>On-screen Show (4:3)</PresentationFormat>
  <Paragraphs>108</Paragraphs>
  <Slides>24</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Sonatola Model HS</dc:creator>
  <cp:lastModifiedBy>sharif</cp:lastModifiedBy>
  <cp:revision>340</cp:revision>
  <dcterms:created xsi:type="dcterms:W3CDTF">2006-08-16T00:00:00Z</dcterms:created>
  <dcterms:modified xsi:type="dcterms:W3CDTF">2019-12-14T05:21:15Z</dcterms:modified>
</cp:coreProperties>
</file>