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1" r:id="rId4"/>
    <p:sldId id="262" r:id="rId5"/>
    <p:sldId id="264" r:id="rId6"/>
    <p:sldId id="265" r:id="rId7"/>
    <p:sldId id="270" r:id="rId8"/>
    <p:sldId id="267" r:id="rId9"/>
    <p:sldId id="268" r:id="rId10"/>
    <p:sldId id="272" r:id="rId11"/>
    <p:sldId id="273" r:id="rId12"/>
    <p:sldId id="274" r:id="rId13"/>
    <p:sldId id="285" r:id="rId14"/>
    <p:sldId id="277" r:id="rId15"/>
    <p:sldId id="289" r:id="rId16"/>
    <p:sldId id="282" r:id="rId17"/>
    <p:sldId id="287" r:id="rId18"/>
    <p:sldId id="281"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594" y="180"/>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F7144-36F0-4934-BC9B-760544520D81}" type="datetimeFigureOut">
              <a:rPr lang="en-US" smtClean="0"/>
              <a:pPr/>
              <a:t>12/14/2019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62F9A-883D-452D-830D-E6ACF8213131}" type="slidenum">
              <a:rPr lang="en-US" smtClean="0"/>
              <a:pPr/>
              <a:t>‹#›</a:t>
            </a:fld>
            <a:endParaRPr lang="en-US"/>
          </a:p>
        </p:txBody>
      </p:sp>
    </p:spTree>
    <p:extLst>
      <p:ext uri="{BB962C8B-B14F-4D97-AF65-F5344CB8AC3E}">
        <p14:creationId xmlns:p14="http://schemas.microsoft.com/office/powerpoint/2010/main" val="358328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সকল শিক্ষার্থীদের</a:t>
            </a:r>
            <a:r>
              <a:rPr lang="bn-BD" baseline="0" dirty="0" smtClean="0"/>
              <a:t> আমাদের এই ক্লাস টিতে স্বাগত জানাচ্ছি। সুন্দর ক্লাস টি উপস্থাপনের জন্য আপনার আন্তরিকতা কামনা করছি।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1</a:t>
            </a:fld>
            <a:endParaRPr lang="en-US"/>
          </a:p>
        </p:txBody>
      </p:sp>
    </p:spTree>
    <p:extLst>
      <p:ext uri="{BB962C8B-B14F-4D97-AF65-F5344CB8AC3E}">
        <p14:creationId xmlns:p14="http://schemas.microsoft.com/office/powerpoint/2010/main" val="2566644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আরও  শাকসবজির নাম  শিক্ষার্থীদের মাধ্যমে বলাতে চেষ্টা করবেন। বোর্ডে লিখতে দিতে পারেন</a:t>
            </a:r>
            <a:r>
              <a:rPr lang="bn-BD" baseline="0" smtClean="0"/>
              <a:t>।   সকল সবজি ই আমাদের এলাকায় পাওয়া যায়। সেগুলো সম্পর্কে আপনি শিক্ষার্থীদের মধ্য থেকে বলানোর চেষ্টা করুন।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10</a:t>
            </a:fld>
            <a:endParaRPr lang="en-US"/>
          </a:p>
        </p:txBody>
      </p:sp>
    </p:spTree>
    <p:extLst>
      <p:ext uri="{BB962C8B-B14F-4D97-AF65-F5344CB8AC3E}">
        <p14:creationId xmlns:p14="http://schemas.microsoft.com/office/powerpoint/2010/main" val="93601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মন্ডলী একাধিক মসলার নাম উল্লেখ করবেন। শিক্ষার্থীদের দিয়ে বলাবেন, প্রশ্নঃ তোমরা আর কী কী মসলার নাম জান বলোতো?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11</a:t>
            </a:fld>
            <a:endParaRPr lang="en-US"/>
          </a:p>
        </p:txBody>
      </p:sp>
    </p:spTree>
    <p:extLst>
      <p:ext uri="{BB962C8B-B14F-4D97-AF65-F5344CB8AC3E}">
        <p14:creationId xmlns:p14="http://schemas.microsoft.com/office/powerpoint/2010/main" val="404779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বিভিন্ন রকম দেশীয় ফুলের নাম শিক্ষার্থীদের বলতে বলবেন। তারা উত্তর দিবে।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12</a:t>
            </a:fld>
            <a:endParaRPr lang="en-US"/>
          </a:p>
        </p:txBody>
      </p:sp>
    </p:spTree>
    <p:extLst>
      <p:ext uri="{BB962C8B-B14F-4D97-AF65-F5344CB8AC3E}">
        <p14:creationId xmlns:p14="http://schemas.microsoft.com/office/powerpoint/2010/main" val="73857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bn-BD" baseline="0" dirty="0" smtClean="0">
                <a:latin typeface="NikoshBAN" pitchFamily="2" charset="0"/>
                <a:cs typeface="NikoshBAN" pitchFamily="2" charset="0"/>
              </a:rPr>
              <a:t> </a:t>
            </a:r>
            <a:r>
              <a:rPr lang="bn-BD" dirty="0" smtClean="0"/>
              <a:t>আজকের</a:t>
            </a:r>
            <a:r>
              <a:rPr lang="bn-BD" baseline="0" dirty="0" smtClean="0"/>
              <a:t> পাঠটি সম্পর্কে সার্বিকভাবে জানার জন্য মূল্যায়নের ব্যবস্থা করা যেতে পারে ।তবে শিক্ষক অন্য কোন যুক্তিযুক্ত উপায়ে মূল্যায়ন করতে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8F65F0A-A862-4161-BEA1-7758A548F422}" type="slidenum">
              <a:rPr lang="en-US" smtClean="0"/>
              <a:t>15</a:t>
            </a:fld>
            <a:endParaRPr lang="en-US"/>
          </a:p>
        </p:txBody>
      </p:sp>
    </p:spTree>
    <p:extLst>
      <p:ext uri="{BB962C8B-B14F-4D97-AF65-F5344CB8AC3E}">
        <p14:creationId xmlns:p14="http://schemas.microsoft.com/office/powerpoint/2010/main" val="260704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উদ্যান ফসল বাজারে বিক্রি করে এবং</a:t>
            </a:r>
            <a:r>
              <a:rPr lang="bn-BD" baseline="0" dirty="0" smtClean="0">
                <a:latin typeface="NikoshBAN" pitchFamily="2" charset="0"/>
                <a:cs typeface="NikoshBAN" pitchFamily="2" charset="0"/>
              </a:rPr>
              <a:t> (আম-কাঠাল গাছের) কাঠ বিক্রয় করেও অর্থনৈতিক ভাবে লাভবান হতে পারি।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9562F9A-883D-452D-830D-E6ACF8213131}" type="slidenum">
              <a:rPr lang="en-US" smtClean="0"/>
              <a:pPr/>
              <a:t>16</a:t>
            </a:fld>
            <a:endParaRPr lang="en-US"/>
          </a:p>
        </p:txBody>
      </p:sp>
    </p:spTree>
    <p:extLst>
      <p:ext uri="{BB962C8B-B14F-4D97-AF65-F5344CB8AC3E}">
        <p14:creationId xmlns:p14="http://schemas.microsoft.com/office/powerpoint/2010/main" val="352320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19</a:t>
            </a:fld>
            <a:endParaRPr lang="en-US"/>
          </a:p>
        </p:txBody>
      </p:sp>
    </p:spTree>
    <p:extLst>
      <p:ext uri="{BB962C8B-B14F-4D97-AF65-F5344CB8AC3E}">
        <p14:creationId xmlns:p14="http://schemas.microsoft.com/office/powerpoint/2010/main" val="245976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আমার ক্লাস টি শ্রতেণিতে</a:t>
            </a:r>
            <a:r>
              <a:rPr lang="bn-BD" baseline="0" dirty="0" smtClean="0"/>
              <a:t> উপস্থাপনের জন্য আপনাকে ধন্যবাদ জানাচ্ছি।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2</a:t>
            </a:fld>
            <a:endParaRPr lang="en-US"/>
          </a:p>
        </p:txBody>
      </p:sp>
    </p:spTree>
    <p:extLst>
      <p:ext uri="{BB962C8B-B14F-4D97-AF65-F5344CB8AC3E}">
        <p14:creationId xmlns:p14="http://schemas.microsoft.com/office/powerpoint/2010/main" val="370028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চিত্র দেখিয়ে বাড়ির আঙ্গিনায় কোন কোন ফসল জন্মে জিজ্ঞাসা করবেন। সবজি, ফল, কুল,বেগুন-মরিচ উত্তর পাওয়ার পর শিক্ষক প্রশ্ন করবেন। কোন ফসল কোথায় জন্মে জিজ্ঞাসার মাধ্যমে উত্তর বের করবেন। শিক্ষার্থীরা বাড়ির আসে পাশে ইত্যাদি বলবে।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9562F9A-883D-452D-830D-E6ACF8213131}" type="slidenum">
              <a:rPr lang="en-US" smtClean="0"/>
              <a:pPr/>
              <a:t>3</a:t>
            </a:fld>
            <a:endParaRPr lang="en-US"/>
          </a:p>
        </p:txBody>
      </p:sp>
    </p:spTree>
    <p:extLst>
      <p:ext uri="{BB962C8B-B14F-4D97-AF65-F5344CB8AC3E}">
        <p14:creationId xmlns:p14="http://schemas.microsoft.com/office/powerpoint/2010/main" val="292866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শিক্ষার্থীরা</a:t>
            </a:r>
            <a:r>
              <a:rPr lang="bn-BD" baseline="0" dirty="0" smtClean="0"/>
              <a:t> উত্তর করবে বাড়ির আসে পাশে বা বাগানে সবজি চাষ করা হয়েছে। শিক্ষক প্রশ্ন করবেন, উদ্যানের অপর নাম কী? তাহলে উত্তর পাওয়া যাবে উদ্যান। প্রশ্ন:আমরা কেন গুলো চাষ করবো? উত্তর আসবে শিক্ষার্থীদের নিকট থেকে । উত্তরঃ আমরা খেতে পারি এবং বাজারে বিক্রয় করে অর্থ উপার্জন করতে পারি।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4</a:t>
            </a:fld>
            <a:endParaRPr lang="en-US"/>
          </a:p>
        </p:txBody>
      </p:sp>
    </p:spTree>
    <p:extLst>
      <p:ext uri="{BB962C8B-B14F-4D97-AF65-F5344CB8AC3E}">
        <p14:creationId xmlns:p14="http://schemas.microsoft.com/office/powerpoint/2010/main" val="101818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শিখন</a:t>
            </a:r>
            <a:r>
              <a:rPr lang="bn-BD" baseline="0" dirty="0" smtClean="0"/>
              <a:t> অনুযায়ী আপনি পাঠ উপস্থাপনের চেষতা করবেন।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val="373756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উদ্যান অর্থ</a:t>
            </a:r>
            <a:r>
              <a:rPr lang="bn-BD" baseline="0" dirty="0" smtClean="0"/>
              <a:t> বাগান। বাগানে যে সব ফলানো হয় তাকে উদ্যান ফসল বলে।যেমনঃ আম,কাঠাল,লিচু,মরিচ,পেয়াজ,ফুল ইত্যাদি।  শিক্ষক শ্রেণিতে উদ্যানের অনেক চার্ট বিদ্যালয়ে আছে, প্রয়োজনে দেখাতে পারেন।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7</a:t>
            </a:fld>
            <a:endParaRPr lang="en-US"/>
          </a:p>
        </p:txBody>
      </p:sp>
    </p:spTree>
    <p:extLst>
      <p:ext uri="{BB962C8B-B14F-4D97-AF65-F5344CB8AC3E}">
        <p14:creationId xmlns:p14="http://schemas.microsoft.com/office/powerpoint/2010/main" val="92110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উদ্যান ফসলকে চার ভাগে ভাগ করা যায়। শ্রেণিতে</a:t>
            </a:r>
            <a:r>
              <a:rPr lang="bn-BD" baseline="0" dirty="0" smtClean="0"/>
              <a:t> শিক্ষক উপরের চিত্র ছাড়াও বিভিন্ন ধরনের ফসলের চিত্র দেখাতে পারেন।  স্যার, আপনি যথা সাধ্য চেষ্টা করবেন শিক্ষার্থীদের ভালো করে ক্লাস টি র মাধ্যমে পাঠের সকল বিষয় কে বুঝিয়ে দিতে। কারন অনেক কষ্ট করে এক্সপার্ট  স্যার দের পরামর্শ অনুযায়ী  ক্লাস টি তোইরি করা হয়েছে।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8</a:t>
            </a:fld>
            <a:endParaRPr lang="en-US"/>
          </a:p>
        </p:txBody>
      </p:sp>
    </p:spTree>
    <p:extLst>
      <p:ext uri="{BB962C8B-B14F-4D97-AF65-F5344CB8AC3E}">
        <p14:creationId xmlns:p14="http://schemas.microsoft.com/office/powerpoint/2010/main" val="131198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শ্রদ্ধেয়</a:t>
            </a:r>
            <a:r>
              <a:rPr lang="bn-BD" baseline="0" dirty="0" smtClean="0"/>
              <a:t> শিক্ষক মন্ডলী, আপনার এলাকার যে সকল ফল আপনি সাধারন্ত দেখতে পান সেগুলির কিছু অংশ আপনি পারলে উপকরণ হিসেবে  শ্রেণিতে এনে দেখাতে পারেন। প্রতি টি শিক্ষার্থীর প্রতি আপনি আন্তরিক   হউন। যতদূর সম্ভব ক্লাস টি সুন্দর ভাবে উপস্থাপন করুন।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9</a:t>
            </a:fld>
            <a:endParaRPr lang="en-US"/>
          </a:p>
        </p:txBody>
      </p:sp>
    </p:spTree>
    <p:extLst>
      <p:ext uri="{BB962C8B-B14F-4D97-AF65-F5344CB8AC3E}">
        <p14:creationId xmlns:p14="http://schemas.microsoft.com/office/powerpoint/2010/main" val="254398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110F17-9E09-466E-94D3-E5FD43D9EA88}" type="datetime1">
              <a:rPr lang="en-US" smtClean="0"/>
              <a:t>12/14/2019</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356900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9841D-C4B1-4F1F-A686-3045706FAB7D}" type="datetime1">
              <a:rPr lang="en-US" smtClean="0"/>
              <a:t>12/14/2019</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261528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BFFC4-B6CA-4F5E-A379-6F3EBA17148E}" type="datetime1">
              <a:rPr lang="en-US" smtClean="0"/>
              <a:t>12/14/2019</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58555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72E53-0D58-45EF-82B7-F8569FB17386}" type="datetime1">
              <a:rPr lang="en-US" smtClean="0"/>
              <a:t>12/14/2019</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119256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6E1B3-D2C0-4A6E-8F17-30B9409C4DF2}" type="datetime1">
              <a:rPr lang="en-US" smtClean="0"/>
              <a:t>12/14/2019</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
        <p:nvSpPr>
          <p:cNvPr id="6" name="Slide Number Placeholder 5"/>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360645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4D842-9976-4AE1-811C-E4D6218D46A8}" type="datetime1">
              <a:rPr lang="en-US" smtClean="0"/>
              <a:t>12/14/2019</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13361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8CA45-AEB3-4192-BB88-13D7D85324CC}" type="datetime1">
              <a:rPr lang="en-US" smtClean="0"/>
              <a:t>12/14/2019</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
        <p:nvSpPr>
          <p:cNvPr id="9" name="Slide Number Placeholder 8"/>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348132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70786F-E1D2-48F3-93B7-853D8BF6923C}" type="datetime1">
              <a:rPr lang="en-US" smtClean="0"/>
              <a:t>12/14/2019</a:t>
            </a:fld>
            <a:endParaRPr lang="en-US"/>
          </a:p>
        </p:txBody>
      </p:sp>
      <p:sp>
        <p:nvSpPr>
          <p:cNvPr id="4" name="Footer Placeholder 3"/>
          <p:cNvSpPr>
            <a:spLocks noGrp="1"/>
          </p:cNvSpPr>
          <p:nvPr>
            <p:ph type="ftr" sz="quarter" idx="11"/>
          </p:nvPr>
        </p:nvSpPr>
        <p:spPr/>
        <p:txBody>
          <a:bodyPr/>
          <a:lstStyle/>
          <a:p>
            <a:r>
              <a:rPr lang="en-US" smtClean="0"/>
              <a:t>Apurba Kumar Das</a:t>
            </a:r>
            <a:endParaRPr lang="en-US"/>
          </a:p>
        </p:txBody>
      </p:sp>
      <p:sp>
        <p:nvSpPr>
          <p:cNvPr id="5" name="Slide Number Placeholder 4"/>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306132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7BF92-B094-47F2-84A9-65D6328F48B9}" type="datetime1">
              <a:rPr lang="en-US" smtClean="0"/>
              <a:t>12/14/2019</a:t>
            </a:fld>
            <a:endParaRPr lang="en-US"/>
          </a:p>
        </p:txBody>
      </p:sp>
      <p:sp>
        <p:nvSpPr>
          <p:cNvPr id="3" name="Footer Placeholder 2"/>
          <p:cNvSpPr>
            <a:spLocks noGrp="1"/>
          </p:cNvSpPr>
          <p:nvPr>
            <p:ph type="ftr" sz="quarter" idx="11"/>
          </p:nvPr>
        </p:nvSpPr>
        <p:spPr/>
        <p:txBody>
          <a:bodyPr/>
          <a:lstStyle/>
          <a:p>
            <a:r>
              <a:rPr lang="en-US" smtClean="0"/>
              <a:t>Apurba Kumar Das</a:t>
            </a:r>
            <a:endParaRPr lang="en-US"/>
          </a:p>
        </p:txBody>
      </p:sp>
      <p:sp>
        <p:nvSpPr>
          <p:cNvPr id="4" name="Slide Number Placeholder 3"/>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26596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27865-0366-4EC4-93F3-58511A5CE56F}" type="datetime1">
              <a:rPr lang="en-US" smtClean="0"/>
              <a:t>12/14/2019</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56538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5A5A70-506A-49C4-B550-4956C3EB411E}" type="datetime1">
              <a:rPr lang="en-US" smtClean="0"/>
              <a:t>12/14/2019</a:t>
            </a:fld>
            <a:endParaRPr lang="en-US"/>
          </a:p>
        </p:txBody>
      </p:sp>
      <p:sp>
        <p:nvSpPr>
          <p:cNvPr id="6" name="Footer Placeholder 5"/>
          <p:cNvSpPr>
            <a:spLocks noGrp="1"/>
          </p:cNvSpPr>
          <p:nvPr>
            <p:ph type="ftr" sz="quarter" idx="11"/>
          </p:nvPr>
        </p:nvSpPr>
        <p:spPr/>
        <p:txBody>
          <a:bodyPr/>
          <a:lstStyle/>
          <a:p>
            <a:r>
              <a:rPr lang="en-US" smtClean="0"/>
              <a:t>Apurba Kumar Das</a:t>
            </a:r>
            <a:endParaRPr lang="en-US"/>
          </a:p>
        </p:txBody>
      </p:sp>
      <p:sp>
        <p:nvSpPr>
          <p:cNvPr id="7" name="Slide Number Placeholder 6"/>
          <p:cNvSpPr>
            <a:spLocks noGrp="1"/>
          </p:cNvSpPr>
          <p:nvPr>
            <p:ph type="sldNum" sz="quarter" idx="12"/>
          </p:nvPr>
        </p:nvSpPr>
        <p:spPr/>
        <p:txBody>
          <a:bodyPr/>
          <a:lstStyle/>
          <a:p>
            <a:fld id="{6EFA66BE-3462-4CDE-915B-E7BA93BC8B6B}" type="slidenum">
              <a:rPr lang="en-US" smtClean="0"/>
              <a:pPr/>
              <a:t>‹#›</a:t>
            </a:fld>
            <a:endParaRPr lang="en-US"/>
          </a:p>
        </p:txBody>
      </p:sp>
    </p:spTree>
    <p:extLst>
      <p:ext uri="{BB962C8B-B14F-4D97-AF65-F5344CB8AC3E}">
        <p14:creationId xmlns:p14="http://schemas.microsoft.com/office/powerpoint/2010/main" val="165928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7C506-529A-4BCD-AF94-EC1743CD2106}" type="datetime1">
              <a:rPr lang="en-US" smtClean="0"/>
              <a:t>12/14/2019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Kumar Das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A66BE-3462-4CDE-915B-E7BA93BC8B6B}" type="slidenum">
              <a:rPr lang="en-US" smtClean="0"/>
              <a:pPr/>
              <a:t>‹#›</a:t>
            </a:fld>
            <a:endParaRPr lang="en-US"/>
          </a:p>
        </p:txBody>
      </p:sp>
    </p:spTree>
    <p:extLst>
      <p:ext uri="{BB962C8B-B14F-4D97-AF65-F5344CB8AC3E}">
        <p14:creationId xmlns:p14="http://schemas.microsoft.com/office/powerpoint/2010/main" val="427463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1.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hyperlink" Target="mailto:zakirul1979@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828800"/>
            <a:ext cx="6705600" cy="4358326"/>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2057400" y="533400"/>
            <a:ext cx="4495800" cy="1066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bn-BD" sz="6000" dirty="0" smtClean="0">
                <a:effectLst>
                  <a:outerShdw blurRad="38100" dist="38100" dir="2700000" algn="tl">
                    <a:srgbClr val="000000">
                      <a:alpha val="43137"/>
                    </a:srgbClr>
                  </a:outerShdw>
                </a:effectLst>
                <a:latin typeface="NikoshBAN" pitchFamily="2" charset="0"/>
                <a:cs typeface="NikoshBAN" pitchFamily="2" charset="0"/>
              </a:rPr>
              <a:t>স্বাগতম</a:t>
            </a:r>
          </a:p>
        </p:txBody>
      </p:sp>
      <p:sp>
        <p:nvSpPr>
          <p:cNvPr id="3" name="Date Placeholder 2"/>
          <p:cNvSpPr>
            <a:spLocks noGrp="1"/>
          </p:cNvSpPr>
          <p:nvPr>
            <p:ph type="dt" sz="half" idx="10"/>
          </p:nvPr>
        </p:nvSpPr>
        <p:spPr/>
        <p:txBody>
          <a:bodyPr/>
          <a:lstStyle/>
          <a:p>
            <a:fld id="{D898CE5C-C114-49F4-AF97-7F87EBBF43BB}" type="datetime1">
              <a:rPr lang="en-US" smtClean="0"/>
              <a:t>12/14/2019</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81200"/>
            <a:ext cx="2971800" cy="3124201"/>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981201"/>
            <a:ext cx="2686964" cy="3200400"/>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1981200"/>
            <a:ext cx="2692399" cy="3200400"/>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p:spPr>
      </p:pic>
      <p:sp>
        <p:nvSpPr>
          <p:cNvPr id="5" name="TextBox 4"/>
          <p:cNvSpPr txBox="1"/>
          <p:nvPr/>
        </p:nvSpPr>
        <p:spPr>
          <a:xfrm>
            <a:off x="2514600" y="685800"/>
            <a:ext cx="4191000" cy="1021556"/>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শাকসবজি</a:t>
            </a:r>
            <a:endParaRPr lang="en-US" sz="5400" dirty="0">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F50FE697-16E8-4897-B542-379FC0924051}" type="datetime1">
              <a:rPr lang="en-US" smtClean="0"/>
              <a:t>12/14/2019</a:t>
            </a:fld>
            <a:endParaRPr lang="en-US"/>
          </a:p>
        </p:txBody>
      </p:sp>
    </p:spTree>
    <p:extLst>
      <p:ext uri="{BB962C8B-B14F-4D97-AF65-F5344CB8AC3E}">
        <p14:creationId xmlns:p14="http://schemas.microsoft.com/office/powerpoint/2010/main" val="24451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514600" cy="1123712"/>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6000" dirty="0" smtClean="0">
                <a:latin typeface="NikoshBAN" pitchFamily="2" charset="0"/>
                <a:cs typeface="NikoshBAN" pitchFamily="2" charset="0"/>
              </a:rPr>
              <a:t>মসলা</a:t>
            </a:r>
            <a:endParaRPr lang="en-US" sz="60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808" y="1828800"/>
            <a:ext cx="2709792" cy="2932919"/>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828800"/>
            <a:ext cx="2743200" cy="2895600"/>
          </a:xfrm>
          <a:prstGeom prst="roundRect">
            <a:avLst>
              <a:gd name="adj" fmla="val 8594"/>
            </a:avLst>
          </a:prstGeom>
          <a:solidFill>
            <a:srgbClr val="FFFFFF">
              <a:shade val="85000"/>
            </a:srgbClr>
          </a:solidFill>
          <a:ln>
            <a:solidFill>
              <a:srgbClr val="7030A0"/>
            </a:solidFill>
          </a:ln>
          <a:effectLst>
            <a:reflection blurRad="12700" stA="38000" endPos="28000" dist="5000" dir="5400000" sy="-100000" algn="bl" rotWithShape="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828800"/>
            <a:ext cx="2743200" cy="2895600"/>
          </a:xfrm>
          <a:prstGeom prst="roundRect">
            <a:avLst>
              <a:gd name="adj" fmla="val 8594"/>
            </a:avLst>
          </a:prstGeom>
          <a:solidFill>
            <a:srgbClr val="FFFFFF">
              <a:shade val="85000"/>
            </a:srgbClr>
          </a:solidFill>
          <a:ln>
            <a:solidFill>
              <a:srgbClr val="002060"/>
            </a:solidFill>
          </a:ln>
          <a:effectLst>
            <a:reflection blurRad="12700" stA="38000" endPos="28000" dist="5000" dir="5400000" sy="-100000" algn="bl" rotWithShape="0"/>
          </a:effectLst>
        </p:spPr>
      </p:pic>
      <p:sp>
        <p:nvSpPr>
          <p:cNvPr id="6" name="Date Placeholder 5"/>
          <p:cNvSpPr>
            <a:spLocks noGrp="1"/>
          </p:cNvSpPr>
          <p:nvPr>
            <p:ph type="dt" sz="half" idx="10"/>
          </p:nvPr>
        </p:nvSpPr>
        <p:spPr/>
        <p:txBody>
          <a:bodyPr/>
          <a:lstStyle/>
          <a:p>
            <a:fld id="{8B81CBDA-1307-4728-9736-409676973FAD}" type="datetime1">
              <a:rPr lang="en-US" smtClean="0"/>
              <a:t>12/14/2019</a:t>
            </a:fld>
            <a:endParaRPr lang="en-US"/>
          </a:p>
        </p:txBody>
      </p:sp>
    </p:spTree>
    <p:extLst>
      <p:ext uri="{BB962C8B-B14F-4D97-AF65-F5344CB8AC3E}">
        <p14:creationId xmlns:p14="http://schemas.microsoft.com/office/powerpoint/2010/main" val="190312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900" decel="100000" fill="hold"/>
                                        <p:tgtEl>
                                          <p:spTgt spid="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33400"/>
            <a:ext cx="2971800" cy="919401"/>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ফুল</a:t>
            </a:r>
            <a:endParaRPr lang="en-US" sz="48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05001"/>
            <a:ext cx="2743199"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98" y="1905001"/>
            <a:ext cx="3124201"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1905000"/>
            <a:ext cx="2667000" cy="284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ate Placeholder 5"/>
          <p:cNvSpPr>
            <a:spLocks noGrp="1"/>
          </p:cNvSpPr>
          <p:nvPr>
            <p:ph type="dt" sz="half" idx="10"/>
          </p:nvPr>
        </p:nvSpPr>
        <p:spPr/>
        <p:txBody>
          <a:bodyPr/>
          <a:lstStyle/>
          <a:p>
            <a:fld id="{23DFEED0-1955-4FF4-8435-855FD691584F}" type="datetime1">
              <a:rPr lang="en-US" smtClean="0"/>
              <a:t>12/14/2019</a:t>
            </a:fld>
            <a:endParaRPr lang="en-US"/>
          </a:p>
        </p:txBody>
      </p:sp>
    </p:spTree>
    <p:extLst>
      <p:ext uri="{BB962C8B-B14F-4D97-AF65-F5344CB8AC3E}">
        <p14:creationId xmlns:p14="http://schemas.microsoft.com/office/powerpoint/2010/main" val="933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900" decel="100000" fill="hold"/>
                                        <p:tgtEl>
                                          <p:spTgt spid="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47800"/>
            <a:ext cx="2750424" cy="1895651"/>
          </a:xfrm>
          <a:prstGeom prst="rect">
            <a:avLst/>
          </a:prstGeom>
          <a:ln>
            <a:solidFill>
              <a:srgbClr val="7030A0"/>
            </a:solidFill>
          </a:ln>
        </p:spPr>
      </p:pic>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4" name="Title 1"/>
          <p:cNvSpPr txBox="1">
            <a:spLocks/>
          </p:cNvSpPr>
          <p:nvPr/>
        </p:nvSpPr>
        <p:spPr>
          <a:xfrm>
            <a:off x="1371600" y="5562600"/>
            <a:ext cx="6705600" cy="7620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আমরা আর কী কী উদ্যান ফসল পেতে পারি খাতায় লেখ ।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576" y="3505200"/>
            <a:ext cx="2750424" cy="1905000"/>
          </a:xfrm>
          <a:prstGeom prst="rect">
            <a:avLst/>
          </a:prstGeom>
          <a:ln>
            <a:solidFill>
              <a:srgbClr val="7030A0"/>
            </a:solid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505200"/>
            <a:ext cx="2743200" cy="1905000"/>
          </a:xfrm>
          <a:prstGeom prst="rect">
            <a:avLst/>
          </a:prstGeom>
          <a:ln>
            <a:solidFill>
              <a:srgbClr val="7030A0"/>
            </a:solid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47800"/>
            <a:ext cx="2743200" cy="1905000"/>
          </a:xfrm>
          <a:prstGeom prst="rect">
            <a:avLst/>
          </a:prstGeom>
          <a:ln>
            <a:solidFill>
              <a:srgbClr val="7030A0"/>
            </a:solid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0316" y="1462790"/>
            <a:ext cx="2763284" cy="1890010"/>
          </a:xfrm>
          <a:prstGeom prst="rect">
            <a:avLst/>
          </a:prstGeom>
          <a:ln>
            <a:solidFill>
              <a:srgbClr val="7030A0"/>
            </a:solid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3505200"/>
            <a:ext cx="2743200" cy="1905000"/>
          </a:xfrm>
          <a:prstGeom prst="rect">
            <a:avLst/>
          </a:prstGeom>
          <a:ln>
            <a:solidFill>
              <a:srgbClr val="7030A0"/>
            </a:solidFill>
          </a:ln>
        </p:spPr>
      </p:pic>
      <p:sp>
        <p:nvSpPr>
          <p:cNvPr id="3" name="Date Placeholder 2"/>
          <p:cNvSpPr>
            <a:spLocks noGrp="1"/>
          </p:cNvSpPr>
          <p:nvPr>
            <p:ph type="dt" sz="half" idx="10"/>
          </p:nvPr>
        </p:nvSpPr>
        <p:spPr/>
        <p:txBody>
          <a:bodyPr/>
          <a:lstStyle/>
          <a:p>
            <a:fld id="{F37909E8-16E9-49B7-9FD2-DDF008C1EB6E}" type="datetime1">
              <a:rPr lang="en-US" smtClean="0"/>
              <a:t>12/14/2019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2000" y="512207"/>
            <a:ext cx="7620000" cy="783193"/>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s-IN" sz="4000" dirty="0" smtClean="0">
                <a:latin typeface="NikoshBAN" pitchFamily="2" charset="0"/>
                <a:cs typeface="NikoshBAN" pitchFamily="2" charset="0"/>
              </a:rPr>
              <a:t>পুষ্টি ও পারিবারিক </a:t>
            </a:r>
            <a:r>
              <a:rPr lang="bn-BD" sz="4000" dirty="0" smtClean="0">
                <a:latin typeface="NikoshBAN" pitchFamily="2" charset="0"/>
                <a:cs typeface="NikoshBAN" pitchFamily="2" charset="0"/>
              </a:rPr>
              <a:t>গুরুত্ব</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77" y="1524000"/>
            <a:ext cx="2480523" cy="1749879"/>
          </a:xfrm>
          <a:prstGeom prst="rect">
            <a:avLst/>
          </a:prstGeom>
          <a:solidFill>
            <a:srgbClr val="FFFFFF">
              <a:shade val="85000"/>
            </a:srgbClr>
          </a:solidFill>
          <a:ln w="28575"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524000"/>
            <a:ext cx="2514600" cy="1752600"/>
          </a:xfrm>
          <a:prstGeom prst="rect">
            <a:avLst/>
          </a:prstGeom>
          <a:ln w="381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533400" y="5410200"/>
            <a:ext cx="8077200" cy="783193"/>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000" dirty="0" smtClean="0">
                <a:latin typeface="NikoshBAN" pitchFamily="2" charset="0"/>
                <a:cs typeface="NikoshBAN" pitchFamily="2" charset="0"/>
              </a:rPr>
              <a:t>ইহা হতে পুষ্টিকর খাবার পাই।</a:t>
            </a:r>
            <a:r>
              <a:rPr lang="as-IN" sz="2000" dirty="0" smtClean="0">
                <a:latin typeface="NikoshBAN" pitchFamily="2" charset="0"/>
                <a:cs typeface="NikoshBAN" pitchFamily="2" charset="0"/>
              </a:rPr>
              <a:t> </a:t>
            </a:r>
            <a:r>
              <a:rPr lang="bn-BD" sz="2000" dirty="0" smtClean="0">
                <a:latin typeface="NikoshBAN" pitchFamily="2" charset="0"/>
                <a:cs typeface="NikoshBAN" pitchFamily="2" charset="0"/>
              </a:rPr>
              <a:t>অপরদিকে </a:t>
            </a:r>
            <a:r>
              <a:rPr lang="as-IN" sz="2000" dirty="0" smtClean="0">
                <a:latin typeface="NikoshBAN" pitchFamily="2" charset="0"/>
                <a:cs typeface="NikoshBAN" pitchFamily="2" charset="0"/>
              </a:rPr>
              <a:t> আম, জাম, কাঁঠাল</a:t>
            </a:r>
            <a:r>
              <a:rPr lang="bn-BD" sz="2000" dirty="0" smtClean="0">
                <a:latin typeface="NikoshBAN" pitchFamily="2" charset="0"/>
                <a:cs typeface="NikoshBAN" pitchFamily="2" charset="0"/>
              </a:rPr>
              <a:t> গাছ </a:t>
            </a:r>
            <a:r>
              <a:rPr lang="as-IN" sz="2000" dirty="0" smtClean="0">
                <a:latin typeface="NikoshBAN" pitchFamily="2" charset="0"/>
                <a:cs typeface="NikoshBAN" pitchFamily="2" charset="0"/>
              </a:rPr>
              <a:t> থেকে  প্রচুর</a:t>
            </a:r>
            <a:r>
              <a:rPr lang="bn-BD" sz="2000" dirty="0" smtClean="0">
                <a:latin typeface="NikoshBAN" pitchFamily="2" charset="0"/>
                <a:cs typeface="NikoshBAN" pitchFamily="2" charset="0"/>
              </a:rPr>
              <a:t> দামি </a:t>
            </a:r>
            <a:r>
              <a:rPr lang="as-IN" sz="2000" dirty="0" smtClean="0">
                <a:latin typeface="NikoshBAN" pitchFamily="2" charset="0"/>
                <a:cs typeface="NikoshBAN" pitchFamily="2" charset="0"/>
              </a:rPr>
              <a:t> কাঠও পাওয়া যায়।</a:t>
            </a:r>
            <a:r>
              <a:rPr lang="bn-BD" sz="2000" dirty="0">
                <a:latin typeface="NikoshBAN" pitchFamily="2" charset="0"/>
                <a:cs typeface="NikoshBAN" pitchFamily="2" charset="0"/>
              </a:rPr>
              <a:t> </a:t>
            </a:r>
            <a:r>
              <a:rPr lang="bn-BD" sz="2000" dirty="0" smtClean="0">
                <a:latin typeface="NikoshBAN" pitchFamily="2" charset="0"/>
                <a:cs typeface="NikoshBAN" pitchFamily="2" charset="0"/>
              </a:rPr>
              <a:t>ইহা ঘরের সৌন্দর্য বর্ধন করে ও ইহার ডালপালা  জ্বালানী হিসেবে ব্যবহার করতে পারি। </a:t>
            </a:r>
            <a:endParaRPr lang="en-US" sz="2000" dirty="0">
              <a:latin typeface="NikoshBAN" pitchFamily="2" charset="0"/>
              <a:cs typeface="NikoshBAN" pitchFamily="2"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505200"/>
            <a:ext cx="2514600" cy="1752600"/>
          </a:xfrm>
          <a:prstGeom prst="rect">
            <a:avLst/>
          </a:prstGeom>
          <a:solidFill>
            <a:srgbClr val="FFFFFF">
              <a:shade val="85000"/>
            </a:srgbClr>
          </a:solidFill>
          <a:ln w="381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1524000"/>
            <a:ext cx="2971800" cy="1752600"/>
          </a:xfrm>
          <a:prstGeom prst="rect">
            <a:avLst/>
          </a:prstGeom>
          <a:solidFill>
            <a:srgbClr val="FFFFFF">
              <a:shade val="85000"/>
            </a:srgbClr>
          </a:solidFill>
          <a:ln w="381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3505200"/>
            <a:ext cx="2971800" cy="1752600"/>
          </a:xfrm>
          <a:prstGeom prst="rect">
            <a:avLst/>
          </a:prstGeom>
          <a:solidFill>
            <a:srgbClr val="FFFFFF">
              <a:shade val="85000"/>
            </a:srgbClr>
          </a:solidFill>
          <a:ln w="381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3505200"/>
            <a:ext cx="2438400" cy="1752600"/>
          </a:xfrm>
          <a:prstGeom prst="rect">
            <a:avLst/>
          </a:prstGeom>
          <a:solidFill>
            <a:srgbClr val="FFFFFF">
              <a:shade val="85000"/>
            </a:srgbClr>
          </a:solidFill>
          <a:ln w="381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Date Placeholder 5"/>
          <p:cNvSpPr>
            <a:spLocks noGrp="1"/>
          </p:cNvSpPr>
          <p:nvPr>
            <p:ph type="dt" sz="half" idx="10"/>
          </p:nvPr>
        </p:nvSpPr>
        <p:spPr/>
        <p:txBody>
          <a:bodyPr/>
          <a:lstStyle/>
          <a:p>
            <a:fld id="{CFC787CE-DB7C-4B69-ABC2-B0A8019BF022}" type="datetime1">
              <a:rPr lang="en-US" smtClean="0"/>
              <a:t>12/14/2019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chemeClr val="bg1">
                    <a:lumMod val="85000"/>
                  </a:schemeClr>
                </a:solidFill>
                <a:latin typeface="NikoshBAN" pitchFamily="2" charset="0"/>
                <a:cs typeface="NikoshBAN" pitchFamily="2" charset="0"/>
              </a:rPr>
              <a:t>12/7/2014</a:t>
            </a:r>
            <a:endParaRPr lang="en-US">
              <a:solidFill>
                <a:schemeClr val="bg1">
                  <a:lumMod val="85000"/>
                </a:schemeClr>
              </a:solidFill>
              <a:latin typeface="NikoshBAN" pitchFamily="2" charset="0"/>
              <a:cs typeface="NikoshBAN" pitchFamily="2" charset="0"/>
            </a:endParaRPr>
          </a:p>
        </p:txBody>
      </p:sp>
      <p:sp>
        <p:nvSpPr>
          <p:cNvPr id="4" name="Slide Number Placeholder 3"/>
          <p:cNvSpPr>
            <a:spLocks noGrp="1"/>
          </p:cNvSpPr>
          <p:nvPr>
            <p:ph type="sldNum" sz="quarter" idx="12"/>
          </p:nvPr>
        </p:nvSpPr>
        <p:spPr>
          <a:xfrm>
            <a:off x="7924800" y="6248400"/>
            <a:ext cx="533400" cy="365125"/>
          </a:xfrm>
        </p:spPr>
        <p:txBody>
          <a:bodyPr/>
          <a:lstStyle/>
          <a:p>
            <a:fld id="{B6F15528-21DE-4FAA-801E-634DDDAF4B2B}" type="slidenum">
              <a:rPr lang="en-US" smtClean="0">
                <a:solidFill>
                  <a:schemeClr val="bg1">
                    <a:lumMod val="85000"/>
                  </a:schemeClr>
                </a:solidFill>
                <a:latin typeface="NikoshBAN" pitchFamily="2" charset="0"/>
                <a:cs typeface="NikoshBAN" pitchFamily="2" charset="0"/>
              </a:rPr>
              <a:pPr/>
              <a:t>15</a:t>
            </a:fld>
            <a:endParaRPr lang="en-US">
              <a:solidFill>
                <a:schemeClr val="bg1">
                  <a:lumMod val="85000"/>
                </a:schemeClr>
              </a:solidFill>
              <a:latin typeface="NikoshBAN" pitchFamily="2" charset="0"/>
              <a:cs typeface="NikoshBAN" pitchFamily="2" charset="0"/>
            </a:endParaRPr>
          </a:p>
        </p:txBody>
      </p:sp>
      <p:sp>
        <p:nvSpPr>
          <p:cNvPr id="5" name="TextBox 4"/>
          <p:cNvSpPr txBox="1"/>
          <p:nvPr/>
        </p:nvSpPr>
        <p:spPr>
          <a:xfrm>
            <a:off x="2969299" y="60391"/>
            <a:ext cx="1629965"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smtClean="0">
                <a:latin typeface="NikoshBAN" pitchFamily="2" charset="0"/>
                <a:cs typeface="NikoshBAN" pitchFamily="2" charset="0"/>
              </a:rPr>
              <a:t>মূল্যায়ন </a:t>
            </a:r>
            <a:endParaRPr lang="en-US" sz="4400" dirty="0">
              <a:latin typeface="NikoshBAN" pitchFamily="2" charset="0"/>
              <a:cs typeface="NikoshBAN" pitchFamily="2" charset="0"/>
            </a:endParaRPr>
          </a:p>
        </p:txBody>
      </p:sp>
      <p:sp>
        <p:nvSpPr>
          <p:cNvPr id="6" name="TextBox 5"/>
          <p:cNvSpPr txBox="1"/>
          <p:nvPr/>
        </p:nvSpPr>
        <p:spPr>
          <a:xfrm>
            <a:off x="498665" y="2997463"/>
            <a:ext cx="4347718"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400" dirty="0">
                <a:latin typeface="NikoshBAN" pitchFamily="2" charset="0"/>
                <a:cs typeface="NikoshBAN" pitchFamily="2" charset="0"/>
              </a:rPr>
              <a:t>২</a:t>
            </a:r>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আদা আমাদের কি ঊপকার করে</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7" name="TextBox 6"/>
          <p:cNvSpPr txBox="1"/>
          <p:nvPr/>
        </p:nvSpPr>
        <p:spPr>
          <a:xfrm>
            <a:off x="740569" y="1634914"/>
            <a:ext cx="17145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400" dirty="0" smtClean="0">
                <a:solidFill>
                  <a:schemeClr val="accent2">
                    <a:lumMod val="75000"/>
                  </a:schemeClr>
                </a:solidFill>
                <a:latin typeface="NikoshBAN" pitchFamily="2" charset="0"/>
                <a:cs typeface="NikoshBAN" pitchFamily="2" charset="0"/>
              </a:rPr>
              <a:t>ক</a:t>
            </a:r>
            <a:r>
              <a:rPr lang="en-US" sz="2400" dirty="0" smtClean="0">
                <a:solidFill>
                  <a:schemeClr val="accent2">
                    <a:lumMod val="75000"/>
                  </a:schemeClr>
                </a:solidFill>
                <a:latin typeface="NikoshBAN" pitchFamily="2" charset="0"/>
                <a:cs typeface="NikoshBAN" pitchFamily="2" charset="0"/>
              </a:rPr>
              <a:t>.</a:t>
            </a:r>
            <a:r>
              <a:rPr lang="bn-BD" sz="2400" dirty="0" smtClean="0">
                <a:solidFill>
                  <a:schemeClr val="accent2">
                    <a:lumMod val="75000"/>
                  </a:schemeClr>
                </a:solidFill>
                <a:latin typeface="NikoshBAN" pitchFamily="2" charset="0"/>
                <a:cs typeface="NikoshBAN" pitchFamily="2" charset="0"/>
              </a:rPr>
              <a:t> </a:t>
            </a:r>
            <a:r>
              <a:rPr lang="bn-BD" sz="2400" dirty="0" smtClean="0">
                <a:solidFill>
                  <a:schemeClr val="accent2">
                    <a:lumMod val="75000"/>
                  </a:schemeClr>
                </a:solidFill>
                <a:latin typeface="NikoshBAN" pitchFamily="2" charset="0"/>
                <a:cs typeface="NikoshBAN" pitchFamily="2" charset="0"/>
              </a:rPr>
              <a:t>ভিটামিন সি  </a:t>
            </a:r>
            <a:r>
              <a:rPr lang="bn-BD" sz="2400" dirty="0" smtClean="0">
                <a:solidFill>
                  <a:schemeClr val="accent2">
                    <a:lumMod val="75000"/>
                  </a:schemeClr>
                </a:solidFill>
                <a:latin typeface="NikoshBAN" pitchFamily="2" charset="0"/>
                <a:cs typeface="NikoshBAN" pitchFamily="2" charset="0"/>
              </a:rPr>
              <a:t> </a:t>
            </a:r>
            <a:endParaRPr lang="en-US" sz="2400" dirty="0">
              <a:solidFill>
                <a:schemeClr val="accent2">
                  <a:lumMod val="75000"/>
                </a:schemeClr>
              </a:solidFill>
              <a:latin typeface="NikoshBAN" pitchFamily="2" charset="0"/>
              <a:cs typeface="NikoshBAN" pitchFamily="2" charset="0"/>
            </a:endParaRPr>
          </a:p>
        </p:txBody>
      </p:sp>
      <p:sp>
        <p:nvSpPr>
          <p:cNvPr id="10" name="TextBox 9"/>
          <p:cNvSpPr txBox="1"/>
          <p:nvPr/>
        </p:nvSpPr>
        <p:spPr>
          <a:xfrm>
            <a:off x="4191000" y="1626679"/>
            <a:ext cx="2578418"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400" dirty="0" smtClean="0">
                <a:solidFill>
                  <a:schemeClr val="accent2">
                    <a:lumMod val="75000"/>
                  </a:schemeClr>
                </a:solidFill>
                <a:latin typeface="NikoshBAN" pitchFamily="2" charset="0"/>
                <a:cs typeface="NikoshBAN" pitchFamily="2" charset="0"/>
              </a:rPr>
              <a:t>খ</a:t>
            </a:r>
            <a:r>
              <a:rPr lang="en-US" sz="2400" dirty="0" smtClean="0">
                <a:solidFill>
                  <a:schemeClr val="accent2">
                    <a:lumMod val="75000"/>
                  </a:schemeClr>
                </a:solidFill>
                <a:latin typeface="NikoshBAN" pitchFamily="2" charset="0"/>
                <a:cs typeface="NikoshBAN" pitchFamily="2" charset="0"/>
              </a:rPr>
              <a:t>.</a:t>
            </a:r>
            <a:r>
              <a:rPr lang="bn-BD" sz="2400" dirty="0">
                <a:solidFill>
                  <a:schemeClr val="accent2">
                    <a:lumMod val="75000"/>
                  </a:schemeClr>
                </a:solidFill>
                <a:latin typeface="NikoshBAN" pitchFamily="2" charset="0"/>
                <a:cs typeface="NikoshBAN" pitchFamily="2" charset="0"/>
              </a:rPr>
              <a:t> ভিটামিন </a:t>
            </a:r>
            <a:r>
              <a:rPr lang="bn-BD" sz="2400" dirty="0" smtClean="0">
                <a:solidFill>
                  <a:schemeClr val="accent2">
                    <a:lumMod val="75000"/>
                  </a:schemeClr>
                </a:solidFill>
                <a:latin typeface="NikoshBAN" pitchFamily="2" charset="0"/>
                <a:cs typeface="NikoshBAN" pitchFamily="2" charset="0"/>
              </a:rPr>
              <a:t>ডি </a:t>
            </a:r>
            <a:endParaRPr lang="en-US" sz="2400" dirty="0">
              <a:solidFill>
                <a:schemeClr val="accent2">
                  <a:lumMod val="75000"/>
                </a:schemeClr>
              </a:solidFill>
              <a:latin typeface="NikoshBAN" pitchFamily="2" charset="0"/>
              <a:cs typeface="NikoshBAN" pitchFamily="2" charset="0"/>
            </a:endParaRPr>
          </a:p>
        </p:txBody>
      </p:sp>
      <p:sp>
        <p:nvSpPr>
          <p:cNvPr id="11" name="TextBox 10"/>
          <p:cNvSpPr txBox="1"/>
          <p:nvPr/>
        </p:nvSpPr>
        <p:spPr>
          <a:xfrm>
            <a:off x="765969" y="2371569"/>
            <a:ext cx="17145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400" dirty="0">
                <a:solidFill>
                  <a:schemeClr val="accent2">
                    <a:lumMod val="75000"/>
                  </a:schemeClr>
                </a:solidFill>
                <a:latin typeface="NikoshBAN" pitchFamily="2" charset="0"/>
                <a:cs typeface="NikoshBAN" pitchFamily="2" charset="0"/>
              </a:rPr>
              <a:t>গ</a:t>
            </a:r>
            <a:r>
              <a:rPr lang="en-US" sz="2400" dirty="0" smtClean="0">
                <a:solidFill>
                  <a:schemeClr val="accent2">
                    <a:lumMod val="75000"/>
                  </a:schemeClr>
                </a:solidFill>
                <a:latin typeface="NikoshBAN" pitchFamily="2" charset="0"/>
                <a:cs typeface="NikoshBAN" pitchFamily="2" charset="0"/>
              </a:rPr>
              <a:t>.</a:t>
            </a:r>
            <a:r>
              <a:rPr lang="bn-BD" sz="2400" dirty="0">
                <a:solidFill>
                  <a:schemeClr val="accent2">
                    <a:lumMod val="75000"/>
                  </a:schemeClr>
                </a:solidFill>
                <a:latin typeface="NikoshBAN" pitchFamily="2" charset="0"/>
                <a:cs typeface="NikoshBAN" pitchFamily="2" charset="0"/>
              </a:rPr>
              <a:t> </a:t>
            </a:r>
            <a:r>
              <a:rPr lang="bn-BD" sz="2400" dirty="0" smtClean="0">
                <a:solidFill>
                  <a:schemeClr val="accent2">
                    <a:lumMod val="75000"/>
                  </a:schemeClr>
                </a:solidFill>
                <a:latin typeface="NikoshBAN" pitchFamily="2" charset="0"/>
                <a:cs typeface="NikoshBAN" pitchFamily="2" charset="0"/>
              </a:rPr>
              <a:t>ভিটামিন ই </a:t>
            </a:r>
            <a:r>
              <a:rPr lang="bn-BD" sz="2400" dirty="0" smtClean="0">
                <a:solidFill>
                  <a:schemeClr val="accent2">
                    <a:lumMod val="75000"/>
                  </a:schemeClr>
                </a:solidFill>
                <a:latin typeface="NikoshBAN" pitchFamily="2" charset="0"/>
                <a:cs typeface="NikoshBAN" pitchFamily="2" charset="0"/>
              </a:rPr>
              <a:t>  </a:t>
            </a:r>
            <a:endParaRPr lang="en-US" sz="2400" dirty="0">
              <a:solidFill>
                <a:schemeClr val="accent2">
                  <a:lumMod val="75000"/>
                </a:schemeClr>
              </a:solidFill>
              <a:latin typeface="NikoshBAN" pitchFamily="2" charset="0"/>
              <a:cs typeface="NikoshBAN" pitchFamily="2" charset="0"/>
            </a:endParaRPr>
          </a:p>
        </p:txBody>
      </p:sp>
      <p:sp>
        <p:nvSpPr>
          <p:cNvPr id="12" name="TextBox 11"/>
          <p:cNvSpPr txBox="1"/>
          <p:nvPr/>
        </p:nvSpPr>
        <p:spPr>
          <a:xfrm>
            <a:off x="4210764" y="2246213"/>
            <a:ext cx="253889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400" dirty="0" smtClean="0">
                <a:solidFill>
                  <a:schemeClr val="accent2">
                    <a:lumMod val="75000"/>
                  </a:schemeClr>
                </a:solidFill>
                <a:latin typeface="NikoshBAN" pitchFamily="2" charset="0"/>
                <a:cs typeface="NikoshBAN" pitchFamily="2" charset="0"/>
              </a:rPr>
              <a:t>ঘ</a:t>
            </a:r>
            <a:r>
              <a:rPr lang="en-US" sz="2400" dirty="0" smtClean="0">
                <a:solidFill>
                  <a:schemeClr val="accent2">
                    <a:lumMod val="75000"/>
                  </a:schemeClr>
                </a:solidFill>
                <a:latin typeface="NikoshBAN" pitchFamily="2" charset="0"/>
                <a:cs typeface="NikoshBAN" pitchFamily="2" charset="0"/>
              </a:rPr>
              <a:t>.</a:t>
            </a:r>
            <a:r>
              <a:rPr lang="bn-BD" sz="2400" dirty="0">
                <a:solidFill>
                  <a:schemeClr val="accent2">
                    <a:lumMod val="75000"/>
                  </a:schemeClr>
                </a:solidFill>
                <a:latin typeface="NikoshBAN" pitchFamily="2" charset="0"/>
                <a:cs typeface="NikoshBAN" pitchFamily="2" charset="0"/>
              </a:rPr>
              <a:t> </a:t>
            </a:r>
            <a:r>
              <a:rPr lang="bn-BD" sz="2400" dirty="0" smtClean="0">
                <a:solidFill>
                  <a:schemeClr val="accent2">
                    <a:lumMod val="75000"/>
                  </a:schemeClr>
                </a:solidFill>
                <a:latin typeface="NikoshBAN" pitchFamily="2" charset="0"/>
                <a:cs typeface="NikoshBAN" pitchFamily="2" charset="0"/>
              </a:rPr>
              <a:t>ভিটামিন কে </a:t>
            </a:r>
            <a:r>
              <a:rPr lang="bn-BD" sz="2400" dirty="0" smtClean="0">
                <a:solidFill>
                  <a:schemeClr val="accent2">
                    <a:lumMod val="75000"/>
                  </a:schemeClr>
                </a:solidFill>
                <a:latin typeface="NikoshBAN" pitchFamily="2" charset="0"/>
                <a:cs typeface="NikoshBAN" pitchFamily="2" charset="0"/>
              </a:rPr>
              <a:t>  </a:t>
            </a:r>
            <a:endParaRPr lang="en-US" sz="2400" dirty="0">
              <a:solidFill>
                <a:schemeClr val="accent2">
                  <a:lumMod val="75000"/>
                </a:schemeClr>
              </a:solidFill>
              <a:latin typeface="NikoshBAN" pitchFamily="2" charset="0"/>
              <a:cs typeface="NikoshBAN" pitchFamily="2" charset="0"/>
            </a:endParaRPr>
          </a:p>
        </p:txBody>
      </p:sp>
      <p:sp>
        <p:nvSpPr>
          <p:cNvPr id="14" name="TextBox 13"/>
          <p:cNvSpPr txBox="1"/>
          <p:nvPr/>
        </p:nvSpPr>
        <p:spPr>
          <a:xfrm>
            <a:off x="765968" y="981113"/>
            <a:ext cx="365363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400" dirty="0">
                <a:latin typeface="NikoshBAN" pitchFamily="2" charset="0"/>
                <a:cs typeface="NikoshBAN" pitchFamily="2" charset="0"/>
              </a:rPr>
              <a:t>১</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পেয়ারা কি ভিটামিন আছে? </a:t>
            </a:r>
            <a:endParaRPr lang="en-US" sz="2400" dirty="0">
              <a:latin typeface="NikoshBAN" pitchFamily="2" charset="0"/>
              <a:cs typeface="NikoshBAN" pitchFamily="2" charset="0"/>
            </a:endParaRPr>
          </a:p>
        </p:txBody>
      </p:sp>
      <p:sp>
        <p:nvSpPr>
          <p:cNvPr id="15" name="TextBox 14"/>
          <p:cNvSpPr txBox="1"/>
          <p:nvPr/>
        </p:nvSpPr>
        <p:spPr>
          <a:xfrm>
            <a:off x="1013619" y="4771196"/>
            <a:ext cx="17145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solidFill>
                  <a:srgbClr val="0033CC"/>
                </a:solidFill>
                <a:latin typeface="NikoshBAN" pitchFamily="2" charset="0"/>
                <a:cs typeface="NikoshBAN" pitchFamily="2" charset="0"/>
              </a:rPr>
              <a:t>ক</a:t>
            </a:r>
            <a:r>
              <a:rPr lang="en-US" sz="2400" dirty="0" smtClean="0">
                <a:solidFill>
                  <a:srgbClr val="0033CC"/>
                </a:solidFill>
                <a:latin typeface="NikoshBAN" pitchFamily="2" charset="0"/>
                <a:cs typeface="NikoshBAN" pitchFamily="2" charset="0"/>
              </a:rPr>
              <a:t>.</a:t>
            </a:r>
            <a:r>
              <a:rPr lang="en-US" sz="2400" dirty="0">
                <a:solidFill>
                  <a:srgbClr val="0033CC"/>
                </a:solidFill>
                <a:latin typeface="NikoshBAN" pitchFamily="2" charset="0"/>
                <a:cs typeface="NikoshBAN" pitchFamily="2" charset="0"/>
              </a:rPr>
              <a:t> </a:t>
            </a:r>
            <a:r>
              <a:rPr lang="en-US" sz="2400" dirty="0" smtClean="0">
                <a:solidFill>
                  <a:srgbClr val="0033CC"/>
                </a:solidFill>
                <a:latin typeface="NikoshBAN" pitchFamily="2" charset="0"/>
                <a:cs typeface="NikoshBAN" pitchFamily="2" charset="0"/>
              </a:rPr>
              <a:t>I ,II</a:t>
            </a:r>
            <a:endParaRPr lang="en-US" sz="2400" dirty="0">
              <a:solidFill>
                <a:srgbClr val="0033CC"/>
              </a:solidFill>
              <a:latin typeface="NikoshBAN" pitchFamily="2" charset="0"/>
              <a:cs typeface="NikoshBAN" pitchFamily="2" charset="0"/>
            </a:endParaRPr>
          </a:p>
        </p:txBody>
      </p:sp>
      <p:sp>
        <p:nvSpPr>
          <p:cNvPr id="16" name="TextBox 15"/>
          <p:cNvSpPr txBox="1"/>
          <p:nvPr/>
        </p:nvSpPr>
        <p:spPr>
          <a:xfrm>
            <a:off x="6142831" y="4765732"/>
            <a:ext cx="257841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solidFill>
                  <a:srgbClr val="0033CC"/>
                </a:solidFill>
                <a:latin typeface="NikoshBAN" pitchFamily="2" charset="0"/>
                <a:cs typeface="NikoshBAN" pitchFamily="2" charset="0"/>
              </a:rPr>
              <a:t>খ</a:t>
            </a:r>
            <a:r>
              <a:rPr lang="en-US" sz="2400" dirty="0" smtClean="0">
                <a:solidFill>
                  <a:srgbClr val="0033CC"/>
                </a:solidFill>
                <a:latin typeface="NikoshBAN" pitchFamily="2" charset="0"/>
                <a:cs typeface="NikoshBAN" pitchFamily="2" charset="0"/>
              </a:rPr>
              <a:t>.II,III</a:t>
            </a:r>
            <a:r>
              <a:rPr lang="bn-BD" sz="2400" dirty="0" smtClean="0">
                <a:solidFill>
                  <a:srgbClr val="0033CC"/>
                </a:solidFill>
                <a:latin typeface="NikoshBAN" pitchFamily="2" charset="0"/>
                <a:cs typeface="NikoshBAN" pitchFamily="2" charset="0"/>
              </a:rPr>
              <a:t> </a:t>
            </a:r>
            <a:endParaRPr lang="en-US" sz="2400" dirty="0">
              <a:solidFill>
                <a:srgbClr val="0033CC"/>
              </a:solidFill>
              <a:latin typeface="NikoshBAN" pitchFamily="2" charset="0"/>
              <a:cs typeface="NikoshBAN" pitchFamily="2" charset="0"/>
            </a:endParaRPr>
          </a:p>
        </p:txBody>
      </p:sp>
      <p:sp>
        <p:nvSpPr>
          <p:cNvPr id="17" name="TextBox 16"/>
          <p:cNvSpPr txBox="1"/>
          <p:nvPr/>
        </p:nvSpPr>
        <p:spPr>
          <a:xfrm>
            <a:off x="958024" y="5562600"/>
            <a:ext cx="17145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a:solidFill>
                  <a:srgbClr val="0033CC"/>
                </a:solidFill>
                <a:latin typeface="NikoshBAN" pitchFamily="2" charset="0"/>
                <a:cs typeface="NikoshBAN" pitchFamily="2" charset="0"/>
              </a:rPr>
              <a:t>গ</a:t>
            </a:r>
            <a:r>
              <a:rPr lang="en-US" sz="2400" dirty="0" smtClean="0">
                <a:solidFill>
                  <a:srgbClr val="0033CC"/>
                </a:solidFill>
                <a:latin typeface="NikoshBAN" pitchFamily="2" charset="0"/>
                <a:cs typeface="NikoshBAN" pitchFamily="2" charset="0"/>
              </a:rPr>
              <a:t>.I ,III</a:t>
            </a:r>
            <a:r>
              <a:rPr lang="bn-BD" sz="2400" dirty="0" smtClean="0">
                <a:solidFill>
                  <a:srgbClr val="0033CC"/>
                </a:solidFill>
                <a:latin typeface="NikoshBAN" pitchFamily="2" charset="0"/>
                <a:cs typeface="NikoshBAN" pitchFamily="2" charset="0"/>
              </a:rPr>
              <a:t>  </a:t>
            </a:r>
            <a:endParaRPr lang="en-US" sz="2400" dirty="0">
              <a:solidFill>
                <a:srgbClr val="0033CC"/>
              </a:solidFill>
              <a:latin typeface="NikoshBAN" pitchFamily="2" charset="0"/>
              <a:cs typeface="NikoshBAN" pitchFamily="2" charset="0"/>
            </a:endParaRPr>
          </a:p>
        </p:txBody>
      </p:sp>
      <p:sp>
        <p:nvSpPr>
          <p:cNvPr id="18" name="TextBox 17"/>
          <p:cNvSpPr txBox="1"/>
          <p:nvPr/>
        </p:nvSpPr>
        <p:spPr>
          <a:xfrm>
            <a:off x="6198155" y="5508414"/>
            <a:ext cx="253889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solidFill>
                  <a:srgbClr val="0033CC"/>
                </a:solidFill>
                <a:latin typeface="NikoshBAN" pitchFamily="2" charset="0"/>
                <a:cs typeface="NikoshBAN" pitchFamily="2" charset="0"/>
              </a:rPr>
              <a:t>ঘ</a:t>
            </a:r>
            <a:r>
              <a:rPr lang="en-US" sz="2400" dirty="0" smtClean="0">
                <a:solidFill>
                  <a:srgbClr val="0033CC"/>
                </a:solidFill>
                <a:latin typeface="NikoshBAN" pitchFamily="2" charset="0"/>
                <a:cs typeface="NikoshBAN" pitchFamily="2" charset="0"/>
              </a:rPr>
              <a:t>.I ,II,III</a:t>
            </a:r>
            <a:r>
              <a:rPr lang="bn-BD" sz="2400" dirty="0" smtClean="0">
                <a:solidFill>
                  <a:srgbClr val="0033CC"/>
                </a:solidFill>
                <a:latin typeface="NikoshBAN" pitchFamily="2" charset="0"/>
                <a:cs typeface="NikoshBAN" pitchFamily="2" charset="0"/>
              </a:rPr>
              <a:t>  </a:t>
            </a:r>
            <a:endParaRPr lang="en-US" sz="2400" dirty="0">
              <a:solidFill>
                <a:srgbClr val="0033CC"/>
              </a:solidFill>
              <a:latin typeface="NikoshBAN" pitchFamily="2" charset="0"/>
              <a:cs typeface="NikoshBAN" pitchFamily="2" charset="0"/>
            </a:endParaRPr>
          </a:p>
        </p:txBody>
      </p:sp>
      <p:sp>
        <p:nvSpPr>
          <p:cNvPr id="19" name="TextBox 18"/>
          <p:cNvSpPr txBox="1"/>
          <p:nvPr/>
        </p:nvSpPr>
        <p:spPr>
          <a:xfrm>
            <a:off x="967962" y="3643255"/>
            <a:ext cx="2356009"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solidFill>
                  <a:schemeClr val="tx1"/>
                </a:solidFill>
                <a:latin typeface="NikoshBAN" pitchFamily="2" charset="0"/>
                <a:cs typeface="NikoshBAN" pitchFamily="2" charset="0"/>
              </a:rPr>
              <a:t>I</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হজমে সহায়তা করে   </a:t>
            </a:r>
            <a:endParaRPr lang="en-US" sz="2400" dirty="0">
              <a:solidFill>
                <a:schemeClr val="tx1"/>
              </a:solidFill>
              <a:latin typeface="NikoshBAN" pitchFamily="2" charset="0"/>
              <a:cs typeface="NikoshBAN" pitchFamily="2" charset="0"/>
            </a:endParaRPr>
          </a:p>
        </p:txBody>
      </p:sp>
      <p:sp>
        <p:nvSpPr>
          <p:cNvPr id="20" name="TextBox 19"/>
          <p:cNvSpPr txBox="1"/>
          <p:nvPr/>
        </p:nvSpPr>
        <p:spPr>
          <a:xfrm>
            <a:off x="3435191" y="3607933"/>
            <a:ext cx="2356009"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solidFill>
                  <a:schemeClr val="tx1"/>
                </a:solidFill>
                <a:latin typeface="NikoshBAN" pitchFamily="2" charset="0"/>
                <a:cs typeface="NikoshBAN" pitchFamily="2" charset="0"/>
              </a:rPr>
              <a:t>II</a:t>
            </a:r>
            <a:r>
              <a:rPr lang="en-US" sz="2400" dirty="0" smtClean="0">
                <a:solidFill>
                  <a:schemeClr val="tx1"/>
                </a:solidFill>
                <a:latin typeface="NikoshBAN" pitchFamily="2" charset="0"/>
                <a:cs typeface="NikoshBAN" pitchFamily="2" charset="0"/>
              </a:rPr>
              <a:t>.</a:t>
            </a:r>
            <a:r>
              <a:rPr lang="bn-BD" sz="2400" dirty="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ঔষধি </a:t>
            </a:r>
            <a:r>
              <a:rPr lang="bn-BD"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উদ্ভিদ  </a:t>
            </a:r>
            <a:endParaRPr lang="en-US" sz="2400" dirty="0">
              <a:solidFill>
                <a:schemeClr val="tx1"/>
              </a:solidFill>
              <a:latin typeface="NikoshBAN" pitchFamily="2" charset="0"/>
              <a:cs typeface="NikoshBAN" pitchFamily="2" charset="0"/>
            </a:endParaRPr>
          </a:p>
        </p:txBody>
      </p:sp>
      <p:sp>
        <p:nvSpPr>
          <p:cNvPr id="21" name="TextBox 20"/>
          <p:cNvSpPr txBox="1"/>
          <p:nvPr/>
        </p:nvSpPr>
        <p:spPr>
          <a:xfrm>
            <a:off x="6114789" y="3458588"/>
            <a:ext cx="2356009"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solidFill>
                  <a:schemeClr val="tx1"/>
                </a:solidFill>
                <a:latin typeface="NikoshBAN" pitchFamily="2" charset="0"/>
                <a:cs typeface="NikoshBAN" pitchFamily="2" charset="0"/>
              </a:rPr>
              <a:t>III. </a:t>
            </a:r>
            <a:r>
              <a:rPr lang="bn-BD" sz="2400" dirty="0" smtClean="0">
                <a:solidFill>
                  <a:schemeClr val="tx1"/>
                </a:solidFill>
                <a:latin typeface="NikoshBAN" pitchFamily="2" charset="0"/>
                <a:cs typeface="NikoshBAN" pitchFamily="2" charset="0"/>
              </a:rPr>
              <a:t>দৈনিক গড়ে ৮-১২ ঘন্টা আলো প্রয়োজন  </a:t>
            </a:r>
            <a:endParaRPr lang="en-US" sz="2400" dirty="0">
              <a:solidFill>
                <a:schemeClr val="tx1"/>
              </a:solidFill>
              <a:latin typeface="NikoshBAN" pitchFamily="2" charset="0"/>
              <a:cs typeface="NikoshBAN" pitchFamily="2" charset="0"/>
            </a:endParaRPr>
          </a:p>
        </p:txBody>
      </p:sp>
      <p:sp>
        <p:nvSpPr>
          <p:cNvPr id="22" name="TextBox 21"/>
          <p:cNvSpPr txBox="1"/>
          <p:nvPr/>
        </p:nvSpPr>
        <p:spPr>
          <a:xfrm>
            <a:off x="958024" y="4256499"/>
            <a:ext cx="257841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solidFill>
                  <a:srgbClr val="0033CC"/>
                </a:solidFill>
                <a:latin typeface="NikoshBAN" pitchFamily="2" charset="0"/>
                <a:cs typeface="NikoshBAN" pitchFamily="2" charset="0"/>
              </a:rPr>
              <a:t>কোনটি সঠিক ?   </a:t>
            </a:r>
            <a:endParaRPr lang="en-US" sz="2400" dirty="0">
              <a:solidFill>
                <a:srgbClr val="0033CC"/>
              </a:solidFill>
              <a:latin typeface="NikoshBAN" pitchFamily="2" charset="0"/>
              <a:cs typeface="NikoshBAN" pitchFamily="2" charset="0"/>
            </a:endParaRPr>
          </a:p>
        </p:txBody>
      </p:sp>
      <p:sp>
        <p:nvSpPr>
          <p:cNvPr id="23" name="TextBox 22"/>
          <p:cNvSpPr txBox="1"/>
          <p:nvPr/>
        </p:nvSpPr>
        <p:spPr>
          <a:xfrm>
            <a:off x="199937" y="1648693"/>
            <a:ext cx="597455"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সত্য </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83030" y="5555286"/>
            <a:ext cx="587768" cy="408172"/>
          </a:xfrm>
          <a:prstGeom prst="rect">
            <a:avLst/>
          </a:prstGeom>
          <a:ln>
            <a:solidFill>
              <a:srgbClr val="7030A0"/>
            </a:solidFill>
          </a:ln>
        </p:spPr>
      </p:pic>
    </p:spTree>
    <p:extLst>
      <p:ext uri="{BB962C8B-B14F-4D97-AF65-F5344CB8AC3E}">
        <p14:creationId xmlns:p14="http://schemas.microsoft.com/office/powerpoint/2010/main" val="11522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fltVal val="0"/>
                                          </p:val>
                                        </p:tav>
                                        <p:tav tm="100000">
                                          <p:val>
                                            <p:strVal val="#ppt_w"/>
                                          </p:val>
                                        </p:tav>
                                      </p:tavLst>
                                    </p:anim>
                                    <p:anim calcmode="lin" valueType="num">
                                      <p:cBhvr>
                                        <p:cTn id="46" dur="1000" fill="hold"/>
                                        <p:tgtEl>
                                          <p:spTgt spid="22"/>
                                        </p:tgtEl>
                                        <p:attrNameLst>
                                          <p:attrName>ppt_h</p:attrName>
                                        </p:attrNameLst>
                                      </p:cBhvr>
                                      <p:tavLst>
                                        <p:tav tm="0">
                                          <p:val>
                                            <p:fltVal val="0"/>
                                          </p:val>
                                        </p:tav>
                                        <p:tav tm="100000">
                                          <p:val>
                                            <p:strVal val="#ppt_h"/>
                                          </p:val>
                                        </p:tav>
                                      </p:tavLst>
                                    </p:anim>
                                    <p:anim calcmode="lin" valueType="num">
                                      <p:cBhvr>
                                        <p:cTn id="47" dur="1000" fill="hold"/>
                                        <p:tgtEl>
                                          <p:spTgt spid="22"/>
                                        </p:tgtEl>
                                        <p:attrNameLst>
                                          <p:attrName>style.rotation</p:attrName>
                                        </p:attrNameLst>
                                      </p:cBhvr>
                                      <p:tavLst>
                                        <p:tav tm="0">
                                          <p:val>
                                            <p:fltVal val="90"/>
                                          </p:val>
                                        </p:tav>
                                        <p:tav tm="100000">
                                          <p:val>
                                            <p:fltVal val="0"/>
                                          </p:val>
                                        </p:tav>
                                      </p:tavLst>
                                    </p:anim>
                                    <p:animEffect transition="in" filter="fade">
                                      <p:cBhvr>
                                        <p:cTn id="48" dur="1000"/>
                                        <p:tgtEl>
                                          <p:spTgt spid="22"/>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style.rotation</p:attrName>
                                        </p:attrNameLst>
                                      </p:cBhvr>
                                      <p:tavLst>
                                        <p:tav tm="0">
                                          <p:val>
                                            <p:fltVal val="90"/>
                                          </p:val>
                                        </p:tav>
                                        <p:tav tm="100000">
                                          <p:val>
                                            <p:fltVal val="0"/>
                                          </p:val>
                                        </p:tav>
                                      </p:tavLst>
                                    </p:anim>
                                    <p:animEffect transition="in" filter="fade">
                                      <p:cBhvr>
                                        <p:cTn id="60" dur="1000"/>
                                        <p:tgtEl>
                                          <p:spTgt spid="16"/>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style.rotation</p:attrName>
                                        </p:attrNameLst>
                                      </p:cBhvr>
                                      <p:tavLst>
                                        <p:tav tm="0">
                                          <p:val>
                                            <p:fltVal val="90"/>
                                          </p:val>
                                        </p:tav>
                                        <p:tav tm="100000">
                                          <p:val>
                                            <p:fltVal val="0"/>
                                          </p:val>
                                        </p:tav>
                                      </p:tavLst>
                                    </p:anim>
                                    <p:animEffect transition="in" filter="fade">
                                      <p:cBhvr>
                                        <p:cTn id="72" dur="10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2000" y="512207"/>
            <a:ext cx="7620000" cy="783193"/>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উদ্যান ফসলের অর্থনৈতিক গুরুত্ব। </a:t>
            </a:r>
            <a:endParaRPr lang="en-US" sz="4000" dirty="0">
              <a:latin typeface="NikoshBAN" pitchFamily="2" charset="0"/>
              <a:cs typeface="NikoshBAN" pitchFamily="2" charset="0"/>
            </a:endParaRPr>
          </a:p>
        </p:txBody>
      </p:sp>
      <p:pic>
        <p:nvPicPr>
          <p:cNvPr id="8" name="Picture 7"/>
          <p:cNvPicPr>
            <a:picLocks noChangeAspect="1"/>
          </p:cNvPicPr>
          <p:nvPr/>
        </p:nvPicPr>
        <p:blipFill>
          <a:blip r:embed="rId3"/>
          <a:stretch>
            <a:fillRect/>
          </a:stretch>
        </p:blipFill>
        <p:spPr>
          <a:xfrm>
            <a:off x="685800" y="1524001"/>
            <a:ext cx="3520921" cy="2057399"/>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886200"/>
            <a:ext cx="3506953" cy="20574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524000"/>
            <a:ext cx="3505200" cy="20574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886200"/>
            <a:ext cx="3505200" cy="2057400"/>
          </a:xfrm>
          <a:prstGeom prst="rect">
            <a:avLst/>
          </a:prstGeom>
          <a:ln w="88900" cap="sq" cmpd="thickThin">
            <a:solidFill>
              <a:srgbClr val="000000"/>
            </a:solidFill>
            <a:prstDash val="solid"/>
            <a:miter lim="800000"/>
          </a:ln>
          <a:effectLst>
            <a:innerShdw blurRad="76200">
              <a:srgbClr val="000000"/>
            </a:innerShdw>
          </a:effectLst>
        </p:spPr>
      </p:pic>
      <p:sp>
        <p:nvSpPr>
          <p:cNvPr id="4" name="Date Placeholder 3"/>
          <p:cNvSpPr>
            <a:spLocks noGrp="1"/>
          </p:cNvSpPr>
          <p:nvPr>
            <p:ph type="dt" sz="half" idx="10"/>
          </p:nvPr>
        </p:nvSpPr>
        <p:spPr/>
        <p:txBody>
          <a:bodyPr/>
          <a:lstStyle/>
          <a:p>
            <a:fld id="{068BCA29-B67F-43B9-93CF-AB675154D3C5}" type="datetime1">
              <a:rPr lang="en-US" smtClean="0"/>
              <a:t>12/14/2019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1" y="1371600"/>
            <a:ext cx="2514599" cy="1682496"/>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71600"/>
            <a:ext cx="2514600" cy="1676400"/>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6"/>
          <p:cNvSpPr/>
          <p:nvPr/>
        </p:nvSpPr>
        <p:spPr>
          <a:xfrm>
            <a:off x="1828800" y="399065"/>
            <a:ext cx="5410200" cy="820135"/>
          </a:xfrm>
          <a:prstGeom prst="roundRect">
            <a:avLst>
              <a:gd name="adj" fmla="val 28492"/>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উদ্যানের অর্থনৈতিক গুরুত্ব  </a:t>
            </a:r>
            <a:endParaRPr lang="en-US" sz="4400" dirty="0">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371600"/>
            <a:ext cx="2514600" cy="16764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276600"/>
            <a:ext cx="2514600" cy="1676401"/>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6019800" y="3276601"/>
            <a:ext cx="2472268" cy="167640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3276601"/>
            <a:ext cx="2514600" cy="1676400"/>
          </a:xfrm>
          <a:prstGeom prst="rect">
            <a:avLst/>
          </a:prstGeom>
          <a:ln w="88900" cap="sq" cmpd="thickThin">
            <a:solidFill>
              <a:srgbClr val="000000"/>
            </a:solidFill>
            <a:prstDash val="solid"/>
            <a:miter lim="800000"/>
          </a:ln>
          <a:effectLst>
            <a:innerShdw blurRad="76200">
              <a:srgbClr val="000000"/>
            </a:innerShdw>
          </a:effectLst>
        </p:spPr>
      </p:pic>
      <p:sp>
        <p:nvSpPr>
          <p:cNvPr id="21" name="TextBox 20"/>
          <p:cNvSpPr txBox="1"/>
          <p:nvPr/>
        </p:nvSpPr>
        <p:spPr>
          <a:xfrm>
            <a:off x="439676" y="5181600"/>
            <a:ext cx="8170924" cy="105560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সবজি প্রক্রিয়াজাত করে জ্যাম,জেলি,আচাঁর জুঁস ইত্যাদি  বেশী দামে বিক্রি করা যায়। এসব তৈরির জন্য ছোট ও মাঝারি শিল্প গড়ে তোলা যায়। </a:t>
            </a:r>
            <a:endParaRPr lang="en-US" sz="2800"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20E4B4D2-E19C-4DA3-8D32-F0C8E113D1B1}" type="datetime1">
              <a:rPr lang="en-US" smtClean="0"/>
              <a:t>12/14/2019</a:t>
            </a:fld>
            <a:endParaRPr lang="en-US"/>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2"/>
          <a:stretch>
            <a:fillRect/>
          </a:stretch>
        </p:blipFill>
        <p:spPr>
          <a:xfrm>
            <a:off x="1828800" y="1752600"/>
            <a:ext cx="5410200" cy="2743200"/>
          </a:xfrm>
          <a:prstGeom prst="roundRect">
            <a:avLst/>
          </a:prstGeom>
          <a:ln>
            <a:noFill/>
          </a:ln>
          <a:effectLst>
            <a:softEdge rad="112500"/>
          </a:effectLst>
        </p:spPr>
      </p:pic>
      <p:sp>
        <p:nvSpPr>
          <p:cNvPr id="4" name="Title 1"/>
          <p:cNvSpPr txBox="1">
            <a:spLocks/>
          </p:cNvSpPr>
          <p:nvPr/>
        </p:nvSpPr>
        <p:spPr>
          <a:xfrm>
            <a:off x="1143000" y="5105400"/>
            <a:ext cx="7162800" cy="990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400" dirty="0" smtClean="0">
                <a:latin typeface="NikoshBAN" pitchFamily="2" charset="0"/>
                <a:cs typeface="NikoshBAN" pitchFamily="2" charset="0"/>
              </a:rPr>
              <a:t>আমরা পুষ্টিকর ফল খেলে কী কী উপকার হয় ৮টি বাক্য লেখ ?  </a:t>
            </a:r>
          </a:p>
        </p:txBody>
      </p:sp>
      <p:sp>
        <p:nvSpPr>
          <p:cNvPr id="5" name="Date Placeholder 4"/>
          <p:cNvSpPr>
            <a:spLocks noGrp="1"/>
          </p:cNvSpPr>
          <p:nvPr>
            <p:ph type="dt" sz="half" idx="10"/>
          </p:nvPr>
        </p:nvSpPr>
        <p:spPr/>
        <p:txBody>
          <a:bodyPr/>
          <a:lstStyle/>
          <a:p>
            <a:fld id="{3CC58ADD-8CAC-485D-8F2B-5E7ACD5AE438}" type="datetime1">
              <a:rPr lang="en-US" smtClean="0"/>
              <a:t>12/14/2019</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5334000"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dirty="0" err="1" smtClean="0">
                <a:latin typeface="NikoshBAN" pitchFamily="2" charset="0"/>
                <a:cs typeface="NikoshBAN" pitchFamily="2" charset="0"/>
              </a:rPr>
              <a:t>বাড়ির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কাজ</a:t>
            </a:r>
            <a:r>
              <a:rPr lang="en-US"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6" name="TextBox 5"/>
          <p:cNvSpPr txBox="1"/>
          <p:nvPr/>
        </p:nvSpPr>
        <p:spPr>
          <a:xfrm>
            <a:off x="304800" y="4800600"/>
            <a:ext cx="8534400" cy="1191816"/>
          </a:xfrm>
          <a:prstGeom prst="roundRect">
            <a:avLst/>
          </a:prstGeom>
          <a:blipFill>
            <a:blip r:embed="rId3">
              <a:lum bright="70000" contrast="-70000"/>
            </a:blip>
            <a:stretch>
              <a:fillRect/>
            </a:stretch>
          </a:blip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s-IN" sz="3200" dirty="0" smtClean="0">
                <a:latin typeface="NikoshBAN" pitchFamily="2" charset="0"/>
                <a:cs typeface="NikoshBAN" pitchFamily="2" charset="0"/>
              </a:rPr>
              <a:t>তোমার বাড়ির </a:t>
            </a:r>
            <a:r>
              <a:rPr lang="bn-BD" sz="3200" dirty="0" smtClean="0">
                <a:latin typeface="NikoshBAN" pitchFamily="2" charset="0"/>
                <a:cs typeface="NikoshBAN" pitchFamily="2" charset="0"/>
              </a:rPr>
              <a:t>সামনের এবং পিছনের   জমিতে </a:t>
            </a:r>
            <a:r>
              <a:rPr lang="as-IN" sz="3200" dirty="0" smtClean="0">
                <a:latin typeface="NikoshBAN" pitchFamily="2" charset="0"/>
                <a:cs typeface="NikoshBAN" pitchFamily="2" charset="0"/>
              </a:rPr>
              <a:t> কীভাবে একটি </a:t>
            </a:r>
            <a:r>
              <a:rPr lang="bn-BD" sz="3200" dirty="0" smtClean="0">
                <a:latin typeface="NikoshBAN" pitchFamily="2" charset="0"/>
                <a:cs typeface="NikoshBAN" pitchFamily="2" charset="0"/>
              </a:rPr>
              <a:t>উদ্যান ফসল চাষ করবে তার একটি তালিকা তৈরী কর।   </a:t>
            </a:r>
            <a:endParaRPr lang="as-IN" sz="3200" dirty="0" smtClean="0">
              <a:latin typeface="NikoshBAN" pitchFamily="2" charset="0"/>
              <a:cs typeface="NikoshBAN"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00" y="2209800"/>
            <a:ext cx="2933700" cy="21336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209800"/>
            <a:ext cx="2362200" cy="21336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2209800"/>
            <a:ext cx="2514600" cy="2133599"/>
          </a:xfrm>
          <a:prstGeom prst="rect">
            <a:avLst/>
          </a:prstGeom>
        </p:spPr>
      </p:pic>
      <p:sp>
        <p:nvSpPr>
          <p:cNvPr id="5" name="Date Placeholder 4"/>
          <p:cNvSpPr>
            <a:spLocks noGrp="1"/>
          </p:cNvSpPr>
          <p:nvPr>
            <p:ph type="dt" sz="half" idx="10"/>
          </p:nvPr>
        </p:nvSpPr>
        <p:spPr/>
        <p:txBody>
          <a:bodyPr/>
          <a:lstStyle/>
          <a:p>
            <a:fld id="{CFE132AE-FA4D-46AD-B637-973DFFCFEFE9}" type="datetime1">
              <a:rPr lang="en-US" smtClean="0"/>
              <a:t>12/14/2019</a:t>
            </a:fld>
            <a:endParaRPr lang="en-US"/>
          </a:p>
        </p:txBody>
      </p:sp>
    </p:spTree>
    <p:extLst>
      <p:ext uri="{BB962C8B-B14F-4D97-AF65-F5344CB8AC3E}">
        <p14:creationId xmlns:p14="http://schemas.microsoft.com/office/powerpoint/2010/main" val="121739826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539"/>
            <a:ext cx="38100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381000" y="3810000"/>
            <a:ext cx="4419600" cy="22098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marL="0" indent="0" algn="ctr">
              <a:buNone/>
            </a:pPr>
            <a:r>
              <a:rPr lang="bn-BD" sz="3000" b="1" dirty="0" smtClean="0">
                <a:effectLst>
                  <a:outerShdw blurRad="38100" dist="38100" dir="2700000" algn="tl">
                    <a:srgbClr val="000000">
                      <a:alpha val="43137"/>
                    </a:srgbClr>
                  </a:outerShdw>
                </a:effectLst>
                <a:latin typeface="NikoshBAN" pitchFamily="2" charset="0"/>
                <a:cs typeface="NikoshBAN" pitchFamily="2" charset="0"/>
              </a:rPr>
              <a:t>মোঃ জাকিরুল ইসলাম </a:t>
            </a:r>
            <a:endParaRPr lang="en-US" sz="3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3000" b="1" dirty="0" smtClean="0">
                <a:effectLst>
                  <a:outerShdw blurRad="38100" dist="38100" dir="2700000" algn="tl">
                    <a:srgbClr val="000000">
                      <a:alpha val="43137"/>
                    </a:srgbClr>
                  </a:outerShdw>
                </a:effectLst>
                <a:latin typeface="NikoshBAN" pitchFamily="2" charset="0"/>
                <a:cs typeface="NikoshBAN" pitchFamily="2" charset="0"/>
              </a:rPr>
              <a:t>পাঁচবাড়ীয়া হাট  সৈয়দ আহমাদিয়া দাখিল মাদ্রাসা</a:t>
            </a:r>
            <a:endParaRPr lang="en-US" sz="3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3000" b="1" dirty="0" smtClean="0">
                <a:effectLst>
                  <a:outerShdw blurRad="38100" dist="38100" dir="2700000" algn="tl">
                    <a:srgbClr val="000000">
                      <a:alpha val="43137"/>
                    </a:srgbClr>
                  </a:outerShdw>
                </a:effectLst>
                <a:latin typeface="NikoshBAN" pitchFamily="2" charset="0"/>
                <a:cs typeface="NikoshBAN" pitchFamily="2" charset="0"/>
              </a:rPr>
              <a:t>বগুড়া  সদর, বগুড়া । </a:t>
            </a:r>
            <a:r>
              <a:rPr lang="bn-BD" sz="30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3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17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1700" b="1" dirty="0" smtClean="0">
                <a:effectLst>
                  <a:outerShdw blurRad="38100" dist="38100" dir="2700000" algn="tl">
                    <a:srgbClr val="000000">
                      <a:alpha val="43137"/>
                    </a:srgbClr>
                  </a:outerShdw>
                </a:effectLst>
                <a:latin typeface="NikoshBAN" pitchFamily="2" charset="0"/>
                <a:cs typeface="NikoshBAN" pitchFamily="2" charset="0"/>
              </a:rPr>
              <a:t> </a:t>
            </a:r>
            <a:r>
              <a:rPr lang="en-US" sz="1700" b="1" dirty="0" smtClean="0">
                <a:effectLst>
                  <a:outerShdw blurRad="38100" dist="38100" dir="2700000" algn="tl">
                    <a:srgbClr val="000000">
                      <a:alpha val="43137"/>
                    </a:srgbClr>
                  </a:outerShdw>
                </a:effectLst>
                <a:latin typeface="NikoshBAN" pitchFamily="2" charset="0"/>
                <a:cs typeface="NikoshBAN" pitchFamily="2" charset="0"/>
                <a:hlinkClick r:id="rId3"/>
              </a:rPr>
              <a:t>zakirul1979@gmail.com</a:t>
            </a:r>
            <a:endParaRPr lang="en-US" sz="17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17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1700" b="1" dirty="0" smtClean="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5486400" y="518339"/>
            <a:ext cx="3048000" cy="777061"/>
          </a:xfrm>
          <a:prstGeom prst="horizontalScroll">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BD" sz="3200" dirty="0" smtClean="0">
                <a:latin typeface="NikoshBAN" pitchFamily="2" charset="0"/>
                <a:cs typeface="NikoshBAN" pitchFamily="2" charset="0"/>
              </a:rPr>
              <a:t>পাঠ পরিচিতি</a:t>
            </a:r>
            <a:endParaRPr lang="en-US" sz="3200" dirty="0">
              <a:latin typeface="NikoshBAN" pitchFamily="2" charset="0"/>
              <a:cs typeface="NikoshBAN" pitchFamily="2" charset="0"/>
            </a:endParaRPr>
          </a:p>
        </p:txBody>
      </p:sp>
      <p:sp>
        <p:nvSpPr>
          <p:cNvPr id="4" name="TextBox 3"/>
          <p:cNvSpPr txBox="1"/>
          <p:nvPr/>
        </p:nvSpPr>
        <p:spPr>
          <a:xfrm>
            <a:off x="4953000" y="3810000"/>
            <a:ext cx="3886200" cy="228147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 শিক্ষা</a:t>
            </a:r>
          </a:p>
          <a:p>
            <a:pPr algn="ctr"/>
            <a:r>
              <a:rPr lang="bn-BD" sz="2400" dirty="0" smtClean="0">
                <a:latin typeface="NikoshBAN" pitchFamily="2" charset="0"/>
                <a:cs typeface="NikoshBAN" pitchFamily="2" charset="0"/>
              </a:rPr>
              <a:t>ষষ্ঠ শ্রেণি</a:t>
            </a:r>
          </a:p>
          <a:p>
            <a:pPr algn="ctr"/>
            <a:r>
              <a:rPr lang="bn-BD" sz="2400" dirty="0" smtClean="0">
                <a:latin typeface="NikoshBAN" pitchFamily="2" charset="0"/>
                <a:cs typeface="NikoshBAN" pitchFamily="2" charset="0"/>
              </a:rPr>
              <a:t>পঞ্চম অধ্যায় </a:t>
            </a:r>
          </a:p>
          <a:p>
            <a:pPr algn="ctr"/>
            <a:r>
              <a:rPr lang="bn-BD" sz="2400" dirty="0" smtClean="0">
                <a:latin typeface="NikoshBAN" pitchFamily="2" charset="0"/>
                <a:cs typeface="NikoshBAN" pitchFamily="2" charset="0"/>
              </a:rPr>
              <a:t>কৃষিজ উৎপাদন।</a:t>
            </a:r>
          </a:p>
          <a:p>
            <a:pPr algn="ctr"/>
            <a:r>
              <a:rPr lang="en-US" sz="2400" dirty="0" smtClean="0">
                <a:latin typeface="NikoshBAN" pitchFamily="2" charset="0"/>
                <a:cs typeface="NikoshBAN" pitchFamily="2" charset="0"/>
              </a:rPr>
              <a:t>পাঠ-১</a:t>
            </a:r>
            <a:endParaRPr lang="en-US" sz="2400" dirty="0">
              <a:latin typeface="NikoshBAN" pitchFamily="2" charset="0"/>
              <a:cs typeface="NikoshBAN" pitchFamily="2" charset="0"/>
            </a:endParaRPr>
          </a:p>
        </p:txBody>
      </p:sp>
      <p:pic>
        <p:nvPicPr>
          <p:cNvPr id="5" name="Picture 4"/>
          <p:cNvPicPr>
            <a:picLocks noChangeAspect="1"/>
          </p:cNvPicPr>
          <p:nvPr/>
        </p:nvPicPr>
        <p:blipFill>
          <a:blip r:embed="rId4" cstate="print"/>
          <a:stretch>
            <a:fillRect/>
          </a:stretch>
        </p:blipFill>
        <p:spPr>
          <a:xfrm>
            <a:off x="6096000" y="1449724"/>
            <a:ext cx="1600200" cy="21316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1485366"/>
            <a:ext cx="1828800" cy="2136058"/>
          </a:xfrm>
          <a:prstGeom prst="rect">
            <a:avLst/>
          </a:prstGeom>
        </p:spPr>
      </p:pic>
      <p:sp>
        <p:nvSpPr>
          <p:cNvPr id="9" name="Date Placeholder 8"/>
          <p:cNvSpPr>
            <a:spLocks noGrp="1"/>
          </p:cNvSpPr>
          <p:nvPr>
            <p:ph type="dt" sz="half" idx="10"/>
          </p:nvPr>
        </p:nvSpPr>
        <p:spPr/>
        <p:txBody>
          <a:bodyPr/>
          <a:lstStyle/>
          <a:p>
            <a:fld id="{B7C0D648-7EDD-441C-88BA-26D41051012E}" type="datetime1">
              <a:rPr lang="en-US" smtClean="0"/>
              <a:t>12/14/2019</a:t>
            </a:fld>
            <a:endParaRPr lang="en-US"/>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8" cy="6858000"/>
          </a:xfrm>
          <a:prstGeom prst="rect">
            <a:avLst/>
          </a:prstGeom>
        </p:spPr>
      </p:pic>
      <p:sp>
        <p:nvSpPr>
          <p:cNvPr id="2" name="Title 1"/>
          <p:cNvSpPr>
            <a:spLocks noGrp="1"/>
          </p:cNvSpPr>
          <p:nvPr>
            <p:ph type="title"/>
          </p:nvPr>
        </p:nvSpPr>
        <p:spPr>
          <a:xfrm>
            <a:off x="457200" y="2743200"/>
            <a:ext cx="8229600" cy="144780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brightRoom" dir="t"/>
            </a:scene3d>
            <a:sp3d extrusionH="57150" contourW="6350" prstMaterial="plastic">
              <a:bevelT w="20320" h="20320" prst="slope"/>
              <a:contourClr>
                <a:schemeClr val="accent1">
                  <a:tint val="100000"/>
                  <a:shade val="100000"/>
                  <a:hueMod val="100000"/>
                  <a:satMod val="100000"/>
                </a:schemeClr>
              </a:contourClr>
            </a:sp3d>
          </a:bodyPr>
          <a:lstStyle/>
          <a:p>
            <a:r>
              <a:rPr lang="bn-BD" sz="7200" b="1" cap="all" dirty="0" smtClean="0">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তোমাদের সকলকে ধন্যবাদ।</a:t>
            </a:r>
            <a:endParaRPr lang="en-US" sz="7200" b="1" cap="all" dirty="0">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4E9C5086-8305-4B1E-BF6D-A082EBAD119A}" type="datetime1">
              <a:rPr lang="en-US" smtClean="0"/>
              <a:t>12/14/2019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467600" cy="7620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90000"/>
          </a:bodyPr>
          <a:lstStyle/>
          <a:p>
            <a:r>
              <a:rPr lang="bn-BD"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চিত্রে  কী কী ফসল দেখতে </a:t>
            </a:r>
            <a:r>
              <a:rPr lang="bn-BD"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পাচ্ছ  </a:t>
            </a:r>
            <a:r>
              <a:rPr lang="bn-BD"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24000"/>
            <a:ext cx="3810000" cy="2400300"/>
          </a:xfrm>
          <a:prstGeom prst="round2DiagRect">
            <a:avLst/>
          </a:prstGeom>
          <a:ln w="28575">
            <a:solidFill>
              <a:srgbClr val="7030A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2" y="1524262"/>
            <a:ext cx="3809998" cy="2400299"/>
          </a:xfrm>
          <a:prstGeom prst="round2DiagRect">
            <a:avLst/>
          </a:prstGeom>
          <a:ln w="28575">
            <a:solidFill>
              <a:srgbClr val="7030A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103963"/>
            <a:ext cx="3810000" cy="2256553"/>
          </a:xfrm>
          <a:prstGeom prst="round2DiagRect">
            <a:avLst/>
          </a:prstGeom>
          <a:ln w="28575">
            <a:solidFill>
              <a:srgbClr val="7030A0"/>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1" y="4103963"/>
            <a:ext cx="3809998" cy="2296837"/>
          </a:xfrm>
          <a:prstGeom prst="round2DiagRect">
            <a:avLst/>
          </a:prstGeom>
          <a:ln w="28575">
            <a:solidFill>
              <a:srgbClr val="7030A0"/>
            </a:solidFill>
          </a:ln>
        </p:spPr>
      </p:pic>
      <p:sp>
        <p:nvSpPr>
          <p:cNvPr id="3" name="Date Placeholder 2"/>
          <p:cNvSpPr>
            <a:spLocks noGrp="1"/>
          </p:cNvSpPr>
          <p:nvPr>
            <p:ph type="dt" sz="half" idx="10"/>
          </p:nvPr>
        </p:nvSpPr>
        <p:spPr/>
        <p:txBody>
          <a:bodyPr/>
          <a:lstStyle/>
          <a:p>
            <a:fld id="{8856A256-D004-46BC-AE15-0A6F751DA8EE}" type="datetime1">
              <a:rPr lang="en-US" smtClean="0"/>
              <a:t>12/14/2019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900" decel="100000" fill="hold"/>
                                        <p:tgtEl>
                                          <p:spTgt spid="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5791200" cy="762000"/>
          </a:xfrm>
          <a:prstGeom prst="roundRect">
            <a:avLst/>
          </a:prstGeom>
        </p:spPr>
        <p:style>
          <a:lnRef idx="1">
            <a:schemeClr val="accent3"/>
          </a:lnRef>
          <a:fillRef idx="2">
            <a:schemeClr val="accent3"/>
          </a:fillRef>
          <a:effectRef idx="1">
            <a:schemeClr val="accent3"/>
          </a:effectRef>
          <a:fontRef idx="minor">
            <a:schemeClr val="dk1"/>
          </a:fontRef>
        </p:style>
        <p:txBody>
          <a:bodyPr>
            <a:normAutofit/>
          </a:bodyPr>
          <a:lstStyle/>
          <a:p>
            <a:r>
              <a:rPr lang="bn-BD"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কোন ধরনের ফসলের  চাষ  দেখতে </a:t>
            </a:r>
            <a:r>
              <a:rPr lang="bn-BD"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পাচ্ছ?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24400" y="2248467"/>
            <a:ext cx="4159640" cy="2780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248467"/>
            <a:ext cx="4168122" cy="2780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Date Placeholder 2"/>
          <p:cNvSpPr>
            <a:spLocks noGrp="1"/>
          </p:cNvSpPr>
          <p:nvPr>
            <p:ph type="dt" sz="half" idx="10"/>
          </p:nvPr>
        </p:nvSpPr>
        <p:spPr/>
        <p:txBody>
          <a:bodyPr/>
          <a:lstStyle/>
          <a:p>
            <a:fld id="{5018859A-4A9A-4C6F-A3D0-F7DAA4106B55}" type="datetime1">
              <a:rPr lang="en-US" smtClean="0"/>
              <a:t>12/14/2019</a:t>
            </a:fld>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667000"/>
            <a:ext cx="8382000" cy="363545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solidFill>
                  <a:schemeClr val="tx1"/>
                </a:solidFill>
                <a:latin typeface="NikoshBAN" pitchFamily="2" charset="0"/>
                <a:cs typeface="NikoshBAN" pitchFamily="2" charset="0"/>
              </a:rPr>
              <a:t>উদ্যান ফসলের পরিচিতি </a:t>
            </a:r>
          </a:p>
          <a:p>
            <a:pPr algn="ctr"/>
            <a:r>
              <a:rPr lang="bn-BD" sz="5400" dirty="0" smtClean="0">
                <a:solidFill>
                  <a:schemeClr val="tx1"/>
                </a:solidFill>
                <a:latin typeface="NikoshBAN" pitchFamily="2" charset="0"/>
                <a:cs typeface="NikoshBAN" pitchFamily="2" charset="0"/>
              </a:rPr>
              <a:t>ও</a:t>
            </a:r>
          </a:p>
          <a:p>
            <a:pPr algn="ctr"/>
            <a:r>
              <a:rPr lang="bn-BD" sz="5400" dirty="0" smtClean="0">
                <a:solidFill>
                  <a:schemeClr val="tx1"/>
                </a:solidFill>
                <a:latin typeface="NikoshBAN" pitchFamily="2" charset="0"/>
                <a:cs typeface="NikoshBAN" pitchFamily="2" charset="0"/>
              </a:rPr>
              <a:t>অর্থনৈতিক গুরুত্ব  </a:t>
            </a:r>
            <a:endParaRPr lang="en-US" sz="5400" dirty="0">
              <a:solidFill>
                <a:schemeClr val="tx1"/>
              </a:solidFill>
              <a:latin typeface="NikoshBAN" pitchFamily="2" charset="0"/>
              <a:cs typeface="NikoshBAN" pitchFamily="2" charset="0"/>
            </a:endParaRPr>
          </a:p>
        </p:txBody>
      </p:sp>
      <p:sp>
        <p:nvSpPr>
          <p:cNvPr id="5" name="Regular Pentagon 4"/>
          <p:cNvSpPr/>
          <p:nvPr/>
        </p:nvSpPr>
        <p:spPr>
          <a:xfrm>
            <a:off x="2590800" y="304800"/>
            <a:ext cx="3429000" cy="20574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ln w="18415" cmpd="sng">
                  <a:solidFill>
                    <a:srgbClr val="7030A0"/>
                  </a:solidFill>
                  <a:prstDash val="solid"/>
                </a:ln>
                <a:solidFill>
                  <a:schemeClr val="bg1"/>
                </a:solidFill>
                <a:effectLst>
                  <a:outerShdw blurRad="38100" dist="38100" dir="2700000" algn="tl">
                    <a:srgbClr val="000000">
                      <a:alpha val="43137"/>
                    </a:srgbClr>
                  </a:outerShdw>
                </a:effectLst>
                <a:latin typeface="NikoshBAN" pitchFamily="2" charset="0"/>
                <a:cs typeface="NikoshBAN" pitchFamily="2" charset="0"/>
              </a:rPr>
              <a:t>আজকের পাঠ </a:t>
            </a:r>
            <a:endParaRPr lang="en-US" sz="5400" b="1" dirty="0">
              <a:solidFill>
                <a:schemeClr val="bg1"/>
              </a:solidFill>
              <a:effectLst>
                <a:outerShdw blurRad="38100" dist="38100" dir="2700000" algn="tl">
                  <a:srgbClr val="000000">
                    <a:alpha val="43137"/>
                  </a:srgbClr>
                </a:outerShdw>
              </a:effectLst>
            </a:endParaRPr>
          </a:p>
        </p:txBody>
      </p:sp>
      <p:sp>
        <p:nvSpPr>
          <p:cNvPr id="6" name="Date Placeholder 5"/>
          <p:cNvSpPr>
            <a:spLocks noGrp="1"/>
          </p:cNvSpPr>
          <p:nvPr>
            <p:ph type="dt" sz="half" idx="10"/>
          </p:nvPr>
        </p:nvSpPr>
        <p:spPr/>
        <p:txBody>
          <a:bodyPr/>
          <a:lstStyle/>
          <a:p>
            <a:fld id="{93083128-ABA2-466A-9A33-EA80BA601FEF}" type="datetime1">
              <a:rPr lang="en-US" smtClean="0"/>
              <a:t>12/14/2019</a:t>
            </a:fld>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09800"/>
            <a:ext cx="8534400" cy="32004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spcBef>
                <a:spcPts val="0"/>
              </a:spcBef>
            </a:pP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এই </a:t>
            </a:r>
            <a:r>
              <a:rPr lang="en-US" sz="35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পাঠ</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শেষে</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35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শিক্ষার্থীরা</a:t>
            </a:r>
            <a:r>
              <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a:t>
            </a:r>
            <a:r>
              <a:rPr lang="bn-BD"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a:t>
            </a:r>
            <a:endParaRPr lang="en-US" sz="3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a:p>
            <a:pPr algn="l">
              <a:spcBef>
                <a:spcPts val="0"/>
              </a:spcBef>
            </a:pPr>
            <a:r>
              <a:rPr lang="en-US" sz="3500" dirty="0" smtClean="0">
                <a:solidFill>
                  <a:srgbClr val="7030A0"/>
                </a:solidFill>
                <a:latin typeface="NikoshBAN" pitchFamily="2" charset="0"/>
                <a:cs typeface="NikoshBAN" pitchFamily="2" charset="0"/>
              </a:rPr>
              <a:t>১।</a:t>
            </a:r>
            <a:r>
              <a:rPr lang="bn-BD" sz="3500" dirty="0" smtClean="0">
                <a:solidFill>
                  <a:srgbClr val="7030A0"/>
                </a:solidFill>
                <a:latin typeface="NikoshBAN" pitchFamily="2" charset="0"/>
                <a:cs typeface="NikoshBAN" pitchFamily="2" charset="0"/>
              </a:rPr>
              <a:t> উদ্যান ফসল  কী  বলতে পারবে </a:t>
            </a:r>
            <a:r>
              <a:rPr lang="bn-BD" sz="3500" dirty="0">
                <a:solidFill>
                  <a:srgbClr val="7030A0"/>
                </a:solidFill>
                <a:latin typeface="NikoshBAN" pitchFamily="2" charset="0"/>
                <a:cs typeface="NikoshBAN" pitchFamily="2" charset="0"/>
              </a:rPr>
              <a:t>;</a:t>
            </a:r>
            <a:endParaRPr lang="bn-BD" sz="3500" dirty="0" smtClean="0">
              <a:solidFill>
                <a:srgbClr val="7030A0"/>
              </a:solidFill>
              <a:latin typeface="NikoshBAN" pitchFamily="2" charset="0"/>
              <a:cs typeface="NikoshBAN" pitchFamily="2" charset="0"/>
            </a:endParaRPr>
          </a:p>
          <a:p>
            <a:pPr algn="l">
              <a:spcBef>
                <a:spcPts val="0"/>
              </a:spcBef>
            </a:pPr>
            <a:r>
              <a:rPr lang="bn-BD" sz="3500" dirty="0" smtClean="0">
                <a:solidFill>
                  <a:srgbClr val="7030A0"/>
                </a:solidFill>
                <a:latin typeface="NikoshBAN" pitchFamily="2" charset="0"/>
                <a:cs typeface="NikoshBAN" pitchFamily="2" charset="0"/>
              </a:rPr>
              <a:t>২। উদ্যান  ফসলের প্রকারভেদ উল্লেখ করে </a:t>
            </a:r>
            <a:r>
              <a:rPr lang="bn-BD" sz="3500" dirty="0" smtClean="0">
                <a:solidFill>
                  <a:srgbClr val="7030A0"/>
                </a:solidFill>
                <a:latin typeface="NikoshBAN" pitchFamily="2" charset="0"/>
                <a:cs typeface="NikoshBAN" pitchFamily="2" charset="0"/>
              </a:rPr>
              <a:t>পারবে</a:t>
            </a:r>
            <a:r>
              <a:rPr lang="bn-BD" sz="3500" dirty="0">
                <a:solidFill>
                  <a:srgbClr val="7030A0"/>
                </a:solidFill>
                <a:latin typeface="NikoshBAN" pitchFamily="2" charset="0"/>
                <a:cs typeface="NikoshBAN" pitchFamily="2" charset="0"/>
              </a:rPr>
              <a:t>;</a:t>
            </a:r>
            <a:endParaRPr lang="bn-BD" sz="3500" dirty="0" smtClean="0">
              <a:solidFill>
                <a:srgbClr val="7030A0"/>
              </a:solidFill>
              <a:latin typeface="NikoshBAN" pitchFamily="2" charset="0"/>
              <a:cs typeface="NikoshBAN" pitchFamily="2" charset="0"/>
            </a:endParaRPr>
          </a:p>
          <a:p>
            <a:pPr algn="l">
              <a:spcBef>
                <a:spcPts val="0"/>
              </a:spcBef>
            </a:pPr>
            <a:r>
              <a:rPr lang="bn-BD" dirty="0" smtClean="0">
                <a:solidFill>
                  <a:srgbClr val="7030A0"/>
                </a:solidFill>
                <a:latin typeface="NikoshBAN" pitchFamily="2" charset="0"/>
                <a:cs typeface="NikoshBAN" pitchFamily="2" charset="0"/>
              </a:rPr>
              <a:t>৩।উদ্যান </a:t>
            </a:r>
            <a:r>
              <a:rPr lang="bn-BD" dirty="0" smtClean="0">
                <a:solidFill>
                  <a:srgbClr val="7030A0"/>
                </a:solidFill>
                <a:latin typeface="NikoshBAN" pitchFamily="2" charset="0"/>
                <a:cs typeface="NikoshBAN" pitchFamily="2" charset="0"/>
              </a:rPr>
              <a:t>ফসলের </a:t>
            </a:r>
            <a:r>
              <a:rPr lang="bn-BD" dirty="0" smtClean="0">
                <a:solidFill>
                  <a:srgbClr val="7030A0"/>
                </a:solidFill>
                <a:latin typeface="NikoshBAN" pitchFamily="2" charset="0"/>
                <a:cs typeface="NikoshBAN" pitchFamily="2" charset="0"/>
              </a:rPr>
              <a:t>পুষ্টি ও পারিবারিক গুরুত্ব </a:t>
            </a:r>
            <a:r>
              <a:rPr lang="bn-BD" dirty="0" smtClean="0">
                <a:solidFill>
                  <a:srgbClr val="7030A0"/>
                </a:solidFill>
                <a:latin typeface="NikoshBAN" pitchFamily="2" charset="0"/>
                <a:cs typeface="NikoshBAN" pitchFamily="2" charset="0"/>
              </a:rPr>
              <a:t>ব্যাখ্যা </a:t>
            </a:r>
            <a:r>
              <a:rPr lang="bn-BD" dirty="0" smtClean="0">
                <a:solidFill>
                  <a:srgbClr val="7030A0"/>
                </a:solidFill>
                <a:latin typeface="NikoshBAN" pitchFamily="2" charset="0"/>
                <a:cs typeface="NikoshBAN" pitchFamily="2" charset="0"/>
              </a:rPr>
              <a:t>করতে </a:t>
            </a:r>
            <a:r>
              <a:rPr lang="bn-BD" dirty="0" smtClean="0">
                <a:solidFill>
                  <a:srgbClr val="7030A0"/>
                </a:solidFill>
                <a:latin typeface="NikoshBAN" pitchFamily="2" charset="0"/>
                <a:cs typeface="NikoshBAN" pitchFamily="2" charset="0"/>
              </a:rPr>
              <a:t>পারবে</a:t>
            </a:r>
            <a:r>
              <a:rPr lang="bn-BD" dirty="0">
                <a:solidFill>
                  <a:srgbClr val="7030A0"/>
                </a:solidFill>
                <a:latin typeface="NikoshBAN" pitchFamily="2" charset="0"/>
                <a:cs typeface="NikoshBAN" pitchFamily="2" charset="0"/>
              </a:rPr>
              <a:t>;</a:t>
            </a:r>
            <a:endParaRPr lang="bn-BD" dirty="0" smtClean="0">
              <a:solidFill>
                <a:srgbClr val="7030A0"/>
              </a:solidFill>
              <a:latin typeface="NikoshBAN" pitchFamily="2" charset="0"/>
              <a:cs typeface="NikoshBAN" pitchFamily="2" charset="0"/>
            </a:endParaRPr>
          </a:p>
          <a:p>
            <a:pPr algn="l">
              <a:spcBef>
                <a:spcPts val="0"/>
              </a:spcBef>
            </a:pPr>
            <a:r>
              <a:rPr lang="bn-BD" sz="3500" dirty="0" smtClean="0">
                <a:solidFill>
                  <a:srgbClr val="7030A0"/>
                </a:solidFill>
                <a:latin typeface="NikoshBAN" pitchFamily="2" charset="0"/>
                <a:cs typeface="NikoshBAN" pitchFamily="2" charset="0"/>
              </a:rPr>
              <a:t>৪। উদ্যান ফসলের অর্থনৈতিক গুরুত্ব বর্ণনা  করতে পারবে। </a:t>
            </a:r>
            <a:endParaRPr lang="en-US" sz="3500" dirty="0" smtClean="0">
              <a:solidFill>
                <a:srgbClr val="7030A0"/>
              </a:solidFill>
              <a:latin typeface="NikoshBAN" pitchFamily="2" charset="0"/>
              <a:cs typeface="NikoshBAN" pitchFamily="2" charset="0"/>
            </a:endParaRPr>
          </a:p>
        </p:txBody>
      </p:sp>
      <p:sp>
        <p:nvSpPr>
          <p:cNvPr id="5" name="Pentagon 4"/>
          <p:cNvSpPr/>
          <p:nvPr/>
        </p:nvSpPr>
        <p:spPr>
          <a:xfrm>
            <a:off x="2971800" y="457200"/>
            <a:ext cx="3200400"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latin typeface="NikoshBAN" pitchFamily="2" charset="0"/>
                <a:cs typeface="NikoshBAN" pitchFamily="2" charset="0"/>
              </a:rPr>
              <a:t>শিখনফল</a:t>
            </a:r>
            <a:endParaRPr lang="en-US" sz="6600" dirty="0"/>
          </a:p>
        </p:txBody>
      </p:sp>
      <p:sp>
        <p:nvSpPr>
          <p:cNvPr id="7" name="Date Placeholder 6"/>
          <p:cNvSpPr>
            <a:spLocks noGrp="1"/>
          </p:cNvSpPr>
          <p:nvPr>
            <p:ph type="dt" sz="half" idx="10"/>
          </p:nvPr>
        </p:nvSpPr>
        <p:spPr/>
        <p:txBody>
          <a:bodyPr/>
          <a:lstStyle/>
          <a:p>
            <a:fld id="{B80CDD8C-201E-468B-A387-796045A69EF4}" type="datetime1">
              <a:rPr lang="en-US" smtClean="0"/>
              <a:t>12/14/2019</a:t>
            </a:fld>
            <a:endParaRPr lang="en-US"/>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590800" y="457201"/>
            <a:ext cx="3962400" cy="783193"/>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উদ্যান ফসল </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88" y="1524000"/>
            <a:ext cx="4194844" cy="4191000"/>
          </a:xfrm>
          <a:prstGeom prst="round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610" y="1524000"/>
            <a:ext cx="4142590" cy="4191000"/>
          </a:xfrm>
          <a:prstGeom prst="round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ate Placeholder 1"/>
          <p:cNvSpPr>
            <a:spLocks noGrp="1"/>
          </p:cNvSpPr>
          <p:nvPr>
            <p:ph type="dt" sz="half" idx="10"/>
          </p:nvPr>
        </p:nvSpPr>
        <p:spPr/>
        <p:txBody>
          <a:bodyPr/>
          <a:lstStyle/>
          <a:p>
            <a:fld id="{3AA5B607-721C-45D4-A906-5AB5331C46A7}" type="datetime1">
              <a:rPr lang="en-US" smtClean="0"/>
              <a:t>12/14/2019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3272011"/>
            <a:ext cx="1371600"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মসলা </a:t>
            </a:r>
            <a:endParaRPr lang="en-US" sz="2800" b="1" dirty="0">
              <a:solidFill>
                <a:srgbClr val="0000FF"/>
              </a:solidFill>
              <a:latin typeface="NikoshBAN" pitchFamily="2" charset="0"/>
              <a:cs typeface="NikoshBAN" pitchFamily="2" charset="0"/>
            </a:endParaRPr>
          </a:p>
        </p:txBody>
      </p:sp>
      <p:sp>
        <p:nvSpPr>
          <p:cNvPr id="3" name="TextBox 2"/>
          <p:cNvSpPr txBox="1"/>
          <p:nvPr/>
        </p:nvSpPr>
        <p:spPr>
          <a:xfrm>
            <a:off x="3404858" y="1655207"/>
            <a:ext cx="2462542" cy="783193"/>
          </a:xfrm>
          <a:prstGeom prst="roundRect">
            <a:avLst/>
          </a:prstGeom>
          <a:ln/>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itchFamily="2" charset="0"/>
              </a:rPr>
              <a:t>উদ্যান ফসল </a:t>
            </a:r>
            <a:endParaRPr lang="bn-BD" sz="4000" b="1" dirty="0">
              <a:latin typeface="NikoshBAN" panose="02000000000000000000" pitchFamily="2" charset="0"/>
              <a:cs typeface="NikoshBAN" pitchFamily="2" charset="0"/>
            </a:endParaRPr>
          </a:p>
        </p:txBody>
      </p:sp>
      <p:cxnSp>
        <p:nvCxnSpPr>
          <p:cNvPr id="5" name="Straight Connector 4"/>
          <p:cNvCxnSpPr>
            <a:stCxn id="22" idx="1"/>
            <a:endCxn id="18" idx="1"/>
          </p:cNvCxnSpPr>
          <p:nvPr/>
        </p:nvCxnSpPr>
        <p:spPr>
          <a:xfrm rot="5400000" flipH="1" flipV="1">
            <a:off x="4623263" y="-389213"/>
            <a:ext cx="1588" cy="6629400"/>
          </a:xfrm>
          <a:prstGeom prst="line">
            <a:avLst/>
          </a:prstGeom>
          <a:ln/>
        </p:spPr>
        <p:style>
          <a:lnRef idx="2">
            <a:schemeClr val="accent5"/>
          </a:lnRef>
          <a:fillRef idx="0">
            <a:schemeClr val="accent5"/>
          </a:fillRef>
          <a:effectRef idx="1">
            <a:schemeClr val="accent5"/>
          </a:effectRef>
          <a:fontRef idx="minor">
            <a:schemeClr val="tx1"/>
          </a:fontRef>
        </p:style>
      </p:cxnSp>
      <p:sp>
        <p:nvSpPr>
          <p:cNvPr id="6" name="Right Arrow 5"/>
          <p:cNvSpPr/>
          <p:nvPr/>
        </p:nvSpPr>
        <p:spPr>
          <a:xfrm rot="5400000">
            <a:off x="4478937" y="2591718"/>
            <a:ext cx="304800" cy="150565"/>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ight Arrow 6"/>
          <p:cNvSpPr/>
          <p:nvPr/>
        </p:nvSpPr>
        <p:spPr>
          <a:xfrm rot="5400000">
            <a:off x="5573579" y="3028865"/>
            <a:ext cx="304800" cy="126073"/>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17" name="TextBox 16"/>
          <p:cNvSpPr txBox="1"/>
          <p:nvPr/>
        </p:nvSpPr>
        <p:spPr>
          <a:xfrm>
            <a:off x="7239000" y="3228110"/>
            <a:ext cx="1371600"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a:solidFill>
                  <a:schemeClr val="tx2">
                    <a:lumMod val="50000"/>
                  </a:schemeClr>
                </a:solidFill>
                <a:latin typeface="NikoshBAN" pitchFamily="2" charset="0"/>
                <a:cs typeface="NikoshBAN" pitchFamily="2" charset="0"/>
              </a:rPr>
              <a:t> </a:t>
            </a:r>
            <a:r>
              <a:rPr lang="bn-BD" sz="2800" b="1" dirty="0" smtClean="0">
                <a:solidFill>
                  <a:schemeClr val="tx2">
                    <a:lumMod val="50000"/>
                  </a:schemeClr>
                </a:solidFill>
                <a:latin typeface="NikoshBAN" pitchFamily="2" charset="0"/>
                <a:cs typeface="NikoshBAN" pitchFamily="2" charset="0"/>
              </a:rPr>
              <a:t>ফুল </a:t>
            </a:r>
            <a:endParaRPr lang="en-US" sz="2800" b="1" dirty="0">
              <a:solidFill>
                <a:schemeClr val="tx2">
                  <a:lumMod val="50000"/>
                </a:schemeClr>
              </a:solidFill>
              <a:latin typeface="NikoshBAN" pitchFamily="2" charset="0"/>
              <a:cs typeface="NikoshBAN" pitchFamily="2" charset="0"/>
            </a:endParaRPr>
          </a:p>
        </p:txBody>
      </p:sp>
      <p:sp>
        <p:nvSpPr>
          <p:cNvPr id="18" name="Right Arrow 17"/>
          <p:cNvSpPr/>
          <p:nvPr/>
        </p:nvSpPr>
        <p:spPr>
          <a:xfrm rot="5400000">
            <a:off x="7785563" y="3014850"/>
            <a:ext cx="304800" cy="126073"/>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22" name="Right Arrow 21"/>
          <p:cNvSpPr/>
          <p:nvPr/>
        </p:nvSpPr>
        <p:spPr>
          <a:xfrm rot="5400000">
            <a:off x="1156163" y="3014850"/>
            <a:ext cx="304800" cy="126073"/>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23" name="TextBox 22"/>
          <p:cNvSpPr txBox="1"/>
          <p:nvPr/>
        </p:nvSpPr>
        <p:spPr>
          <a:xfrm>
            <a:off x="685800" y="3228110"/>
            <a:ext cx="1371600"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solidFill>
                  <a:schemeClr val="tx2">
                    <a:lumMod val="50000"/>
                  </a:schemeClr>
                </a:solidFill>
                <a:latin typeface="NikoshBAN" pitchFamily="2" charset="0"/>
                <a:cs typeface="NikoshBAN" pitchFamily="2" charset="0"/>
              </a:rPr>
              <a:t>ফল  </a:t>
            </a:r>
            <a:endParaRPr lang="en-US" sz="2800" b="1" dirty="0">
              <a:solidFill>
                <a:schemeClr val="tx2">
                  <a:lumMod val="50000"/>
                </a:schemeClr>
              </a:solidFill>
              <a:latin typeface="NikoshBAN" pitchFamily="2" charset="0"/>
              <a:cs typeface="NikoshBAN" pitchFamily="2" charset="0"/>
            </a:endParaRPr>
          </a:p>
        </p:txBody>
      </p:sp>
      <p:sp>
        <p:nvSpPr>
          <p:cNvPr id="33" name="TextBox 32"/>
          <p:cNvSpPr txBox="1"/>
          <p:nvPr/>
        </p:nvSpPr>
        <p:spPr>
          <a:xfrm>
            <a:off x="838200" y="359807"/>
            <a:ext cx="76200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উদ্যান ফসলের প্রকারভেদ   </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4114802"/>
            <a:ext cx="1828799" cy="1752599"/>
          </a:xfrm>
          <a:prstGeom prst="round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4114800"/>
            <a:ext cx="1828800" cy="1752600"/>
          </a:xfrm>
          <a:prstGeom prst="round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114800"/>
            <a:ext cx="1905000" cy="1752601"/>
          </a:xfrm>
          <a:prstGeom prst="round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00" y="4102771"/>
            <a:ext cx="1752600" cy="1764631"/>
          </a:xfrm>
          <a:prstGeom prst="roundRect">
            <a:avLst/>
          </a:prstGeom>
        </p:spPr>
      </p:pic>
      <p:sp>
        <p:nvSpPr>
          <p:cNvPr id="27" name="TextBox 26"/>
          <p:cNvSpPr txBox="1"/>
          <p:nvPr/>
        </p:nvSpPr>
        <p:spPr>
          <a:xfrm>
            <a:off x="2895600" y="3272011"/>
            <a:ext cx="1353001" cy="578882"/>
          </a:xfrm>
          <a:prstGeom prst="roundRect">
            <a:avLst/>
          </a:prstGeom>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b="1" dirty="0" smtClean="0">
                <a:latin typeface="NikoshBAN" pitchFamily="2" charset="0"/>
                <a:cs typeface="NikoshBAN" pitchFamily="2" charset="0"/>
              </a:rPr>
              <a:t>শাকসবজি </a:t>
            </a:r>
            <a:endParaRPr lang="en-US" sz="2800" b="1" dirty="0">
              <a:solidFill>
                <a:srgbClr val="0000FF"/>
              </a:solidFill>
              <a:latin typeface="NikoshBAN" pitchFamily="2" charset="0"/>
              <a:cs typeface="NikoshBAN" pitchFamily="2" charset="0"/>
            </a:endParaRPr>
          </a:p>
        </p:txBody>
      </p:sp>
      <p:sp>
        <p:nvSpPr>
          <p:cNvPr id="28" name="Right Arrow 27"/>
          <p:cNvSpPr/>
          <p:nvPr/>
        </p:nvSpPr>
        <p:spPr>
          <a:xfrm rot="5400000">
            <a:off x="3410401" y="3028866"/>
            <a:ext cx="304800" cy="126073"/>
          </a:xfrm>
          <a:prstGeom prst="rightArrow">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p>
        </p:txBody>
      </p:sp>
      <p:sp>
        <p:nvSpPr>
          <p:cNvPr id="9" name="Date Placeholder 8"/>
          <p:cNvSpPr>
            <a:spLocks noGrp="1"/>
          </p:cNvSpPr>
          <p:nvPr>
            <p:ph type="dt" sz="half" idx="10"/>
          </p:nvPr>
        </p:nvSpPr>
        <p:spPr/>
        <p:txBody>
          <a:bodyPr/>
          <a:lstStyle/>
          <a:p>
            <a:fld id="{174A08BB-424D-4E1B-861F-FF259839CDD6}" type="datetime1">
              <a:rPr lang="en-US" smtClean="0"/>
              <a:t>12/14/2019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out)">
                                      <p:cBhvr>
                                        <p:cTn id="21" dur="2000"/>
                                        <p:tgtEl>
                                          <p:spTgt spid="23"/>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2000"/>
                                        <p:tgtEl>
                                          <p:spTgt spid="27"/>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out)">
                                      <p:cBhvr>
                                        <p:cTn id="27" dur="2000"/>
                                        <p:tgtEl>
                                          <p:spTgt spid="2"/>
                                        </p:tgtEl>
                                      </p:cBhvr>
                                    </p:animEffect>
                                  </p:childTnLst>
                                </p:cTn>
                              </p:par>
                              <p:par>
                                <p:cTn id="28" presetID="6" presetClass="entr" presetSubtype="3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out)">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par>
                                <p:cTn id="38" presetID="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7" grpId="0" animBg="1"/>
      <p:bldP spid="18" grpId="0" animBg="1"/>
      <p:bldP spid="22" grpId="0" animBg="1"/>
      <p:bldP spid="23" grpId="0" animBg="1"/>
      <p:bldP spid="33"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3886200" cy="2359231"/>
          </a:xfrm>
          <a:prstGeom prst="roundRect">
            <a:avLst/>
          </a:prstGeom>
          <a:ln w="38100">
            <a:solidFill>
              <a:srgbClr val="7030A0"/>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886200"/>
            <a:ext cx="3962400" cy="2314144"/>
          </a:xfrm>
          <a:prstGeom prst="roundRect">
            <a:avLst/>
          </a:prstGeom>
          <a:ln w="38100">
            <a:solidFill>
              <a:srgbClr val="7030A0"/>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3886200"/>
            <a:ext cx="3962400" cy="2362200"/>
          </a:xfrm>
          <a:prstGeom prst="roundRect">
            <a:avLst/>
          </a:prstGeom>
          <a:ln w="38100">
            <a:solidFill>
              <a:srgbClr val="7030A0"/>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3861" y="3415647"/>
            <a:ext cx="36277" cy="2670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3861" y="3415647"/>
            <a:ext cx="36277" cy="2670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3861" y="3415647"/>
            <a:ext cx="36277" cy="2670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8200" y="1295400"/>
            <a:ext cx="3962400" cy="2362200"/>
          </a:xfrm>
          <a:prstGeom prst="roundRect">
            <a:avLst/>
          </a:prstGeom>
          <a:ln w="38100">
            <a:solidFill>
              <a:srgbClr val="7030A0"/>
            </a:solidFill>
          </a:ln>
        </p:spPr>
      </p:pic>
      <p:sp>
        <p:nvSpPr>
          <p:cNvPr id="9" name="TextBox 8"/>
          <p:cNvSpPr txBox="1"/>
          <p:nvPr/>
        </p:nvSpPr>
        <p:spPr>
          <a:xfrm>
            <a:off x="3276600" y="228600"/>
            <a:ext cx="2590799" cy="903387"/>
          </a:xfrm>
          <a:prstGeom prst="round2DiagRect">
            <a:avLst>
              <a:gd name="adj1" fmla="val 26613"/>
              <a:gd name="adj2" fmla="val 26522"/>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ফল</a:t>
            </a:r>
            <a:endParaRPr lang="en-US" sz="4400" dirty="0">
              <a:latin typeface="NikoshBAN" pitchFamily="2" charset="0"/>
              <a:cs typeface="NikoshBAN" pitchFamily="2" charset="0"/>
            </a:endParaRPr>
          </a:p>
        </p:txBody>
      </p:sp>
      <p:sp>
        <p:nvSpPr>
          <p:cNvPr id="10" name="Date Placeholder 9"/>
          <p:cNvSpPr>
            <a:spLocks noGrp="1"/>
          </p:cNvSpPr>
          <p:nvPr>
            <p:ph type="dt" sz="half" idx="10"/>
          </p:nvPr>
        </p:nvSpPr>
        <p:spPr/>
        <p:txBody>
          <a:bodyPr/>
          <a:lstStyle/>
          <a:p>
            <a:fld id="{8C2337B1-29A0-427F-8641-453861963EEE}" type="datetime1">
              <a:rPr lang="en-US" smtClean="0"/>
              <a:t>12/14/2019</a:t>
            </a:fld>
            <a:endParaRPr lang="en-US"/>
          </a:p>
        </p:txBody>
      </p:sp>
    </p:spTree>
    <p:extLst>
      <p:ext uri="{BB962C8B-B14F-4D97-AF65-F5344CB8AC3E}">
        <p14:creationId xmlns:p14="http://schemas.microsoft.com/office/powerpoint/2010/main" val="281846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TotalTime>
  <Words>711</Words>
  <Application>Microsoft Office PowerPoint</Application>
  <PresentationFormat>On-screen Show (4:3)</PresentationFormat>
  <Paragraphs>113</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শিক্ষক পরিচিতি </vt:lpstr>
      <vt:lpstr> চিত্রে  কী কী ফসল দেখতে পাচ্ছ  ?</vt:lpstr>
      <vt:lpstr>কোন ধরনের ফসলের  চাষ  দেখতে পাচ্ছ?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তোমাদের সকলকে 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APURBA KUMAR DAS</dc:creator>
  <cp:lastModifiedBy>jewel</cp:lastModifiedBy>
  <cp:revision>215</cp:revision>
  <dcterms:created xsi:type="dcterms:W3CDTF">2015-03-21T10:36:14Z</dcterms:created>
  <dcterms:modified xsi:type="dcterms:W3CDTF">2019-12-14T13:21:43Z</dcterms:modified>
</cp:coreProperties>
</file>