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1" r:id="rId6"/>
    <p:sldId id="280" r:id="rId7"/>
    <p:sldId id="263" r:id="rId8"/>
    <p:sldId id="265" r:id="rId9"/>
    <p:sldId id="281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23C7E-739B-4B70-8867-8B1903B172A1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2F178-42EC-4D15-BD6F-22AE9C5A40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B2AD8-5ED3-42D7-AFEF-20857D3C31A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B2AD8-5ED3-42D7-AFEF-20857D3C31A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EC10D-DF8E-4F1F-9820-1F588949F5E1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E61CB-B09E-42AB-80BF-54D0287D5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EC10D-DF8E-4F1F-9820-1F588949F5E1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E61CB-B09E-42AB-80BF-54D0287D5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EC10D-DF8E-4F1F-9820-1F588949F5E1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E61CB-B09E-42AB-80BF-54D0287D5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EC10D-DF8E-4F1F-9820-1F588949F5E1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E61CB-B09E-42AB-80BF-54D0287D5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EC10D-DF8E-4F1F-9820-1F588949F5E1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E61CB-B09E-42AB-80BF-54D0287D5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EC10D-DF8E-4F1F-9820-1F588949F5E1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E61CB-B09E-42AB-80BF-54D0287D5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EC10D-DF8E-4F1F-9820-1F588949F5E1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E61CB-B09E-42AB-80BF-54D0287D5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EC10D-DF8E-4F1F-9820-1F588949F5E1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E61CB-B09E-42AB-80BF-54D0287D5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EC10D-DF8E-4F1F-9820-1F588949F5E1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E61CB-B09E-42AB-80BF-54D0287D5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EC10D-DF8E-4F1F-9820-1F588949F5E1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E61CB-B09E-42AB-80BF-54D0287D5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EC10D-DF8E-4F1F-9820-1F588949F5E1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E61CB-B09E-42AB-80BF-54D0287D5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EC10D-DF8E-4F1F-9820-1F588949F5E1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E61CB-B09E-42AB-80BF-54D0287D5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audio" Target="NUL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10240768141293818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400" y="762000"/>
            <a:ext cx="7010400" cy="3485078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5689"/>
                <a:gd name="adj2" fmla="val 0"/>
              </a:avLst>
            </a:prstTxWarp>
            <a:spAutoFit/>
          </a:bodyPr>
          <a:lstStyle/>
          <a:p>
            <a:r>
              <a:rPr lang="en-US" sz="16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16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16600" b="1" dirty="0" err="1" smtClean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16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16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91208_2355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3581400"/>
            <a:ext cx="2971800" cy="3276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0191115_1352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3255677"/>
            <a:ext cx="3167456" cy="3602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-Background-PNG-715x715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752600"/>
          </a:xfrm>
          <a:prstGeom prst="rect">
            <a:avLst/>
          </a:prstGeom>
        </p:spPr>
      </p:pic>
      <p:pic>
        <p:nvPicPr>
          <p:cNvPr id="4" name="Picture 3" descr="55748136-vector-watercolor-background-colorful-abstract-texture-vector-pop-art-background-vector-watercolor-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19400"/>
            <a:ext cx="9144000" cy="4038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1752600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/>
                <a:cs typeface="SutonnyOMJ" pitchFamily="2" charset="0"/>
              </a:rPr>
              <a:t>কোন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/>
                <a:cs typeface="SutonnyOMJ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/>
                <a:cs typeface="SutonnyOMJ" pitchFamily="2" charset="0"/>
              </a:rPr>
              <a:t>আয়তক্ষেত্রের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/>
                <a:cs typeface="SutonnyOMJ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/>
                <a:cs typeface="SutonnyOMJ" pitchFamily="2" charset="0"/>
              </a:rPr>
              <a:t>যে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/>
                <a:cs typeface="SutonnyOMJ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/>
                <a:cs typeface="SutonnyOMJ" pitchFamily="2" charset="0"/>
              </a:rPr>
              <a:t>কোন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/>
                <a:cs typeface="SutonnyOMJ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/>
                <a:cs typeface="SutonnyOMJ" pitchFamily="2" charset="0"/>
              </a:rPr>
              <a:t>বাহুকে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/>
                <a:cs typeface="SutonnyOMJ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/>
                <a:cs typeface="SutonnyOMJ" pitchFamily="2" charset="0"/>
              </a:rPr>
              <a:t>অক্ষ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/>
                <a:cs typeface="SutonnyOMJ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/>
                <a:cs typeface="SutonnyOMJ" pitchFamily="2" charset="0"/>
              </a:rPr>
              <a:t>ধরে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/>
                <a:cs typeface="SutonnyOMJ" pitchFamily="2" charset="0"/>
              </a:rPr>
              <a:t> </a:t>
            </a:r>
          </a:p>
          <a:p>
            <a:pPr algn="ctr"/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/>
                <a:cs typeface="SutonnyOMJ" pitchFamily="2" charset="0"/>
              </a:rPr>
              <a:t>আয়তক্ষেত্রটিকে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/>
                <a:cs typeface="SutonnyOMJ" pitchFamily="2" charset="0"/>
              </a:rPr>
              <a:t> ঐ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/>
                <a:cs typeface="SutonnyOMJ" pitchFamily="2" charset="0"/>
              </a:rPr>
              <a:t>বাহুর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/>
                <a:cs typeface="SutonnyOMJ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/>
                <a:cs typeface="SutonnyOMJ" pitchFamily="2" charset="0"/>
              </a:rPr>
              <a:t>চর্তুদিকে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/>
                <a:cs typeface="SutonnyOMJ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/>
                <a:cs typeface="SutonnyOMJ" pitchFamily="2" charset="0"/>
              </a:rPr>
              <a:t>ঘোরালে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/>
                <a:cs typeface="SutonnyOMJ" pitchFamily="2" charset="0"/>
              </a:rPr>
              <a:t> </a:t>
            </a:r>
          </a:p>
          <a:p>
            <a:pPr algn="ctr"/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/>
                <a:cs typeface="SutonnyOMJ" pitchFamily="2" charset="0"/>
              </a:rPr>
              <a:t>যে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/>
                <a:cs typeface="SutonnyOMJ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/>
                <a:cs typeface="SutonnyOMJ" pitchFamily="2" charset="0"/>
              </a:rPr>
              <a:t>ঘন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/>
                <a:cs typeface="SutonnyOMJ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/>
                <a:cs typeface="SutonnyOMJ" pitchFamily="2" charset="0"/>
              </a:rPr>
              <a:t>বস্তুর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/>
                <a:cs typeface="SutonnyOMJ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/>
                <a:cs typeface="SutonnyOMJ" pitchFamily="2" charset="0"/>
              </a:rPr>
              <a:t>সৃস্টি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/>
                <a:cs typeface="SutonnyOMJ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/>
                <a:cs typeface="SutonnyOMJ" pitchFamily="2" charset="0"/>
              </a:rPr>
              <a:t>হয়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/>
                <a:cs typeface="SutonnyOMJ" pitchFamily="2" charset="0"/>
              </a:rPr>
              <a:t>,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/>
                <a:cs typeface="SutonnyOMJ" pitchFamily="2" charset="0"/>
              </a:rPr>
              <a:t>তাকে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/>
                <a:cs typeface="SutonnyOMJ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/>
                <a:cs typeface="SutonnyOMJ" pitchFamily="2" charset="0"/>
              </a:rPr>
              <a:t>সমবৃত্তভূমিক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/>
                <a:cs typeface="SutonnyOMJ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/>
                <a:cs typeface="SutonnyOMJ" pitchFamily="2" charset="0"/>
              </a:rPr>
              <a:t>বেলন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/>
                <a:cs typeface="SutonnyOMJ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/>
                <a:cs typeface="SutonnyOMJ" pitchFamily="2" charset="0"/>
              </a:rPr>
              <a:t>বা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/>
                <a:cs typeface="SutonnyOMJ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/>
                <a:cs typeface="SutonnyOMJ" pitchFamily="2" charset="0"/>
              </a:rPr>
              <a:t>সিলিন্ডার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/>
                <a:cs typeface="SutonnyOMJ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/>
                <a:cs typeface="SutonnyOMJ" pitchFamily="2" charset="0"/>
              </a:rPr>
              <a:t>বলে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/>
                <a:cs typeface="SutonnyOMJ" pitchFamily="2" charset="0"/>
              </a:rPr>
              <a:t> </a:t>
            </a:r>
            <a:r>
              <a:rPr lang="en-US" sz="6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/>
                <a:cs typeface="SutonnyOMJ" pitchFamily="2" charset="0"/>
              </a:rPr>
              <a:t>। 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1412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Lab 26\Desktop\presentation\mumbai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890" y="1263552"/>
            <a:ext cx="2633557" cy="3864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5113" y="1186216"/>
            <a:ext cx="3062288" cy="4073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1263552"/>
            <a:ext cx="2905125" cy="391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7550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Process 13"/>
          <p:cNvSpPr/>
          <p:nvPr/>
        </p:nvSpPr>
        <p:spPr>
          <a:xfrm>
            <a:off x="533400" y="2288272"/>
            <a:ext cx="3581400" cy="2895600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/>
          <p:cNvSpPr/>
          <p:nvPr/>
        </p:nvSpPr>
        <p:spPr>
          <a:xfrm>
            <a:off x="533400" y="1831072"/>
            <a:ext cx="2971800" cy="3657600"/>
          </a:xfrm>
          <a:prstGeom prst="can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33400" y="4677768"/>
            <a:ext cx="2971800" cy="8382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90800" y="906959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বৃত্ত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191000" y="1301088"/>
            <a:ext cx="1219200" cy="2160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eft Brace 18"/>
          <p:cNvSpPr/>
          <p:nvPr/>
        </p:nvSpPr>
        <p:spPr>
          <a:xfrm>
            <a:off x="4343400" y="2350824"/>
            <a:ext cx="685800" cy="2895600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3314128" y="3523426"/>
            <a:ext cx="1784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= </a:t>
            </a:r>
            <a:r>
              <a:rPr lang="bn-BD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h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44152" y="914401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= </a:t>
            </a:r>
            <a:r>
              <a:rPr lang="bn-BD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2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π</a:t>
            </a:r>
            <a:r>
              <a:rPr lang="bn-BD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r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22" name="Picture 3" descr="C:\Documents and Settings\Lab 26\Desktop\presentation\2aj0ri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5410200"/>
            <a:ext cx="1676400" cy="1524000"/>
          </a:xfrm>
          <a:prstGeom prst="rect">
            <a:avLst/>
          </a:prstGeom>
          <a:noFill/>
        </p:spPr>
      </p:pic>
      <p:sp>
        <p:nvSpPr>
          <p:cNvPr id="13" name="Oval 12"/>
          <p:cNvSpPr/>
          <p:nvPr/>
        </p:nvSpPr>
        <p:spPr>
          <a:xfrm>
            <a:off x="533400" y="1831072"/>
            <a:ext cx="2971800" cy="762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648200" y="16764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বক্রতলের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ক্ষেত্রফল</a:t>
            </a:r>
            <a:endParaRPr lang="bn-BD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TextBox 23"/>
              <p:cNvSpPr txBox="1"/>
              <p:nvPr/>
            </p:nvSpPr>
            <p:spPr>
              <a:xfrm>
                <a:off x="5105400" y="3733800"/>
                <a:ext cx="3581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OMJ" pitchFamily="2" charset="0"/>
                    <a:cs typeface="SutonnyOMJ" pitchFamily="2" charset="0"/>
                  </a:rPr>
                  <a:t>2</a:t>
                </a:r>
                <a:r>
                  <a:rPr lang="en-US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OMJ" pitchFamily="2" charset="0"/>
                    <a:cs typeface="SutonnyOMJ" pitchFamily="2" charset="0"/>
                  </a:rPr>
                  <a:t>π</a:t>
                </a:r>
                <a:r>
                  <a:rPr lang="bn-BD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OMJ" pitchFamily="2" charset="0"/>
                    <a:cs typeface="SutonnyOMJ" pitchFamily="2" charset="0"/>
                  </a:rPr>
                  <a:t>r</a:t>
                </a:r>
                <a14:m>
                  <m:oMath xmlns:m="http://schemas.openxmlformats.org/officeDocument/2006/math">
                    <m:r>
                      <a:rPr lang="bn-BD" sz="44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SutonnyOMJ" pitchFamily="2" charset="0"/>
                      </a:rPr>
                      <m:t>×</m:t>
                    </m:r>
                  </m:oMath>
                </a14:m>
                <a:r>
                  <a:rPr lang="bn-BD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OMJ" pitchFamily="2" charset="0"/>
                    <a:cs typeface="SutonnyOMJ" pitchFamily="2" charset="0"/>
                  </a:rPr>
                  <a:t>h</a:t>
                </a:r>
                <a:r>
                  <a:rPr lang="en-US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OMJ" pitchFamily="2" charset="0"/>
                    <a:cs typeface="SutonnyOMJ" pitchFamily="2" charset="0"/>
                  </a:rPr>
                  <a:t> = </a:t>
                </a:r>
                <a:r>
                  <a:rPr lang="bn-BD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OMJ" pitchFamily="2" charset="0"/>
                    <a:cs typeface="SutonnyOMJ" pitchFamily="2" charset="0"/>
                  </a:rPr>
                  <a:t>2</a:t>
                </a:r>
                <a:r>
                  <a:rPr lang="en-US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OMJ" pitchFamily="2" charset="0"/>
                    <a:cs typeface="SutonnyOMJ" pitchFamily="2" charset="0"/>
                  </a:rPr>
                  <a:t>π</a:t>
                </a:r>
                <a:r>
                  <a:rPr lang="bn-BD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OMJ" pitchFamily="2" charset="0"/>
                    <a:cs typeface="SutonnyOMJ" pitchFamily="2" charset="0"/>
                  </a:rPr>
                  <a:t>rh</a:t>
                </a:r>
                <a:r>
                  <a:rPr lang="en-US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OMJ" pitchFamily="2" charset="0"/>
                    <a:cs typeface="SutonnyOMJ" pitchFamily="2" charset="0"/>
                  </a:rPr>
                  <a:t/>
                </a:r>
                <a:endParaRPr lang="bn-BD" sz="4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OMJ" pitchFamily="2" charset="0"/>
                  <a:cs typeface="SutonnyOMJ" pitchFamily="2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733800"/>
                <a:ext cx="3581400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3578" t="-22222" r="-12266" b="-45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>
            <a:stCxn id="16" idx="2"/>
          </p:cNvCxnSpPr>
          <p:nvPr/>
        </p:nvCxnSpPr>
        <p:spPr>
          <a:xfrm rot="16200000" flipH="1">
            <a:off x="1694657" y="3753643"/>
            <a:ext cx="4191793" cy="37306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810000" y="5867400"/>
            <a:ext cx="160020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380206" y="4038600"/>
            <a:ext cx="2895600" cy="158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10200" y="28194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আয়তক্ষেত্র</a:t>
            </a:r>
            <a:endParaRPr lang="bn-BD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TextBox 28"/>
              <p:cNvSpPr txBox="1"/>
              <p:nvPr/>
            </p:nvSpPr>
            <p:spPr>
              <a:xfrm>
                <a:off x="5410200" y="4572001"/>
                <a:ext cx="2819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/>
                    <a:cs typeface="SutonnyOMJ" pitchFamily="2" charset="0"/>
                  </a:rPr>
                  <a:t>দৈর্ঘ্য</a:t>
                </a:r>
                <a14:m>
                  <m:oMath xmlns:m="http://schemas.openxmlformats.org/officeDocument/2006/math">
                    <m:r>
                      <a:rPr lang="en-US" sz="40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SutonnyOMJ" pitchFamily="2" charset="0"/>
                      </a:rPr>
                      <m:t>×</m:t>
                    </m:r>
                    <m:r>
                      <a:rPr lang="en-US" sz="40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SutonnyOMJ" pitchFamily="2" charset="0"/>
                      </a:rPr>
                      <m:t>প্রস্থ</m:t>
                    </m:r>
                    <m:r>
                      <a:rPr lang="en-US" sz="40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SutonnyOMJ" pitchFamily="2" charset="0"/>
                      </a:rPr>
                      <m:t> </m:t>
                    </m:r>
                  </m:oMath>
                </a14:m>
                <a:endParaRPr lang="bn-BD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/>
                  <a:cs typeface="SutonnyOMJ" pitchFamily="2" charset="0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4572001"/>
                <a:ext cx="2819400" cy="707886"/>
              </a:xfrm>
              <a:prstGeom prst="rect">
                <a:avLst/>
              </a:prstGeom>
              <a:blipFill rotWithShape="1">
                <a:blip r:embed="rId5"/>
                <a:stretch>
                  <a:fillRect t="-14655" r="-649" b="-43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Left Brace 29"/>
          <p:cNvSpPr/>
          <p:nvPr/>
        </p:nvSpPr>
        <p:spPr>
          <a:xfrm flipH="1">
            <a:off x="3505200" y="2286000"/>
            <a:ext cx="762000" cy="2895600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 rot="5400000">
            <a:off x="3039730" y="3653882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উচ্চতা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v = </a:t>
            </a:r>
            <a:r>
              <a:rPr lang="bn-BD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h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0.00278 C 0.02969 -0.04579 0.04861 -0.09389 0.0915 -0.11748 C 0.13403 -0.14107 0.204 -0.1383 0.26615 -0.13992 C 0.32848 -0.14153 0.42118 -0.12905 0.46563 -0.12766 C 0.50973 -0.12627 0.52049 -0.1309 0.53177 -0.13159 " pathEditMode="relative" rAng="0" ptsTypes="aaa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-72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995 C 0.01233 0.03585 0.02084 0.08187 0.04861 0.10661 C 0.07639 0.13136 0.10486 0.13344 0.17049 0.13876 C 0.23611 0.14408 0.38073 0.13945 0.44184 0.13876 C 0.50295 0.13783 0.52014 0.13529 0.5375 0.13298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77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3811E-6 L -0.00416 -0.47594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238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0629E-6 L 0.4875 0.0108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3" grpId="0" animBg="1"/>
      <p:bldP spid="13" grpId="1" animBg="1"/>
      <p:bldP spid="27" grpId="0"/>
      <p:bldP spid="27" grpId="1"/>
      <p:bldP spid="29" grpId="0" animBg="1"/>
      <p:bldP spid="30" grpId="0" animBg="1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Process 13"/>
          <p:cNvSpPr/>
          <p:nvPr/>
        </p:nvSpPr>
        <p:spPr>
          <a:xfrm>
            <a:off x="4495800" y="1905000"/>
            <a:ext cx="4343400" cy="2172688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an 11"/>
          <p:cNvSpPr/>
          <p:nvPr/>
        </p:nvSpPr>
        <p:spPr>
          <a:xfrm>
            <a:off x="533400" y="1641144"/>
            <a:ext cx="2286000" cy="2744448"/>
          </a:xfrm>
          <a:prstGeom prst="can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224816" y="4118632"/>
            <a:ext cx="2971800" cy="10629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</a:t>
            </a:r>
            <a:r>
              <a:rPr lang="bn-BD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bn-BD" sz="44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52600" y="106680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bn-BD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bn-BD" sz="44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Left Brace 18"/>
          <p:cNvSpPr/>
          <p:nvPr/>
        </p:nvSpPr>
        <p:spPr>
          <a:xfrm>
            <a:off x="3733800" y="1945944"/>
            <a:ext cx="685800" cy="2172688"/>
          </a:xfrm>
          <a:prstGeom prst="leftBrac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895600" y="2561232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3600" y="525959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</a:t>
            </a:r>
            <a:r>
              <a:rPr lang="en-US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পরিধি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rot="16200000" flipH="1">
            <a:off x="1657063" y="2991139"/>
            <a:ext cx="3108280" cy="21606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222009" y="4556080"/>
            <a:ext cx="175260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62000" y="5200471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তলের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বক্রতলের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+ ২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=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rh + 2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πr</a:t>
            </a:r>
            <a:r>
              <a:rPr lang="en-US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πr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(h + r)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419600" y="25146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বক্রতলের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×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=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rh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bn-BD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43200" y="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ব্যাসার্ধ্য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n 12"/>
          <p:cNvSpPr/>
          <p:nvPr/>
        </p:nvSpPr>
        <p:spPr>
          <a:xfrm>
            <a:off x="612532" y="1048769"/>
            <a:ext cx="1930975" cy="2729212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5821" y="3415595"/>
            <a:ext cx="1887686" cy="42817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9600" y="3962400"/>
            <a:ext cx="80192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ভূমির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বৃত্তাকার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তলের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= 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 r</a:t>
            </a:r>
            <a:r>
              <a:rPr lang="en-US" sz="4400" baseline="30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Left Brace 15"/>
          <p:cNvSpPr/>
          <p:nvPr/>
        </p:nvSpPr>
        <p:spPr>
          <a:xfrm rot="10800000">
            <a:off x="2596489" y="1390213"/>
            <a:ext cx="445610" cy="2177337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923206" y="2043029"/>
            <a:ext cx="636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Rectangle 18"/>
              <p:cNvSpPr/>
              <p:nvPr/>
            </p:nvSpPr>
            <p:spPr>
              <a:xfrm>
                <a:off x="3657600" y="933690"/>
                <a:ext cx="5320352" cy="230832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3600" b="1" u="sng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OMJ" pitchFamily="2" charset="0"/>
                    <a:cs typeface="SutonnyOMJ" pitchFamily="2" charset="0"/>
                  </a:rPr>
                  <a:t>বেলনের </a:t>
                </a:r>
                <a:r>
                  <a:rPr lang="en-US" sz="3600" b="1" u="sng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OMJ" pitchFamily="2" charset="0"/>
                    <a:cs typeface="SutonnyOMJ" pitchFamily="2" charset="0"/>
                  </a:rPr>
                  <a:t>আয়তন</a:t>
                </a:r>
                <a:endParaRPr lang="en-US" sz="3600" b="1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OMJ" pitchFamily="2" charset="0"/>
                  <a:cs typeface="SutonnyOMJ" pitchFamily="2" charset="0"/>
                </a:endParaRPr>
              </a:p>
              <a:p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OMJ" pitchFamily="2" charset="0"/>
                    <a:cs typeface="SutonnyOMJ" pitchFamily="2" charset="0"/>
                  </a:rPr>
                  <a:t>=</a:t>
                </a:r>
                <a:r>
                  <a:rPr lang="en-US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OMJ" pitchFamily="2" charset="0"/>
                    <a:cs typeface="SutonnyOMJ" pitchFamily="2" charset="0"/>
                  </a:rPr>
                  <a:t>ভূমির</a:t>
                </a:r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OMJ" pitchFamily="2" charset="0"/>
                    <a:cs typeface="SutonnyOMJ" pitchFamily="2" charset="0"/>
                  </a:rPr>
                  <a:t/>
                </a:r>
                <a:r>
                  <a:rPr lang="en-US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OMJ" pitchFamily="2" charset="0"/>
                    <a:cs typeface="SutonnyOMJ" pitchFamily="2" charset="0"/>
                  </a:rPr>
                  <a:t>ক্ষেত্রফল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SutonnyOMJ" pitchFamily="2" charset="0"/>
                      </a:rPr>
                      <m:t>×</m:t>
                    </m:r>
                  </m:oMath>
                </a14:m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OMJ" pitchFamily="2" charset="0"/>
                    <a:cs typeface="SutonnyOMJ" pitchFamily="2" charset="0"/>
                  </a:rPr>
                  <a:t/>
                </a:r>
                <a:r>
                  <a:rPr lang="en-US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OMJ" pitchFamily="2" charset="0"/>
                    <a:cs typeface="SutonnyOMJ" pitchFamily="2" charset="0"/>
                  </a:rPr>
                  <a:t>উচ্চতা</a:t>
                </a:r>
                <a:endPara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OMJ" pitchFamily="2" charset="0"/>
                  <a:cs typeface="SutonnyOMJ" pitchFamily="2" charset="0"/>
                </a:endParaRPr>
              </a:p>
              <a:p>
                <a:r>
                  <a:rPr lang="en-US" sz="36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OMJ" pitchFamily="2" charset="0"/>
                    <a:cs typeface="SutonnyOMJ" pitchFamily="2" charset="0"/>
                  </a:rPr>
                  <a:t>=</a:t>
                </a:r>
                <a:r>
                  <a:rPr lang="en-US" sz="36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OMJ" pitchFamily="2" charset="0"/>
                    <a:cs typeface="SutonnyOMJ" pitchFamily="2" charset="0"/>
                  </a:rPr>
                  <a:t>বৃত্তের</a:t>
                </a:r>
                <a:r>
                  <a:rPr lang="en-US" sz="36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OMJ" pitchFamily="2" charset="0"/>
                    <a:cs typeface="SutonnyOMJ" pitchFamily="2" charset="0"/>
                  </a:rPr>
                  <a:t/>
                </a:r>
                <a:r>
                  <a:rPr lang="en-US" sz="36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OMJ" pitchFamily="2" charset="0"/>
                    <a:cs typeface="SutonnyOMJ" pitchFamily="2" charset="0"/>
                  </a:rPr>
                  <a:t>ক্ষেত্রফল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SutonnyOMJ" pitchFamily="2" charset="0"/>
                      </a:rPr>
                      <m:t>×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OMJ" pitchFamily="2" charset="0"/>
                    <a:cs typeface="SutonnyOMJ" pitchFamily="2" charset="0"/>
                  </a:rPr>
                  <a:t> উচ্চতা</a:t>
                </a:r>
              </a:p>
              <a:p>
                <a:r>
                  <a:rPr lang="en-US" sz="36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OMJ" pitchFamily="2" charset="0"/>
                    <a:cs typeface="SutonnyOMJ" pitchFamily="2" charset="0"/>
                  </a:rPr>
                  <a:t>= πr</a:t>
                </a:r>
                <a:r>
                  <a:rPr lang="en-US" sz="3600" baseline="300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OMJ" pitchFamily="2" charset="0"/>
                    <a:cs typeface="SutonnyOMJ" pitchFamily="2" charset="0"/>
                  </a:rPr>
                  <a:t>2</a:t>
                </a:r>
                <a:r>
                  <a:rPr lang="bn-BD" sz="36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OMJ" pitchFamily="2" charset="0"/>
                    <a:cs typeface="SutonnyOMJ" pitchFamily="2" charset="0"/>
                  </a:rPr>
                  <a:t>h</a:t>
                </a: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933690"/>
                <a:ext cx="5320352" cy="230832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85800" y="54102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বেলনের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 r</a:t>
            </a:r>
            <a:r>
              <a:rPr lang="en-US" sz="4800" b="1" baseline="30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h 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209 L -4.44444E-6 0.3351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  <p:bldP spid="15" grpId="0"/>
      <p:bldP spid="16" grpId="0" animBg="1"/>
      <p:bldP spid="17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493735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   </a:t>
            </a:r>
            <a:r>
              <a:rPr lang="en-US" sz="4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বক্রতলের</a:t>
            </a: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ক্ষেত্রফল</a:t>
            </a: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 =  </a:t>
            </a:r>
            <a:endParaRPr lang="bn-BD" sz="4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52399" y="4495800"/>
            <a:ext cx="6019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সমগ্রতলের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ক্ষেত্রফল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=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5251873"/>
            <a:ext cx="37173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বৃত্তের</a:t>
            </a:r>
            <a:r>
              <a:rPr lang="en-US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ক্ষেত্রফল</a:t>
            </a:r>
            <a:r>
              <a:rPr lang="en-US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=</a:t>
            </a:r>
            <a:endParaRPr 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7" name="Can 16"/>
          <p:cNvSpPr/>
          <p:nvPr/>
        </p:nvSpPr>
        <p:spPr>
          <a:xfrm>
            <a:off x="3298208" y="228600"/>
            <a:ext cx="2362200" cy="2971800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বেলন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 </a:t>
            </a:r>
          </a:p>
          <a:p>
            <a:pPr algn="ctr"/>
            <a:r>
              <a:rPr lang="en-US" sz="4800" b="1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এর</a:t>
            </a:r>
            <a:endParaRPr lang="en-US" sz="48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3886199" y="2388928"/>
            <a:ext cx="1371600" cy="53340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391763" y="5159611"/>
            <a:ext cx="15222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πr</a:t>
            </a:r>
            <a:r>
              <a:rPr lang="en-US" sz="4400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 </a:t>
            </a:r>
            <a:endParaRPr lang="en-US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95699" y="5272272"/>
            <a:ext cx="35814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বর্গ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একক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52900" y="3493735"/>
            <a:ext cx="266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bn-BD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rh</a:t>
            </a: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US" sz="4000" dirty="0"/>
          </a:p>
        </p:txBody>
      </p:sp>
      <p:sp>
        <p:nvSpPr>
          <p:cNvPr id="16" name="Rectangle 15"/>
          <p:cNvSpPr/>
          <p:nvPr/>
        </p:nvSpPr>
        <p:spPr>
          <a:xfrm>
            <a:off x="3609829" y="3535232"/>
            <a:ext cx="335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বর্গ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একক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1999" y="4482432"/>
            <a:ext cx="30480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</a:t>
            </a:r>
            <a:r>
              <a:rPr lang="bn-BD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2</a:t>
            </a:r>
            <a:r>
              <a:rPr lang="en-US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πr (h + r</a:t>
            </a:r>
            <a:r>
              <a:rPr lang="en-US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)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39000" y="4482432"/>
            <a:ext cx="1696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বর্গ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একক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228600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সূত্রগুলো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133600" y="381000"/>
            <a:ext cx="4572000" cy="1295400"/>
          </a:xfrm>
          <a:prstGeom prst="rect">
            <a:avLst/>
          </a:prstGeom>
          <a:ln w="9525" cap="flat" cmpd="sng" algn="ctr">
            <a:solidFill>
              <a:srgbClr val="00B050"/>
            </a:solidFill>
            <a:prstDash val="soli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 err="1" smtClean="0">
                <a:solidFill>
                  <a:srgbClr val="00B050"/>
                </a:solidFill>
                <a:latin typeface="NikoshBAN"/>
                <a:cs typeface="SutonnyOMJ" pitchFamily="2" charset="0"/>
              </a:rPr>
              <a:t>একক</a:t>
            </a:r>
            <a:r>
              <a:rPr lang="en-US" sz="9600" dirty="0" smtClean="0">
                <a:solidFill>
                  <a:srgbClr val="00B050"/>
                </a:solidFill>
                <a:latin typeface="NikoshBAN"/>
                <a:cs typeface="SutonnyOMJ" pitchFamily="2" charset="0"/>
              </a:rPr>
              <a:t> </a:t>
            </a:r>
            <a:r>
              <a:rPr lang="en-US" sz="9600" dirty="0" err="1" smtClean="0">
                <a:solidFill>
                  <a:srgbClr val="00B050"/>
                </a:solidFill>
                <a:latin typeface="NikoshBAN"/>
                <a:cs typeface="SutonnyOMJ" pitchFamily="2" charset="0"/>
              </a:rPr>
              <a:t>কাজ</a:t>
            </a:r>
            <a:endParaRPr lang="en-US" sz="9600" dirty="0">
              <a:solidFill>
                <a:srgbClr val="00B050"/>
              </a:solidFill>
              <a:latin typeface="NikoshBAN"/>
              <a:cs typeface="SutonnyO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1981200"/>
            <a:ext cx="6858000" cy="4114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dirty="0" smtClean="0">
                <a:solidFill>
                  <a:srgbClr val="FF0000"/>
                </a:solidFill>
                <a:latin typeface="NikoshBAN"/>
                <a:cs typeface="SutonnyOMJ" pitchFamily="2" charset="0"/>
              </a:rPr>
              <a:t>১। </a:t>
            </a:r>
            <a:r>
              <a:rPr lang="en-US" sz="4800" dirty="0" err="1" smtClean="0">
                <a:solidFill>
                  <a:srgbClr val="FF0000"/>
                </a:solidFill>
                <a:latin typeface="NikoshBAN"/>
                <a:cs typeface="SutonnyOMJ" pitchFamily="2" charset="0"/>
              </a:rPr>
              <a:t>বেলন</a:t>
            </a:r>
            <a:r>
              <a:rPr lang="en-US" sz="4800" dirty="0" smtClean="0">
                <a:solidFill>
                  <a:srgbClr val="FF0000"/>
                </a:solidFill>
                <a:latin typeface="NikoshBAN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/>
                <a:cs typeface="SutonnyOMJ" pitchFamily="2" charset="0"/>
              </a:rPr>
              <a:t>কাকে</a:t>
            </a:r>
            <a:r>
              <a:rPr lang="en-US" sz="4800" dirty="0" smtClean="0">
                <a:solidFill>
                  <a:srgbClr val="FF0000"/>
                </a:solidFill>
                <a:latin typeface="NikoshBAN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/>
                <a:cs typeface="SutonnyOMJ" pitchFamily="2" charset="0"/>
              </a:rPr>
              <a:t>বলে</a:t>
            </a:r>
            <a:r>
              <a:rPr lang="en-US" sz="4800" dirty="0" smtClean="0">
                <a:solidFill>
                  <a:srgbClr val="FF0000"/>
                </a:solidFill>
                <a:latin typeface="NikoshBAN"/>
                <a:cs typeface="SutonnyOMJ" pitchFamily="2" charset="0"/>
              </a:rPr>
              <a:t> ?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/>
                <a:cs typeface="SutonnyOMJ" pitchFamily="2" charset="0"/>
              </a:rPr>
              <a:t>  </a:t>
            </a:r>
            <a:r>
              <a:rPr lang="en-US" sz="4800" dirty="0" smtClean="0">
                <a:solidFill>
                  <a:srgbClr val="002060"/>
                </a:solidFill>
                <a:latin typeface="NikoshBAN"/>
                <a:cs typeface="SutonnyOMJ" pitchFamily="2" charset="0"/>
              </a:rPr>
              <a:t>২। </a:t>
            </a:r>
            <a:r>
              <a:rPr lang="en-US" sz="4800" dirty="0" err="1" smtClean="0">
                <a:solidFill>
                  <a:srgbClr val="002060"/>
                </a:solidFill>
                <a:latin typeface="NikoshBAN"/>
                <a:cs typeface="SutonnyOMJ" pitchFamily="2" charset="0"/>
              </a:rPr>
              <a:t>বৃত্তাকার</a:t>
            </a:r>
            <a:r>
              <a:rPr lang="en-US" sz="4800" dirty="0" smtClean="0">
                <a:solidFill>
                  <a:srgbClr val="002060"/>
                </a:solidFill>
                <a:latin typeface="NikoshBAN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/>
                <a:cs typeface="SutonnyOMJ" pitchFamily="2" charset="0"/>
              </a:rPr>
              <a:t>তল</a:t>
            </a:r>
            <a:r>
              <a:rPr lang="en-US" sz="4800" dirty="0" smtClean="0">
                <a:solidFill>
                  <a:srgbClr val="002060"/>
                </a:solidFill>
                <a:latin typeface="NikoshBAN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/>
                <a:cs typeface="SutonnyOMJ" pitchFamily="2" charset="0"/>
              </a:rPr>
              <a:t>কী</a:t>
            </a:r>
            <a:r>
              <a:rPr lang="en-US" sz="4800" dirty="0" smtClean="0">
                <a:solidFill>
                  <a:srgbClr val="002060"/>
                </a:solidFill>
                <a:latin typeface="NikoshBAN"/>
                <a:cs typeface="SutonnyOMJ" pitchFamily="2" charset="0"/>
              </a:rPr>
              <a:t>?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/>
                <a:cs typeface="SutonnyOMJ" pitchFamily="2" charset="0"/>
              </a:rPr>
              <a:t>  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  <a:cs typeface="SutonnyOMJ" pitchFamily="2" charset="0"/>
              </a:rPr>
              <a:t>৩।সৃজক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  <a:cs typeface="SutonnyOMJ" pitchFamily="2" charset="0"/>
              </a:rPr>
              <a:t>কাকে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  <a:cs typeface="SutonnyOMJ" pitchFamily="2" charset="0"/>
              </a:rPr>
              <a:t>বলে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  <a:cs typeface="SutonnyOMJ" pitchFamily="2" charset="0"/>
              </a:rPr>
              <a:t>?</a:t>
            </a:r>
          </a:p>
          <a:p>
            <a:pPr algn="ctr"/>
            <a:endParaRPr lang="en-US" sz="4800" dirty="0" smtClean="0">
              <a:solidFill>
                <a:schemeClr val="accent6">
                  <a:lumMod val="75000"/>
                </a:schemeClr>
              </a:solidFill>
              <a:latin typeface="NikoshBAN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3590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5372100" cy="762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2291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344613" y="1011464"/>
            <a:ext cx="6427787" cy="4093935"/>
          </a:xfrm>
        </p:spPr>
      </p:pic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6324600" y="3429000"/>
            <a:ext cx="281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12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সে,মি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572000" y="1905000"/>
            <a:ext cx="1752600" cy="1752600"/>
            <a:chOff x="4572000" y="1905000"/>
            <a:chExt cx="1752600" cy="175260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4800600" y="3657600"/>
              <a:ext cx="1524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572000" y="1905000"/>
              <a:ext cx="1143000" cy="76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/>
            <p:nvPr/>
          </p:nvCxnSpPr>
          <p:spPr>
            <a:xfrm>
              <a:off x="5410200" y="1981200"/>
              <a:ext cx="914400" cy="914400"/>
            </a:xfrm>
            <a:prstGeom prst="bentConnector3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96" name="TextBox 13"/>
          <p:cNvSpPr txBox="1">
            <a:spLocks noChangeArrowheads="1"/>
          </p:cNvSpPr>
          <p:nvPr/>
        </p:nvSpPr>
        <p:spPr bwMode="auto">
          <a:xfrm>
            <a:off x="6324600" y="2667000"/>
            <a:ext cx="281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ব্যাসার্ধ্য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5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সে,মি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297" name="TextBox 14"/>
          <p:cNvSpPr txBox="1">
            <a:spLocks noChangeArrowheads="1"/>
          </p:cNvSpPr>
          <p:nvPr/>
        </p:nvSpPr>
        <p:spPr bwMode="auto">
          <a:xfrm>
            <a:off x="1020170" y="5830888"/>
            <a:ext cx="5829300" cy="646112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bn-IN" sz="3600" dirty="0">
                <a:latin typeface="SutonnyOMJ" pitchFamily="2" charset="0"/>
                <a:cs typeface="SutonnyOMJ" pitchFamily="2" charset="0"/>
              </a:rPr>
              <a:t>২</a:t>
            </a:r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)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পৃষ্ঠতলের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66800" y="5145087"/>
            <a:ext cx="4114800" cy="646113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bn-IN" sz="36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১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বেলন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559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3" grpId="0"/>
      <p:bldP spid="1229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362200"/>
            <a:ext cx="8610600" cy="34163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ব্যাসার্ধ্য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r =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h =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সে,মি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পৃষ্ঠতলের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rh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	=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× 3.1416 ×5×12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376.992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838200"/>
            <a:ext cx="8458200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কি-না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6697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2166" y="1827766"/>
            <a:ext cx="4074485" cy="21699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 smtClean="0">
                <a:latin typeface="NikoshBAN"/>
                <a:cs typeface="SutonnyOMJ" pitchFamily="2" charset="0"/>
              </a:rPr>
              <a:t>কাগজ</a:t>
            </a:r>
            <a:endParaRPr lang="en-US" sz="13800" dirty="0" smtClean="0">
              <a:latin typeface="NikoshBAN"/>
              <a:cs typeface="SutonnyOMJ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492168" y="4153470"/>
            <a:ext cx="4079034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 rot="5400000">
            <a:off x="6521265" y="2489699"/>
            <a:ext cx="1367170" cy="8461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3200" dirty="0" smtClean="0">
                <a:solidFill>
                  <a:schemeClr val="tx1"/>
                </a:solidFill>
                <a:latin typeface="Miriam Fixed" pitchFamily="49" charset="-79"/>
                <a:cs typeface="Miriam Fixed" pitchFamily="49" charset="-79"/>
              </a:rPr>
              <a:t>10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cm</a:t>
            </a:r>
          </a:p>
        </p:txBody>
      </p:sp>
      <p:sp>
        <p:nvSpPr>
          <p:cNvPr id="9" name="Rectangle 8"/>
          <p:cNvSpPr/>
          <p:nvPr/>
        </p:nvSpPr>
        <p:spPr>
          <a:xfrm>
            <a:off x="3583997" y="4244455"/>
            <a:ext cx="1976005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3200" dirty="0" smtClean="0">
                <a:latin typeface="SutonnyMJ" pitchFamily="2" charset="0"/>
              </a:rPr>
              <a:t>20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cm</a:t>
            </a:r>
            <a:endParaRPr lang="en-US" sz="3200" dirty="0" smtClean="0">
              <a:latin typeface="SutonnyMJ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629400" y="1827767"/>
            <a:ext cx="0" cy="2169963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04800" y="5638800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3200" b="1" dirty="0" err="1" smtClean="0">
                <a:solidFill>
                  <a:srgbClr val="C00000"/>
                </a:solidFill>
                <a:latin typeface="NikoshBAN"/>
                <a:cs typeface="SutonnyOMJ" pitchFamily="2" charset="0"/>
              </a:rPr>
              <a:t>কাগজটি</a:t>
            </a:r>
            <a:r>
              <a:rPr lang="en-US" sz="3200" b="1" dirty="0" smtClean="0">
                <a:solidFill>
                  <a:srgbClr val="C00000"/>
                </a:solidFill>
                <a:latin typeface="NikoshBAN"/>
                <a:cs typeface="SutonnyO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/>
                <a:cs typeface="SutonnyOMJ" pitchFamily="2" charset="0"/>
              </a:rPr>
              <a:t>দ্বারা</a:t>
            </a:r>
            <a:r>
              <a:rPr lang="en-US" sz="3200" b="1" dirty="0" smtClean="0">
                <a:solidFill>
                  <a:srgbClr val="C00000"/>
                </a:solidFill>
                <a:latin typeface="NikoshBAN"/>
                <a:cs typeface="SutonnyO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/>
                <a:cs typeface="SutonnyOMJ" pitchFamily="2" charset="0"/>
              </a:rPr>
              <a:t>সৃষ্ট</a:t>
            </a:r>
            <a:r>
              <a:rPr lang="en-US" sz="3200" b="1" dirty="0" smtClean="0">
                <a:solidFill>
                  <a:srgbClr val="C00000"/>
                </a:solidFill>
                <a:latin typeface="NikoshBAN"/>
                <a:cs typeface="SutonnyO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/>
                <a:cs typeface="SutonnyOMJ" pitchFamily="2" charset="0"/>
              </a:rPr>
              <a:t>বেলনের</a:t>
            </a:r>
            <a:r>
              <a:rPr lang="en-US" sz="3200" b="1" dirty="0" smtClean="0">
                <a:solidFill>
                  <a:srgbClr val="C00000"/>
                </a:solidFill>
                <a:latin typeface="NikoshBAN"/>
                <a:cs typeface="SutonnyOMJ" pitchFamily="2" charset="0"/>
              </a:rPr>
              <a:t>  </a:t>
            </a:r>
            <a:r>
              <a:rPr lang="en-US" sz="3200" b="1" dirty="0" err="1" smtClean="0">
                <a:solidFill>
                  <a:srgbClr val="C00000"/>
                </a:solidFill>
                <a:latin typeface="NikoshBAN"/>
                <a:cs typeface="SutonnyOMJ" pitchFamily="2" charset="0"/>
              </a:rPr>
              <a:t>সম্পুর্ণতলের</a:t>
            </a:r>
            <a:r>
              <a:rPr lang="en-US" sz="3200" b="1" dirty="0" smtClean="0">
                <a:solidFill>
                  <a:srgbClr val="C00000"/>
                </a:solidFill>
                <a:latin typeface="NikoshBAN"/>
                <a:cs typeface="SutonnyO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/>
                <a:cs typeface="SutonnyOMJ" pitchFamily="2" charset="0"/>
              </a:rPr>
              <a:t>ক্ষেত্রফল</a:t>
            </a:r>
            <a:r>
              <a:rPr lang="en-US" sz="3200" b="1" dirty="0" smtClean="0">
                <a:solidFill>
                  <a:srgbClr val="C00000"/>
                </a:solidFill>
                <a:latin typeface="NikoshBAN"/>
                <a:cs typeface="SutonnyO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/>
                <a:cs typeface="SutonnyOMJ" pitchFamily="2" charset="0"/>
              </a:rPr>
              <a:t>নির্ণয়</a:t>
            </a:r>
            <a:r>
              <a:rPr lang="en-US" sz="3200" b="1" dirty="0" smtClean="0">
                <a:solidFill>
                  <a:srgbClr val="C00000"/>
                </a:solidFill>
                <a:latin typeface="NikoshBAN"/>
                <a:cs typeface="SutonnyO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/>
                <a:cs typeface="SutonnyOMJ" pitchFamily="2" charset="0"/>
              </a:rPr>
              <a:t>কর</a:t>
            </a:r>
            <a:r>
              <a:rPr lang="en-US" sz="3200" b="1" dirty="0" smtClean="0">
                <a:solidFill>
                  <a:srgbClr val="C00000"/>
                </a:solidFill>
                <a:latin typeface="NikoshBAN"/>
                <a:cs typeface="SutonnyOMJ" pitchFamily="2" charset="0"/>
              </a:rPr>
              <a:t> ? </a:t>
            </a:r>
            <a:endParaRPr lang="en-US" sz="3200" b="1" dirty="0">
              <a:solidFill>
                <a:srgbClr val="C00000"/>
              </a:solidFill>
              <a:latin typeface="NikoshBAN"/>
              <a:cs typeface="SutonnyO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4600" y="152400"/>
            <a:ext cx="42611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err="1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96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কাজ</a:t>
            </a:r>
            <a:endParaRPr lang="en-US" sz="9600" b="1" dirty="0">
              <a:blipFill>
                <a:blip r:embed="rId2"/>
                <a:tile tx="0" ty="0" sx="100000" sy="100000" flip="none" algn="tl"/>
              </a:blip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ner-decorations-vector-10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13716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2057400"/>
            <a:ext cx="3657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মহসীন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আলম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এম,এস-সি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),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বি,এড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ফেনী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ফেনী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9817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524000"/>
            <a:ext cx="8610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আয়তক্ষেত্রের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সে,মি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সে,মি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বৃহত্তর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চতুর্দিকে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ঘোড়ালে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উদ্দীপকের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তথ্যগুলো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ঘনবস্তুটির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পৃষ্ঠতলের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ঘনবস্তুটির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আয়তনের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বিশিষ্ট্য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ঘনকের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একবাহুর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76400" y="274638"/>
            <a:ext cx="4800600" cy="1143000"/>
          </a:xfrm>
        </p:spPr>
        <p:txBody>
          <a:bodyPr>
            <a:noAutofit/>
          </a:bodyPr>
          <a:lstStyle/>
          <a:p>
            <a:r>
              <a:rPr lang="bn-IN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-১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xmlns="" val="127864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3105835"/>
            <a:ext cx="815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4800" dirty="0" smtClean="0">
                <a:solidFill>
                  <a:srgbClr val="7030A0"/>
                </a:solidFill>
                <a:latin typeface="NikoshBAN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/>
                <a:cs typeface="SutonnyOMJ" pitchFamily="2" charset="0"/>
              </a:rPr>
              <a:t>সে.মি</a:t>
            </a:r>
            <a:r>
              <a:rPr lang="en-US" sz="4800" dirty="0" smtClean="0">
                <a:solidFill>
                  <a:srgbClr val="7030A0"/>
                </a:solidFill>
                <a:latin typeface="NikoshBAN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/>
                <a:cs typeface="SutonnyOMJ" pitchFamily="2" charset="0"/>
              </a:rPr>
              <a:t>উচ্চতা</a:t>
            </a:r>
            <a:r>
              <a:rPr lang="en-US" sz="4800" dirty="0" smtClean="0">
                <a:solidFill>
                  <a:srgbClr val="7030A0"/>
                </a:solidFill>
                <a:latin typeface="NikoshBAN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/>
                <a:cs typeface="SutonnyOMJ" pitchFamily="2" charset="0"/>
              </a:rPr>
              <a:t>বিশিষ্ট</a:t>
            </a:r>
            <a:r>
              <a:rPr lang="en-US" sz="4800" dirty="0" smtClean="0">
                <a:solidFill>
                  <a:srgbClr val="7030A0"/>
                </a:solidFill>
                <a:latin typeface="NikoshBAN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/>
                <a:cs typeface="SutonnyOMJ" pitchFamily="2" charset="0"/>
              </a:rPr>
              <a:t>একটি</a:t>
            </a:r>
            <a:r>
              <a:rPr lang="en-US" sz="4800" dirty="0" smtClean="0">
                <a:solidFill>
                  <a:srgbClr val="7030A0"/>
                </a:solidFill>
                <a:latin typeface="NikoshBAN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/>
                <a:cs typeface="SutonnyOMJ" pitchFamily="2" charset="0"/>
              </a:rPr>
              <a:t>বেলনের</a:t>
            </a:r>
            <a:r>
              <a:rPr lang="en-US" sz="4800" dirty="0" smtClean="0">
                <a:solidFill>
                  <a:srgbClr val="7030A0"/>
                </a:solidFill>
                <a:latin typeface="NikoshBAN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/>
                <a:cs typeface="SutonnyOMJ" pitchFamily="2" charset="0"/>
              </a:rPr>
              <a:t>ভূমির</a:t>
            </a:r>
            <a:r>
              <a:rPr lang="en-US" sz="4800" dirty="0" smtClean="0">
                <a:solidFill>
                  <a:srgbClr val="7030A0"/>
                </a:solidFill>
                <a:latin typeface="NikoshBAN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/>
                <a:cs typeface="SutonnyOMJ" pitchFamily="2" charset="0"/>
              </a:rPr>
              <a:t>ব্যাসার্ধ</a:t>
            </a:r>
            <a:r>
              <a:rPr lang="en-US" sz="4800" dirty="0" smtClean="0">
                <a:solidFill>
                  <a:srgbClr val="7030A0"/>
                </a:solidFill>
                <a:latin typeface="NikoshBAN"/>
                <a:cs typeface="SutonnyOMJ" pitchFamily="2" charset="0"/>
              </a:rPr>
              <a:t> 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4800" dirty="0" smtClean="0">
                <a:solidFill>
                  <a:srgbClr val="7030A0"/>
                </a:solidFill>
                <a:latin typeface="NikoshBAN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/>
                <a:cs typeface="SutonnyOMJ" pitchFamily="2" charset="0"/>
              </a:rPr>
              <a:t>সে.মি</a:t>
            </a:r>
            <a:r>
              <a:rPr lang="en-US" sz="4800" dirty="0" smtClean="0">
                <a:solidFill>
                  <a:srgbClr val="7030A0"/>
                </a:solidFill>
                <a:latin typeface="NikoshBAN"/>
                <a:cs typeface="SutonnyOMJ" pitchFamily="2" charset="0"/>
              </a:rPr>
              <a:t> । </a:t>
            </a:r>
            <a:r>
              <a:rPr lang="en-US" sz="4800" dirty="0" err="1" smtClean="0">
                <a:solidFill>
                  <a:srgbClr val="7030A0"/>
                </a:solidFill>
                <a:latin typeface="NikoshBAN"/>
                <a:cs typeface="SutonnyOMJ" pitchFamily="2" charset="0"/>
              </a:rPr>
              <a:t>এর</a:t>
            </a:r>
            <a:r>
              <a:rPr lang="en-US" sz="4800" dirty="0" smtClean="0">
                <a:solidFill>
                  <a:srgbClr val="7030A0"/>
                </a:solidFill>
                <a:latin typeface="NikoshBAN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/>
                <a:cs typeface="SutonnyOMJ" pitchFamily="2" charset="0"/>
              </a:rPr>
              <a:t>সম্পূর্ণ</a:t>
            </a:r>
            <a:r>
              <a:rPr lang="en-US" sz="4800" dirty="0" smtClean="0">
                <a:solidFill>
                  <a:srgbClr val="7030A0"/>
                </a:solidFill>
                <a:latin typeface="NikoshBAN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/>
                <a:cs typeface="SutonnyOMJ" pitchFamily="2" charset="0"/>
              </a:rPr>
              <a:t>পৃষ্ঠের</a:t>
            </a:r>
            <a:r>
              <a:rPr lang="en-US" sz="4800" dirty="0" smtClean="0">
                <a:solidFill>
                  <a:srgbClr val="7030A0"/>
                </a:solidFill>
                <a:latin typeface="NikoshBAN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/>
                <a:cs typeface="SutonnyOMJ" pitchFamily="2" charset="0"/>
              </a:rPr>
              <a:t>ক্ষেত্রফল</a:t>
            </a:r>
            <a:r>
              <a:rPr lang="en-US" sz="4800" dirty="0" smtClean="0">
                <a:solidFill>
                  <a:srgbClr val="7030A0"/>
                </a:solidFill>
                <a:latin typeface="NikoshBAN"/>
                <a:cs typeface="SutonnyOMJ" pitchFamily="2" charset="0"/>
              </a:rPr>
              <a:t> ও </a:t>
            </a:r>
            <a:r>
              <a:rPr lang="en-US" sz="4800" dirty="0" err="1" smtClean="0">
                <a:solidFill>
                  <a:srgbClr val="7030A0"/>
                </a:solidFill>
                <a:latin typeface="NikoshBAN"/>
                <a:cs typeface="SutonnyOMJ" pitchFamily="2" charset="0"/>
              </a:rPr>
              <a:t>আয়তন</a:t>
            </a:r>
            <a:r>
              <a:rPr lang="en-US" sz="4800" dirty="0" smtClean="0">
                <a:solidFill>
                  <a:srgbClr val="7030A0"/>
                </a:solidFill>
                <a:latin typeface="NikoshBAN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/>
                <a:cs typeface="SutonnyOMJ" pitchFamily="2" charset="0"/>
              </a:rPr>
              <a:t>নির্ণয়</a:t>
            </a:r>
            <a:r>
              <a:rPr lang="en-US" sz="4800" dirty="0" smtClean="0">
                <a:solidFill>
                  <a:srgbClr val="7030A0"/>
                </a:solidFill>
                <a:latin typeface="NikoshBAN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/>
                <a:cs typeface="SutonnyOMJ" pitchFamily="2" charset="0"/>
              </a:rPr>
              <a:t>কর</a:t>
            </a:r>
            <a:r>
              <a:rPr lang="en-US" sz="4800" dirty="0" smtClean="0">
                <a:solidFill>
                  <a:srgbClr val="7030A0"/>
                </a:solidFill>
                <a:latin typeface="NikoshBAN"/>
                <a:cs typeface="SutonnyOMJ" pitchFamily="2" charset="0"/>
              </a:rPr>
              <a:t> 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3200" y="609600"/>
            <a:ext cx="4733988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500" dirty="0" smtClean="0">
                <a:latin typeface="NikoshBAN"/>
                <a:cs typeface="SutonnyOMJ" pitchFamily="2" charset="0"/>
              </a:rPr>
              <a:t>মূল্যায়ন-২</a:t>
            </a:r>
            <a:endParaRPr lang="en-US" sz="11500" dirty="0">
              <a:latin typeface="NikoshBAN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9438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150812" y="380999"/>
            <a:ext cx="3354388" cy="4419601"/>
            <a:chOff x="1141412" y="914400"/>
            <a:chExt cx="3354388" cy="4495800"/>
          </a:xfrm>
        </p:grpSpPr>
        <p:cxnSp>
          <p:nvCxnSpPr>
            <p:cNvPr id="7" name="Straight Connector 6"/>
            <p:cNvCxnSpPr>
              <a:stCxn id="11" idx="2"/>
              <a:endCxn id="9" idx="2"/>
            </p:cNvCxnSpPr>
            <p:nvPr/>
          </p:nvCxnSpPr>
          <p:spPr>
            <a:xfrm rot="10800000" flipV="1">
              <a:off x="1141412" y="1638300"/>
              <a:ext cx="1588" cy="3048000"/>
            </a:xfrm>
            <a:prstGeom prst="lin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  <p:grpSp>
          <p:nvGrpSpPr>
            <p:cNvPr id="3" name="Group 7"/>
            <p:cNvGrpSpPr/>
            <p:nvPr/>
          </p:nvGrpSpPr>
          <p:grpSpPr>
            <a:xfrm>
              <a:off x="1141412" y="914400"/>
              <a:ext cx="3354388" cy="4495800"/>
              <a:chOff x="838200" y="762000"/>
              <a:chExt cx="3354388" cy="44958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838200" y="3810000"/>
                <a:ext cx="3352800" cy="1447800"/>
              </a:xfrm>
              <a:prstGeom prst="ellipse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10" name="Straight Connector 9"/>
              <p:cNvCxnSpPr>
                <a:endCxn id="9" idx="6"/>
              </p:cNvCxnSpPr>
              <p:nvPr/>
            </p:nvCxnSpPr>
            <p:spPr>
              <a:xfrm rot="5400000">
                <a:off x="2611041" y="2952353"/>
                <a:ext cx="3161506" cy="1588"/>
              </a:xfrm>
              <a:prstGeom prst="line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</p:cxnSp>
          <p:sp>
            <p:nvSpPr>
              <p:cNvPr id="11" name="Oval 10"/>
              <p:cNvSpPr/>
              <p:nvPr/>
            </p:nvSpPr>
            <p:spPr>
              <a:xfrm>
                <a:off x="838200" y="762000"/>
                <a:ext cx="3352800" cy="1447800"/>
              </a:xfrm>
              <a:prstGeom prst="ellipse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12" name="Right Brace 11"/>
          <p:cNvSpPr/>
          <p:nvPr/>
        </p:nvSpPr>
        <p:spPr>
          <a:xfrm>
            <a:off x="3505200" y="990600"/>
            <a:ext cx="990600" cy="3048000"/>
          </a:xfrm>
          <a:prstGeom prst="rightBrac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828800" y="4037012"/>
            <a:ext cx="1676400" cy="1588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682240" y="3905518"/>
            <a:ext cx="1981200" cy="537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00600" y="2133600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সে,মি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17720" y="4031159"/>
            <a:ext cx="1706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সে,মি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19600" y="457200"/>
            <a:ext cx="43434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4936629"/>
            <a:ext cx="84582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বস্তুটির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ভূমির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বস্তুটির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বক্রতল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সমগ্রতলের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পুর্ণকরা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xmlns="" val="2983114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8" grpId="0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ourc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2667000"/>
            <a:ext cx="5029200" cy="1625263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6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হাফেজ</a:t>
            </a:r>
            <a:r>
              <a:rPr lang="en-US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661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  <p:sndAc>
          <p:stSnd>
            <p:snd r:embed="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up874562_708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1466671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n>
                  <a:solidFill>
                    <a:srgbClr val="FF000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dirty="0" smtClean="0">
                <a:ln>
                  <a:solidFill>
                    <a:srgbClr val="FF000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>
                  <a:solidFill>
                    <a:srgbClr val="FF000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7200" b="1" dirty="0" smtClean="0">
                <a:ln>
                  <a:solidFill>
                    <a:srgbClr val="FF000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>
                <a:solidFill>
                  <a:srgbClr val="FF0000"/>
                </a:solidFill>
              </a:ln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2462748"/>
            <a:ext cx="5029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70C0"/>
                </a:solidFill>
                <a:latin typeface="NikoshBAN"/>
                <a:cs typeface="SutonnyOMJ" pitchFamily="2" charset="0"/>
              </a:rPr>
              <a:t>নবম-শ্রেণি</a:t>
            </a:r>
            <a:endParaRPr lang="en-US" sz="8000" dirty="0" smtClean="0">
              <a:solidFill>
                <a:srgbClr val="0070C0"/>
              </a:solidFill>
              <a:latin typeface="NikoshBAN"/>
              <a:cs typeface="SutonnyOMJ" pitchFamily="2" charset="0"/>
            </a:endParaRPr>
          </a:p>
          <a:p>
            <a:pPr algn="ctr"/>
            <a:r>
              <a:rPr lang="en-US" sz="8000" dirty="0" err="1" smtClean="0">
                <a:solidFill>
                  <a:srgbClr val="0070C0"/>
                </a:solidFill>
                <a:latin typeface="NikoshBAN"/>
                <a:cs typeface="SutonnyOMJ" pitchFamily="2" charset="0"/>
              </a:rPr>
              <a:t>উচ্চতর</a:t>
            </a:r>
            <a:r>
              <a:rPr lang="en-US" sz="8000" dirty="0" smtClean="0">
                <a:solidFill>
                  <a:srgbClr val="0070C0"/>
                </a:solidFill>
                <a:latin typeface="NikoshBAN"/>
                <a:cs typeface="SutonnyOMJ" pitchFamily="2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latin typeface="NikoshBAN"/>
                <a:cs typeface="SutonnyOMJ" pitchFamily="2" charset="0"/>
              </a:rPr>
              <a:t>গণিত</a:t>
            </a:r>
            <a:endParaRPr lang="en-US" sz="8000" dirty="0" smtClean="0">
              <a:solidFill>
                <a:srgbClr val="0070C0"/>
              </a:solidFill>
              <a:latin typeface="NikoshBAN"/>
              <a:cs typeface="SutonnyOMJ" pitchFamily="2" charset="0"/>
            </a:endParaRPr>
          </a:p>
          <a:p>
            <a:pPr algn="ctr"/>
            <a:r>
              <a:rPr lang="en-US" sz="7200" dirty="0" err="1" smtClean="0">
                <a:solidFill>
                  <a:srgbClr val="0070C0"/>
                </a:solidFill>
                <a:latin typeface="NikoshBAN"/>
                <a:cs typeface="SutonnyOMJ" pitchFamily="2" charset="0"/>
              </a:rPr>
              <a:t>অধ্যায়</a:t>
            </a:r>
            <a:r>
              <a:rPr lang="en-US" sz="7200" dirty="0" smtClean="0">
                <a:solidFill>
                  <a:srgbClr val="0070C0"/>
                </a:solidFill>
                <a:latin typeface="NikoshBAN"/>
                <a:cs typeface="SutonnyOMJ" pitchFamily="2" charset="0"/>
              </a:rPr>
              <a:t> - ১৩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xmlns="" val="119868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photo-1009564300-1024x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30" name="Picture 6" descr="I:\MATH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637003"/>
            <a:ext cx="3048000" cy="3068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506532"/>
            <a:ext cx="2590800" cy="2895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6195" y="336173"/>
            <a:ext cx="2813712" cy="2622172"/>
          </a:xfrm>
          <a:prstGeom prst="rect">
            <a:avLst/>
          </a:prstGeom>
        </p:spPr>
      </p:pic>
      <p:pic>
        <p:nvPicPr>
          <p:cNvPr id="8" name="Picture 7" descr="C:\Documents and Settings\Lab 26\Desktop\presentation\mumbai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9932" y="3402131"/>
            <a:ext cx="2633557" cy="3280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alentine-corner-vector-1159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71800" y="1524000"/>
            <a:ext cx="2092774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190149" y="1524000"/>
            <a:ext cx="344365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1"/>
          <p:cNvSpPr txBox="1">
            <a:spLocks noChangeArrowheads="1"/>
          </p:cNvSpPr>
          <p:nvPr/>
        </p:nvSpPr>
        <p:spPr bwMode="auto">
          <a:xfrm>
            <a:off x="2895600" y="4869359"/>
            <a:ext cx="6400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চিত্রগুলোর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?</a:t>
            </a:r>
          </a:p>
        </p:txBody>
      </p:sp>
      <p:sp>
        <p:nvSpPr>
          <p:cNvPr id="5126" name="TextBox 2"/>
          <p:cNvSpPr txBox="1">
            <a:spLocks noChangeArrowheads="1"/>
          </p:cNvSpPr>
          <p:nvPr/>
        </p:nvSpPr>
        <p:spPr bwMode="auto">
          <a:xfrm>
            <a:off x="4038600" y="5562600"/>
            <a:ext cx="3505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বেলন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1524000" y="304800"/>
            <a:ext cx="6477000" cy="1066800"/>
          </a:xfrm>
          <a:prstGeom prst="cloudCallou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3213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9144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286000"/>
            <a:ext cx="739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বেলন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পৃষ্ঠতলের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_26_2010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600200"/>
            <a:ext cx="8915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–</a:t>
            </a:r>
          </a:p>
          <a:p>
            <a:pPr marL="914400" indent="-914400">
              <a:buFont typeface="+mj-lt"/>
              <a:buAutoNum type="arabicParenR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চিত্রসহ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বেলন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914400" indent="-914400">
              <a:buFont typeface="+mj-lt"/>
              <a:buAutoNum type="arabicParenR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বেলনের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914400" indent="-914400">
              <a:buFont typeface="+mj-lt"/>
              <a:buAutoNum type="arabicParenR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বেলন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সমস্যাবলীর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0067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5233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-pencils-background-105101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36"/>
          <p:cNvGrpSpPr/>
          <p:nvPr/>
        </p:nvGrpSpPr>
        <p:grpSpPr>
          <a:xfrm>
            <a:off x="2819400" y="457200"/>
            <a:ext cx="3352800" cy="5334000"/>
            <a:chOff x="381000" y="228600"/>
            <a:chExt cx="3352800" cy="5334000"/>
          </a:xfrm>
        </p:grpSpPr>
        <p:pic>
          <p:nvPicPr>
            <p:cNvPr id="34" name="Picture 2" descr="C:\Documents and Settings\Lab 26\Desktop\presentation\quad1_surfacegenmovie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228600"/>
              <a:ext cx="3352800" cy="5334000"/>
            </a:xfrm>
            <a:prstGeom prst="rect">
              <a:avLst/>
            </a:prstGeom>
            <a:noFill/>
          </p:spPr>
        </p:pic>
        <p:sp>
          <p:nvSpPr>
            <p:cNvPr id="36" name="Rectangle 35"/>
            <p:cNvSpPr/>
            <p:nvPr/>
          </p:nvSpPr>
          <p:spPr>
            <a:xfrm>
              <a:off x="381000" y="658504"/>
              <a:ext cx="3352800" cy="533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বেলন</a:t>
              </a:r>
              <a:r>
                <a:rPr lang="en-US" sz="3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667000" y="1143000"/>
            <a:ext cx="2438400" cy="4038599"/>
            <a:chOff x="1141411" y="914401"/>
            <a:chExt cx="3261266" cy="4409341"/>
          </a:xfrm>
        </p:grpSpPr>
        <p:cxnSp>
          <p:nvCxnSpPr>
            <p:cNvPr id="3" name="Straight Connector 2"/>
            <p:cNvCxnSpPr>
              <a:stCxn id="7" idx="2"/>
              <a:endCxn id="5" idx="2"/>
            </p:cNvCxnSpPr>
            <p:nvPr/>
          </p:nvCxnSpPr>
          <p:spPr>
            <a:xfrm rot="10800000" flipH="1" flipV="1">
              <a:off x="1141411" y="1621560"/>
              <a:ext cx="1" cy="30215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15"/>
            <p:cNvGrpSpPr/>
            <p:nvPr/>
          </p:nvGrpSpPr>
          <p:grpSpPr>
            <a:xfrm>
              <a:off x="1141412" y="914401"/>
              <a:ext cx="3261265" cy="4409341"/>
              <a:chOff x="838200" y="762001"/>
              <a:chExt cx="3261265" cy="4409341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38201" y="3810000"/>
                <a:ext cx="3261264" cy="1361342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>
                <a:stCxn id="7" idx="6"/>
              </p:cNvCxnSpPr>
              <p:nvPr/>
            </p:nvCxnSpPr>
            <p:spPr>
              <a:xfrm flipH="1">
                <a:off x="4090931" y="1469160"/>
                <a:ext cx="8533" cy="306474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Oval 6"/>
              <p:cNvSpPr/>
              <p:nvPr/>
            </p:nvSpPr>
            <p:spPr>
              <a:xfrm>
                <a:off x="838200" y="762001"/>
                <a:ext cx="3261264" cy="1414317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" name="Right Brace 7"/>
          <p:cNvSpPr/>
          <p:nvPr/>
        </p:nvSpPr>
        <p:spPr>
          <a:xfrm>
            <a:off x="5257800" y="1828799"/>
            <a:ext cx="990600" cy="2819401"/>
          </a:xfrm>
          <a:prstGeom prst="rightBrace">
            <a:avLst/>
          </a:prstGeom>
          <a:solidFill>
            <a:srgbClr val="7030A0"/>
          </a:solidFill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24600" y="2895599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86200" y="4572000"/>
            <a:ext cx="1189632" cy="1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4362736" y="4629599"/>
            <a:ext cx="895064" cy="83820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14800" y="5388114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ভুমির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ব্যাসার্ধ্য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886200" y="1789113"/>
            <a:ext cx="1189632" cy="1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86201" y="1789113"/>
            <a:ext cx="0" cy="27828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886201" y="3827005"/>
            <a:ext cx="2362199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24600" y="3603485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সৃজক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464</Words>
  <Application>Microsoft Office PowerPoint</Application>
  <PresentationFormat>On-screen Show (4:3)</PresentationFormat>
  <Paragraphs>100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জোড়ায় কাজ </vt:lpstr>
      <vt:lpstr>জোড়ায় কাজের সমাধানটি হয়েছে কি-না মিলিয়ে  নেই </vt:lpstr>
      <vt:lpstr>Slide 19</vt:lpstr>
      <vt:lpstr>মূল্যায়ন-১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M-Alom</dc:creator>
  <cp:lastModifiedBy>M-Alom</cp:lastModifiedBy>
  <cp:revision>40</cp:revision>
  <dcterms:created xsi:type="dcterms:W3CDTF">2019-12-09T15:16:28Z</dcterms:created>
  <dcterms:modified xsi:type="dcterms:W3CDTF">2019-12-14T16:17:56Z</dcterms:modified>
</cp:coreProperties>
</file>