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4" r:id="rId10"/>
    <p:sldId id="265" r:id="rId11"/>
    <p:sldId id="269" r:id="rId12"/>
    <p:sldId id="266" r:id="rId13"/>
    <p:sldId id="267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FF711-883F-48FE-B99B-61BDCDFFCC0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7F2285-2EF5-4ADF-80B3-010AE9069F63}">
      <dgm:prSet custT="1"/>
      <dgm:spPr>
        <a:gradFill rotWithShape="0">
          <a:gsLst>
            <a:gs pos="0">
              <a:srgbClr val="0070C0"/>
            </a:gs>
            <a:gs pos="54000">
              <a:srgbClr val="92D050"/>
            </a:gs>
            <a:gs pos="100000">
              <a:srgbClr val="FFC000"/>
            </a:gs>
            <a:gs pos="100000">
              <a:srgbClr val="00B050"/>
            </a:gs>
          </a:gsLst>
          <a:lin ang="5400000" scaled="1"/>
        </a:gradFill>
      </dgm:spPr>
      <dgm:t>
        <a:bodyPr/>
        <a:lstStyle/>
        <a:p>
          <a:pPr rtl="0"/>
          <a:r>
            <a:rPr lang="en-US" sz="2800" dirty="0"/>
            <a:t>মোঃআব্দুল ওয়াহিদ  সহকারী শিক্ষক গণিত</a:t>
          </a:r>
        </a:p>
      </dgm:t>
    </dgm:pt>
    <dgm:pt modelId="{B8FC9CF3-5C2D-4B18-9D08-657DAFC933E9}" type="parTrans" cxnId="{56C69984-110C-4534-B72E-CD704D4D24C9}">
      <dgm:prSet/>
      <dgm:spPr/>
      <dgm:t>
        <a:bodyPr/>
        <a:lstStyle/>
        <a:p>
          <a:endParaRPr lang="en-US"/>
        </a:p>
      </dgm:t>
    </dgm:pt>
    <dgm:pt modelId="{673E6B01-D4AE-4469-8CB4-318100C078F4}" type="sibTrans" cxnId="{56C69984-110C-4534-B72E-CD704D4D24C9}">
      <dgm:prSet/>
      <dgm:spPr/>
      <dgm:t>
        <a:bodyPr/>
        <a:lstStyle/>
        <a:p>
          <a:endParaRPr lang="en-US"/>
        </a:p>
      </dgm:t>
    </dgm:pt>
    <dgm:pt modelId="{99EE7C36-C163-4C47-BB63-1E5D45A1EB33}">
      <dgm:prSet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rtl="0"/>
          <a:r>
            <a:rPr lang="en-US" dirty="0"/>
            <a:t>নুরুল্লাহপুর ইসলামিয়া দাখিল মাদ্রাসা</a:t>
          </a:r>
        </a:p>
      </dgm:t>
    </dgm:pt>
    <dgm:pt modelId="{98FB5EB7-4149-4D08-8FC6-DDBF5C02B151}" type="parTrans" cxnId="{35052693-374A-4A53-BBBE-41FC42C5382F}">
      <dgm:prSet/>
      <dgm:spPr/>
      <dgm:t>
        <a:bodyPr/>
        <a:lstStyle/>
        <a:p>
          <a:endParaRPr lang="en-US"/>
        </a:p>
      </dgm:t>
    </dgm:pt>
    <dgm:pt modelId="{C32DDB00-A8E3-44F4-B77F-AEC412144967}" type="sibTrans" cxnId="{35052693-374A-4A53-BBBE-41FC42C5382F}">
      <dgm:prSet/>
      <dgm:spPr/>
      <dgm:t>
        <a:bodyPr/>
        <a:lstStyle/>
        <a:p>
          <a:endParaRPr lang="en-US"/>
        </a:p>
      </dgm:t>
    </dgm:pt>
    <dgm:pt modelId="{45011103-9F65-428D-ACBB-FF51DAE1E41E}">
      <dgm:prSet/>
      <dgm:spPr>
        <a:gradFill rotWithShape="0">
          <a:gsLst>
            <a:gs pos="0">
              <a:srgbClr val="0070C0"/>
            </a:gs>
            <a:gs pos="54000">
              <a:srgbClr val="92D050"/>
            </a:gs>
            <a:gs pos="100000">
              <a:srgbClr val="FFC000"/>
            </a:gs>
            <a:gs pos="100000">
              <a:srgbClr val="7030A0"/>
            </a:gs>
          </a:gsLst>
          <a:lin ang="5400000" scaled="1"/>
        </a:gradFill>
      </dgm:spPr>
      <dgm:t>
        <a:bodyPr/>
        <a:lstStyle/>
        <a:p>
          <a:pPr rtl="0"/>
          <a:r>
            <a:rPr lang="en-US" dirty="0"/>
            <a:t>ছাতক , সুনামগঞ্জ</a:t>
          </a:r>
        </a:p>
      </dgm:t>
    </dgm:pt>
    <dgm:pt modelId="{6E59BF87-EE39-4805-9C8D-A9EE86411D2D}" type="parTrans" cxnId="{5F5E111B-EF87-4D6C-BE14-AE1954A163F6}">
      <dgm:prSet/>
      <dgm:spPr/>
      <dgm:t>
        <a:bodyPr/>
        <a:lstStyle/>
        <a:p>
          <a:endParaRPr lang="en-US"/>
        </a:p>
      </dgm:t>
    </dgm:pt>
    <dgm:pt modelId="{5081D14D-FF4B-46FB-AE12-E1E89B0AA6F7}" type="sibTrans" cxnId="{5F5E111B-EF87-4D6C-BE14-AE1954A163F6}">
      <dgm:prSet/>
      <dgm:spPr/>
      <dgm:t>
        <a:bodyPr/>
        <a:lstStyle/>
        <a:p>
          <a:endParaRPr lang="en-US"/>
        </a:p>
      </dgm:t>
    </dgm:pt>
    <dgm:pt modelId="{51DE7AB2-A5E6-4878-B316-9426E5FFC0B7}" type="pres">
      <dgm:prSet presAssocID="{9DFFF711-883F-48FE-B99B-61BDCDFFCC01}" presName="compositeShape" presStyleCnt="0">
        <dgm:presLayoutVars>
          <dgm:chMax val="7"/>
          <dgm:dir/>
          <dgm:resizeHandles val="exact"/>
        </dgm:presLayoutVars>
      </dgm:prSet>
      <dgm:spPr/>
    </dgm:pt>
    <dgm:pt modelId="{FDAA8051-A749-4F26-8C4F-BFD98A55C7DE}" type="pres">
      <dgm:prSet presAssocID="{2A7F2285-2EF5-4ADF-80B3-010AE9069F63}" presName="circ1" presStyleLbl="vennNode1" presStyleIdx="0" presStyleCnt="3" custScaleX="111522" custScaleY="102597" custLinFactNeighborX="-35345" custLinFactNeighborY="-3535"/>
      <dgm:spPr/>
    </dgm:pt>
    <dgm:pt modelId="{0B3563EE-7473-43FB-B65C-93F59B8D4961}" type="pres">
      <dgm:prSet presAssocID="{2A7F2285-2EF5-4ADF-80B3-010AE9069F6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6051710-B971-44C7-8F20-D5EAFABC10FA}" type="pres">
      <dgm:prSet presAssocID="{99EE7C36-C163-4C47-BB63-1E5D45A1EB33}" presName="circ2" presStyleLbl="vennNode1" presStyleIdx="1" presStyleCnt="3" custLinFactNeighborX="-31811" custLinFactNeighborY="2020"/>
      <dgm:spPr/>
    </dgm:pt>
    <dgm:pt modelId="{35FD826F-EFD8-4A7D-98A9-D72FBF4F4C61}" type="pres">
      <dgm:prSet presAssocID="{99EE7C36-C163-4C47-BB63-1E5D45A1EB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0E0F98-748A-4CEE-837F-3EC85D5A222D}" type="pres">
      <dgm:prSet presAssocID="{45011103-9F65-428D-ACBB-FF51DAE1E41E}" presName="circ3" presStyleLbl="vennNode1" presStyleIdx="2" presStyleCnt="3" custScaleX="104430" custScaleY="96418" custLinFactNeighborX="-41523" custLinFactNeighborY="512"/>
      <dgm:spPr/>
    </dgm:pt>
    <dgm:pt modelId="{84BCBD10-6814-4929-8171-BF4B4D9DF7AA}" type="pres">
      <dgm:prSet presAssocID="{45011103-9F65-428D-ACBB-FF51DAE1E41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C0A5D16-0A5F-4935-9FB0-A1E37784F4A1}" type="presOf" srcId="{99EE7C36-C163-4C47-BB63-1E5D45A1EB33}" destId="{06051710-B971-44C7-8F20-D5EAFABC10FA}" srcOrd="0" destOrd="0" presId="urn:microsoft.com/office/officeart/2005/8/layout/venn1"/>
    <dgm:cxn modelId="{A975F016-37C2-4AD4-AC92-A4DE4EB06888}" type="presOf" srcId="{99EE7C36-C163-4C47-BB63-1E5D45A1EB33}" destId="{35FD826F-EFD8-4A7D-98A9-D72FBF4F4C61}" srcOrd="1" destOrd="0" presId="urn:microsoft.com/office/officeart/2005/8/layout/venn1"/>
    <dgm:cxn modelId="{5F5E111B-EF87-4D6C-BE14-AE1954A163F6}" srcId="{9DFFF711-883F-48FE-B99B-61BDCDFFCC01}" destId="{45011103-9F65-428D-ACBB-FF51DAE1E41E}" srcOrd="2" destOrd="0" parTransId="{6E59BF87-EE39-4805-9C8D-A9EE86411D2D}" sibTransId="{5081D14D-FF4B-46FB-AE12-E1E89B0AA6F7}"/>
    <dgm:cxn modelId="{4670D02C-4C15-4590-9129-1EDAEAB5E703}" type="presOf" srcId="{45011103-9F65-428D-ACBB-FF51DAE1E41E}" destId="{140E0F98-748A-4CEE-837F-3EC85D5A222D}" srcOrd="0" destOrd="0" presId="urn:microsoft.com/office/officeart/2005/8/layout/venn1"/>
    <dgm:cxn modelId="{CD5BE16F-6105-492F-8D3D-59425E2D4376}" type="presOf" srcId="{9DFFF711-883F-48FE-B99B-61BDCDFFCC01}" destId="{51DE7AB2-A5E6-4878-B316-9426E5FFC0B7}" srcOrd="0" destOrd="0" presId="urn:microsoft.com/office/officeart/2005/8/layout/venn1"/>
    <dgm:cxn modelId="{1744F77F-A446-4269-9C0E-5D657C63421E}" type="presOf" srcId="{2A7F2285-2EF5-4ADF-80B3-010AE9069F63}" destId="{0B3563EE-7473-43FB-B65C-93F59B8D4961}" srcOrd="1" destOrd="0" presId="urn:microsoft.com/office/officeart/2005/8/layout/venn1"/>
    <dgm:cxn modelId="{56C69984-110C-4534-B72E-CD704D4D24C9}" srcId="{9DFFF711-883F-48FE-B99B-61BDCDFFCC01}" destId="{2A7F2285-2EF5-4ADF-80B3-010AE9069F63}" srcOrd="0" destOrd="0" parTransId="{B8FC9CF3-5C2D-4B18-9D08-657DAFC933E9}" sibTransId="{673E6B01-D4AE-4469-8CB4-318100C078F4}"/>
    <dgm:cxn modelId="{35052693-374A-4A53-BBBE-41FC42C5382F}" srcId="{9DFFF711-883F-48FE-B99B-61BDCDFFCC01}" destId="{99EE7C36-C163-4C47-BB63-1E5D45A1EB33}" srcOrd="1" destOrd="0" parTransId="{98FB5EB7-4149-4D08-8FC6-DDBF5C02B151}" sibTransId="{C32DDB00-A8E3-44F4-B77F-AEC412144967}"/>
    <dgm:cxn modelId="{54C6CBA2-E04B-4AAD-81BD-4A1FF554FB9D}" type="presOf" srcId="{45011103-9F65-428D-ACBB-FF51DAE1E41E}" destId="{84BCBD10-6814-4929-8171-BF4B4D9DF7AA}" srcOrd="1" destOrd="0" presId="urn:microsoft.com/office/officeart/2005/8/layout/venn1"/>
    <dgm:cxn modelId="{EB439DE7-260D-4874-A4FA-29E664D4941C}" type="presOf" srcId="{2A7F2285-2EF5-4ADF-80B3-010AE9069F63}" destId="{FDAA8051-A749-4F26-8C4F-BFD98A55C7DE}" srcOrd="0" destOrd="0" presId="urn:microsoft.com/office/officeart/2005/8/layout/venn1"/>
    <dgm:cxn modelId="{B2D45BE2-7EE9-41EA-8CDD-C4D62A2FC246}" type="presParOf" srcId="{51DE7AB2-A5E6-4878-B316-9426E5FFC0B7}" destId="{FDAA8051-A749-4F26-8C4F-BFD98A55C7DE}" srcOrd="0" destOrd="0" presId="urn:microsoft.com/office/officeart/2005/8/layout/venn1"/>
    <dgm:cxn modelId="{DC39E18E-DD74-4899-BCDC-577CB2096FFA}" type="presParOf" srcId="{51DE7AB2-A5E6-4878-B316-9426E5FFC0B7}" destId="{0B3563EE-7473-43FB-B65C-93F59B8D4961}" srcOrd="1" destOrd="0" presId="urn:microsoft.com/office/officeart/2005/8/layout/venn1"/>
    <dgm:cxn modelId="{759A48A0-4B7C-4DEA-BAA0-749B519F3A42}" type="presParOf" srcId="{51DE7AB2-A5E6-4878-B316-9426E5FFC0B7}" destId="{06051710-B971-44C7-8F20-D5EAFABC10FA}" srcOrd="2" destOrd="0" presId="urn:microsoft.com/office/officeart/2005/8/layout/venn1"/>
    <dgm:cxn modelId="{369EEBC5-8EF0-4D3D-8487-10F0E59E6CAC}" type="presParOf" srcId="{51DE7AB2-A5E6-4878-B316-9426E5FFC0B7}" destId="{35FD826F-EFD8-4A7D-98A9-D72FBF4F4C61}" srcOrd="3" destOrd="0" presId="urn:microsoft.com/office/officeart/2005/8/layout/venn1"/>
    <dgm:cxn modelId="{259F14ED-A32A-466E-BC42-B6D906668601}" type="presParOf" srcId="{51DE7AB2-A5E6-4878-B316-9426E5FFC0B7}" destId="{140E0F98-748A-4CEE-837F-3EC85D5A222D}" srcOrd="4" destOrd="0" presId="urn:microsoft.com/office/officeart/2005/8/layout/venn1"/>
    <dgm:cxn modelId="{886B16B8-A56A-4C63-93BF-0AB5F3B978D9}" type="presParOf" srcId="{51DE7AB2-A5E6-4878-B316-9426E5FFC0B7}" destId="{84BCBD10-6814-4929-8171-BF4B4D9DF7AA}" srcOrd="5" destOrd="0" presId="urn:microsoft.com/office/officeart/2005/8/layout/venn1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A8051-A749-4F26-8C4F-BFD98A55C7DE}">
      <dsp:nvSpPr>
        <dsp:cNvPr id="0" name=""/>
        <dsp:cNvSpPr/>
      </dsp:nvSpPr>
      <dsp:spPr>
        <a:xfrm>
          <a:off x="1919823" y="12576"/>
          <a:ext cx="2160764" cy="1987840"/>
        </a:xfrm>
        <a:prstGeom prst="ellipse">
          <a:avLst/>
        </a:prstGeom>
        <a:gradFill rotWithShape="0">
          <a:gsLst>
            <a:gs pos="0">
              <a:srgbClr val="0070C0"/>
            </a:gs>
            <a:gs pos="54000">
              <a:srgbClr val="92D050"/>
            </a:gs>
            <a:gs pos="100000">
              <a:srgbClr val="FFC000"/>
            </a:gs>
            <a:gs pos="100000">
              <a:srgbClr val="00B050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মোঃআব্দুল ওয়াহিদ  সহকারী শিক্ষক গণিত</a:t>
          </a:r>
        </a:p>
      </dsp:txBody>
      <dsp:txXfrm>
        <a:off x="2207925" y="360448"/>
        <a:ext cx="1584560" cy="894528"/>
      </dsp:txXfrm>
    </dsp:sp>
    <dsp:sp modelId="{06051710-B971-44C7-8F20-D5EAFABC10FA}">
      <dsp:nvSpPr>
        <dsp:cNvPr id="0" name=""/>
        <dsp:cNvSpPr/>
      </dsp:nvSpPr>
      <dsp:spPr>
        <a:xfrm>
          <a:off x="2799039" y="1356316"/>
          <a:ext cx="1937523" cy="1937523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নুরুল্লাহপুর ইসলামিয়া দাখিল মাদ্রাসা</a:t>
          </a:r>
        </a:p>
      </dsp:txBody>
      <dsp:txXfrm>
        <a:off x="3391598" y="1856843"/>
        <a:ext cx="1162513" cy="1065637"/>
      </dsp:txXfrm>
    </dsp:sp>
    <dsp:sp modelId="{140E0F98-748A-4CEE-837F-3EC85D5A222D}">
      <dsp:nvSpPr>
        <dsp:cNvPr id="0" name=""/>
        <dsp:cNvSpPr/>
      </dsp:nvSpPr>
      <dsp:spPr>
        <a:xfrm>
          <a:off x="1169705" y="1361799"/>
          <a:ext cx="2023355" cy="1868121"/>
        </a:xfrm>
        <a:prstGeom prst="ellipse">
          <a:avLst/>
        </a:prstGeom>
        <a:gradFill rotWithShape="0">
          <a:gsLst>
            <a:gs pos="0">
              <a:srgbClr val="0070C0"/>
            </a:gs>
            <a:gs pos="54000">
              <a:srgbClr val="92D050"/>
            </a:gs>
            <a:gs pos="100000">
              <a:srgbClr val="FFC000"/>
            </a:gs>
            <a:gs pos="100000">
              <a:srgbClr val="7030A0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ছাতক , সুনামগঞ্জ</a:t>
          </a:r>
        </a:p>
      </dsp:txBody>
      <dsp:txXfrm>
        <a:off x="1360237" y="1844397"/>
        <a:ext cx="1214013" cy="102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7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7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5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6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4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3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7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3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E0FF-ED07-41C5-BD97-D9A206E36CBE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865C-EC12-4039-9BD8-7529480F5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9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4000">
              <a:srgbClr val="92D050"/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979653">
            <a:off x="306690" y="1478502"/>
            <a:ext cx="5627540" cy="1731243"/>
          </a:xfrm>
          <a:prstGeom prst="rect">
            <a:avLst/>
          </a:prstGeom>
          <a:solidFill>
            <a:srgbClr val="FFC00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5400" b="1" dirty="0">
                <a:ln w="0"/>
              </a:rPr>
              <a:t>সবাই কে রজনী গন্ধ্যার </a:t>
            </a:r>
          </a:p>
          <a:p>
            <a:pPr algn="ctr"/>
            <a:r>
              <a:rPr lang="en-US" sz="5400" b="1" dirty="0">
                <a:ln w="0"/>
              </a:rPr>
              <a:t>শুভেচ্ছা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459" y="3447053"/>
            <a:ext cx="3496751" cy="186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6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445455" y="2005526"/>
            <a:ext cx="116059" cy="1878037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Can 2"/>
          <p:cNvSpPr/>
          <p:nvPr/>
        </p:nvSpPr>
        <p:spPr>
          <a:xfrm rot="16200000">
            <a:off x="3167813" y="2089877"/>
            <a:ext cx="71327" cy="3516044"/>
          </a:xfrm>
          <a:prstGeom prst="can">
            <a:avLst>
              <a:gd name="adj" fmla="val 1063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Can 4"/>
          <p:cNvSpPr/>
          <p:nvPr/>
        </p:nvSpPr>
        <p:spPr>
          <a:xfrm>
            <a:off x="4845441" y="2005526"/>
            <a:ext cx="116059" cy="1878037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Can 5"/>
          <p:cNvSpPr/>
          <p:nvPr/>
        </p:nvSpPr>
        <p:spPr>
          <a:xfrm rot="16200000">
            <a:off x="3167813" y="247503"/>
            <a:ext cx="71327" cy="3516044"/>
          </a:xfrm>
          <a:prstGeom prst="can">
            <a:avLst>
              <a:gd name="adj" fmla="val 1063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5129910" y="2682702"/>
            <a:ext cx="66588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প্রস্থ</a:t>
            </a:r>
          </a:p>
        </p:txBody>
      </p:sp>
      <p:sp>
        <p:nvSpPr>
          <p:cNvPr id="8" name="Rectangle 7"/>
          <p:cNvSpPr/>
          <p:nvPr/>
        </p:nvSpPr>
        <p:spPr>
          <a:xfrm>
            <a:off x="779968" y="2580463"/>
            <a:ext cx="66588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প্রস্থ</a:t>
            </a:r>
          </a:p>
        </p:txBody>
      </p:sp>
      <p:sp>
        <p:nvSpPr>
          <p:cNvPr id="9" name="Rectangle 8"/>
          <p:cNvSpPr/>
          <p:nvPr/>
        </p:nvSpPr>
        <p:spPr>
          <a:xfrm>
            <a:off x="2577504" y="1348691"/>
            <a:ext cx="95603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0"/>
                <a:solidFill>
                  <a:srgbClr val="FFC000"/>
                </a:solidFill>
              </a:rPr>
              <a:t>দৈর্ঘ্য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77504" y="3812235"/>
            <a:ext cx="95603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0"/>
                <a:solidFill>
                  <a:srgbClr val="FFC000"/>
                </a:solidFill>
              </a:rPr>
              <a:t>দৈর্ঘ্য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79" y="4697758"/>
            <a:ext cx="5306582" cy="9002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5400" dirty="0">
                <a:ln w="0"/>
              </a:rPr>
              <a:t>পরিসিমা= ২(দৈর্ঘ্য + প্রস্থ)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88349" y="2671251"/>
            <a:ext cx="133434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chemeClr val="accent1"/>
                </a:solidFill>
              </a:rPr>
              <a:t>পরিসিমা</a:t>
            </a:r>
          </a:p>
        </p:txBody>
      </p:sp>
    </p:spTree>
    <p:extLst>
      <p:ext uri="{BB962C8B-B14F-4D97-AF65-F5344CB8AC3E}">
        <p14:creationId xmlns:p14="http://schemas.microsoft.com/office/powerpoint/2010/main" val="321695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8000">
              <a:schemeClr val="accent1">
                <a:lumMod val="45000"/>
                <a:lumOff val="55000"/>
              </a:schemeClr>
            </a:gs>
            <a:gs pos="31000">
              <a:srgbClr val="B5D2EB"/>
            </a:gs>
            <a:gs pos="100000">
              <a:srgbClr val="0070C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524" y="1422512"/>
            <a:ext cx="212782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</a:rPr>
              <a:t>দলগত কাজঃ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439926" y="2518009"/>
            <a:ext cx="8195193" cy="1177245"/>
          </a:xfrm>
          <a:prstGeom prst="rect">
            <a:avLst/>
          </a:prstGeom>
          <a:solidFill>
            <a:srgbClr val="FFFF00"/>
          </a:solidFill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শ্রেণিকক্ষের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দৈর্ঘ্য ও প্রস্থ মিটার এককে মাপ এবং </a:t>
            </a:r>
          </a:p>
          <a:p>
            <a:pPr algn="ctr"/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বের কর।</a:t>
            </a:r>
          </a:p>
        </p:txBody>
      </p:sp>
    </p:spTree>
    <p:extLst>
      <p:ext uri="{BB962C8B-B14F-4D97-AF65-F5344CB8AC3E}">
        <p14:creationId xmlns:p14="http://schemas.microsoft.com/office/powerpoint/2010/main" val="29882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8000">
              <a:schemeClr val="accent1">
                <a:lumMod val="45000"/>
                <a:lumOff val="55000"/>
              </a:schemeClr>
            </a:gs>
            <a:gs pos="31000">
              <a:srgbClr val="B5D2EB"/>
            </a:gs>
            <a:gs pos="100000">
              <a:srgbClr val="0070C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6893" y="2382805"/>
            <a:ext cx="7516621" cy="2366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4925" dirty="0">
                <a:ln w="0"/>
              </a:rPr>
              <a:t>বর্গের ধারনা</a:t>
            </a:r>
          </a:p>
        </p:txBody>
      </p:sp>
    </p:spTree>
    <p:extLst>
      <p:ext uri="{BB962C8B-B14F-4D97-AF65-F5344CB8AC3E}">
        <p14:creationId xmlns:p14="http://schemas.microsoft.com/office/powerpoint/2010/main" val="2322839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329" y="2772403"/>
            <a:ext cx="7879401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বর্গ কি তোমরা বলতে পারবে?</a:t>
            </a:r>
          </a:p>
        </p:txBody>
      </p:sp>
    </p:spTree>
    <p:extLst>
      <p:ext uri="{BB962C8B-B14F-4D97-AF65-F5344CB8AC3E}">
        <p14:creationId xmlns:p14="http://schemas.microsoft.com/office/powerpoint/2010/main" val="41972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9103" y="2295217"/>
            <a:ext cx="8793727" cy="1731243"/>
          </a:xfrm>
          <a:prstGeom prst="rect">
            <a:avLst/>
          </a:prstGeom>
          <a:gradFill>
            <a:gsLst>
              <a:gs pos="30031">
                <a:srgbClr val="B3CDE9"/>
              </a:gs>
              <a:gs pos="29062">
                <a:srgbClr val="B1C8E7"/>
              </a:gs>
              <a:gs pos="27125">
                <a:srgbClr val="ADBEE2"/>
              </a:gs>
              <a:gs pos="23250">
                <a:srgbClr val="A4AAD9"/>
              </a:gs>
              <a:gs pos="15500">
                <a:srgbClr val="9381C6"/>
              </a:gs>
              <a:gs pos="0">
                <a:srgbClr val="7030A0"/>
              </a:gs>
              <a:gs pos="100000">
                <a:srgbClr val="FFC000"/>
              </a:gs>
              <a:gs pos="31000">
                <a:srgbClr val="B5D2EB"/>
              </a:gs>
              <a:gs pos="100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5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বর্গ হলো যে, ক্ষেত্রের সব গুলো বাহুর দৈর্ঘ্য একই সমান</a:t>
            </a:r>
          </a:p>
        </p:txBody>
      </p:sp>
    </p:spTree>
    <p:extLst>
      <p:ext uri="{BB962C8B-B14F-4D97-AF65-F5344CB8AC3E}">
        <p14:creationId xmlns:p14="http://schemas.microsoft.com/office/powerpoint/2010/main" val="4261593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0756" y="1268700"/>
            <a:ext cx="3692357" cy="692497"/>
          </a:xfrm>
          <a:prstGeom prst="rect">
            <a:avLst/>
          </a:prstGeom>
          <a:solidFill>
            <a:srgbClr val="FFC000"/>
          </a:solidFill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বলতো এটার নাম কী?</a:t>
            </a:r>
          </a:p>
        </p:txBody>
      </p:sp>
      <p:sp>
        <p:nvSpPr>
          <p:cNvPr id="3" name="Rectangle 2"/>
          <p:cNvSpPr/>
          <p:nvPr/>
        </p:nvSpPr>
        <p:spPr>
          <a:xfrm>
            <a:off x="2864874" y="2660241"/>
            <a:ext cx="2234381" cy="193572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099254" y="3281856"/>
            <a:ext cx="58421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3476934" y="1929029"/>
            <a:ext cx="58421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0655" y="3281856"/>
            <a:ext cx="58421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6934" y="4443291"/>
            <a:ext cx="58421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7455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676" y="1335068"/>
            <a:ext cx="2360262" cy="6924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</a:rPr>
              <a:t>বর্গের ক্ষেত্রফল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160" y="2607116"/>
            <a:ext cx="3979294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বর্গের ক্ষেত্রফল= বাহু ×বাহু</a:t>
            </a:r>
          </a:p>
          <a:p>
            <a:pPr algn="ctr"/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7" name="Can 6"/>
          <p:cNvSpPr/>
          <p:nvPr/>
        </p:nvSpPr>
        <p:spPr>
          <a:xfrm>
            <a:off x="5010764" y="2483260"/>
            <a:ext cx="110613" cy="209058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Can 7"/>
          <p:cNvSpPr/>
          <p:nvPr/>
        </p:nvSpPr>
        <p:spPr>
          <a:xfrm rot="5400000">
            <a:off x="6041710" y="1377130"/>
            <a:ext cx="150368" cy="2212259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Can 8"/>
          <p:cNvSpPr/>
          <p:nvPr/>
        </p:nvSpPr>
        <p:spPr>
          <a:xfrm>
            <a:off x="7167716" y="2408076"/>
            <a:ext cx="110613" cy="2090584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Can 9"/>
          <p:cNvSpPr/>
          <p:nvPr/>
        </p:nvSpPr>
        <p:spPr>
          <a:xfrm rot="16200000">
            <a:off x="6116520" y="3412034"/>
            <a:ext cx="131983" cy="219163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9255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150" y="1169148"/>
            <a:ext cx="256865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চিন্তামূলক কাজঃ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275" y="2496504"/>
            <a:ext cx="8334654" cy="992579"/>
          </a:xfrm>
          <a:prstGeom prst="rect">
            <a:avLst/>
          </a:prstGeom>
          <a:solidFill>
            <a:srgbClr val="FFC000"/>
          </a:solidFill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সমান পরিসিমাবিশিষ্ট একটি আয়তাকার ও বর্গাকারক্ষেত্রের ক্ষেত্রফলের </a:t>
            </a:r>
          </a:p>
          <a:p>
            <a:pPr algn="ctr"/>
            <a:r>
              <a:rPr lang="en-US" sz="3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মধ্যে কোনটির ক্ষেত্রফল বেশি? </a:t>
            </a:r>
          </a:p>
        </p:txBody>
      </p:sp>
    </p:spTree>
    <p:extLst>
      <p:ext uri="{BB962C8B-B14F-4D97-AF65-F5344CB8AC3E}">
        <p14:creationId xmlns:p14="http://schemas.microsoft.com/office/powerpoint/2010/main" val="2235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6438">
              <a:srgbClr val="FFE100"/>
            </a:gs>
            <a:gs pos="11500">
              <a:srgbClr val="FFCE00"/>
            </a:gs>
            <a:gs pos="54000">
              <a:srgbClr val="FFC000"/>
            </a:gs>
            <a:gs pos="86200">
              <a:srgbClr val="4C8886"/>
            </a:gs>
            <a:gs pos="98000">
              <a:srgbClr val="0070C0"/>
            </a:gs>
            <a:gs pos="52000">
              <a:srgbClr val="FFFF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69381">
            <a:off x="2051090" y="2310718"/>
            <a:ext cx="4659644" cy="15927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9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endParaRPr lang="en-US" sz="49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</a:t>
            </a:r>
            <a:r>
              <a:rPr lang="en-US" sz="49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সবাইকে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3077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25" y="1078477"/>
            <a:ext cx="3572798" cy="77429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শিক্ষক পরিচিতি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651621"/>
              </p:ext>
            </p:extLst>
          </p:nvPr>
        </p:nvGraphicFramePr>
        <p:xfrm>
          <a:off x="1088615" y="1934936"/>
          <a:ext cx="7327131" cy="333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78" y="1465621"/>
            <a:ext cx="2653555" cy="292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4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159" y="857250"/>
            <a:ext cx="3561735" cy="92914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/>
              <a:t>পাঠ পরিচিতি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1084007" y="2151421"/>
            <a:ext cx="6625713" cy="3393237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txBody>
          <a:bodyPr wrap="square" lIns="68580" tIns="34290" rIns="68580" bIns="34290" numCol="1">
            <a:spAutoFit/>
          </a:bodyPr>
          <a:lstStyle/>
          <a:p>
            <a:pPr algn="ctr"/>
            <a:r>
              <a:rPr lang="en-US" sz="7200" b="1" dirty="0">
                <a:ln w="0"/>
                <a:solidFill>
                  <a:srgbClr val="FFC000"/>
                </a:solidFill>
              </a:rPr>
              <a:t>শ্রেণীঃ    ৭ম</a:t>
            </a:r>
          </a:p>
          <a:p>
            <a:pPr algn="ctr"/>
            <a:r>
              <a:rPr lang="en-US" sz="7200" b="1" dirty="0">
                <a:ln w="0"/>
                <a:solidFill>
                  <a:srgbClr val="FFC000"/>
                </a:solidFill>
              </a:rPr>
              <a:t> বিষয়ঃ    গণিত</a:t>
            </a:r>
          </a:p>
          <a:p>
            <a:pPr algn="ctr"/>
            <a:r>
              <a:rPr lang="en-US" sz="7200" b="1" dirty="0">
                <a:ln w="0"/>
                <a:solidFill>
                  <a:srgbClr val="FFC000"/>
                </a:solidFill>
              </a:rPr>
              <a:t>   আধ্যায়ঃ    পরিমাপ</a:t>
            </a:r>
          </a:p>
        </p:txBody>
      </p:sp>
    </p:spTree>
    <p:extLst>
      <p:ext uri="{BB962C8B-B14F-4D97-AF65-F5344CB8AC3E}">
        <p14:creationId xmlns:p14="http://schemas.microsoft.com/office/powerpoint/2010/main" val="185851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0">
              <a:srgbClr val="2C8D9E"/>
            </a:gs>
            <a:gs pos="100000">
              <a:srgbClr val="4EA384"/>
            </a:gs>
            <a:gs pos="100000">
              <a:srgbClr val="70BA6A"/>
            </a:gs>
            <a:gs pos="98000">
              <a:srgbClr val="92D050"/>
            </a:gs>
            <a:gs pos="100000">
              <a:srgbClr val="FFC000"/>
            </a:gs>
            <a:gs pos="100000">
              <a:srgbClr val="5DAD78"/>
            </a:gs>
            <a:gs pos="99000">
              <a:srgbClr val="85956E"/>
            </a:gs>
            <a:gs pos="82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974" y="945741"/>
            <a:ext cx="3051073" cy="10799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984455" y="2118238"/>
            <a:ext cx="6601548" cy="43935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আধ্যায় শেষে শিক্ষার্থীরা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 বের করতে  পারবে।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40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BD" sz="4000" b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সী</a:t>
            </a:r>
            <a:r>
              <a:rPr lang="en-US" sz="4000" b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মা </a:t>
            </a:r>
            <a:r>
              <a:rPr lang="en-US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বের করতে পারবে ।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বর্গের ক্ষেত্রফল বের করতে পারবে।</a:t>
            </a:r>
          </a:p>
          <a:p>
            <a:pPr algn="ctr"/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5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309" y="2330584"/>
            <a:ext cx="8111837" cy="83099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তোমার শ্রেণি কক্ষটি আয়তাকার না বর্গাকার?</a:t>
            </a:r>
          </a:p>
        </p:txBody>
      </p:sp>
    </p:spTree>
    <p:extLst>
      <p:ext uri="{BB962C8B-B14F-4D97-AF65-F5344CB8AC3E}">
        <p14:creationId xmlns:p14="http://schemas.microsoft.com/office/powerpoint/2010/main" val="26467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002060"/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4130" y="936861"/>
            <a:ext cx="2525371" cy="692497"/>
          </a:xfrm>
          <a:prstGeom prst="rect">
            <a:avLst/>
          </a:prstGeom>
          <a:solidFill>
            <a:srgbClr val="FFFF00"/>
          </a:solidFill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পাঠ উপস্থাপন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59" y="2424793"/>
            <a:ext cx="8680269" cy="2377574"/>
          </a:xfrm>
          <a:prstGeom prst="rect">
            <a:avLst/>
          </a:prstGeom>
          <a:solidFill>
            <a:srgbClr val="002060"/>
          </a:solidFill>
        </p:spPr>
        <p:txBody>
          <a:bodyPr wrap="square" lIns="68580" tIns="34290" rIns="68580" bIns="34290">
            <a:spAutoFit/>
          </a:bodyPr>
          <a:lstStyle/>
          <a:p>
            <a:pPr marL="428625" indent="-428625" algn="ctr">
              <a:buFont typeface="Wingdings" panose="05000000000000000000" pitchFamily="2" charset="2"/>
              <a:buChar char="§"/>
            </a:pPr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তোমার খাতার উপর একটি স্কেল দিয়ে চারপাশ দিয়ে দাগ </a:t>
            </a:r>
          </a:p>
          <a:p>
            <a:pPr algn="ctr"/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টানলে যে নির্দিষ্ট সীমারেখা দ্বারা আবদ্ধ স্থান পাওয়া যায় তাকে</a:t>
            </a:r>
          </a:p>
          <a:p>
            <a:pPr algn="ctr"/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কি বলে?</a:t>
            </a:r>
          </a:p>
          <a:p>
            <a:pPr marL="428625" indent="-428625" algn="ctr">
              <a:buFont typeface="Wingdings" panose="05000000000000000000" pitchFamily="2" charset="2"/>
              <a:buChar char="§"/>
            </a:pPr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সে,মি স্কেল ব্যবহার করে তোমার বেঞ্চের দৈর্ঘ্য ও প্রস্থ মেপে</a:t>
            </a:r>
          </a:p>
          <a:p>
            <a:pPr algn="ctr"/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ক্ষেত্রফল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261583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281" y="1182106"/>
            <a:ext cx="207973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 কাজঃ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895" y="2338168"/>
            <a:ext cx="5556649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ক্ষেত্র ও ক্ষেত্রফল কী 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ক্ষেত্রফলের সূত্র কী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বর্গাকারক্ষেত্রের ক্ষত্রফলের সূত্র কী?</a:t>
            </a:r>
          </a:p>
        </p:txBody>
      </p:sp>
    </p:spTree>
    <p:extLst>
      <p:ext uri="{BB962C8B-B14F-4D97-AF65-F5344CB8AC3E}">
        <p14:creationId xmlns:p14="http://schemas.microsoft.com/office/powerpoint/2010/main" val="3849662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2269" y="2209256"/>
            <a:ext cx="34289" cy="1763486"/>
          </a:xfrm>
          <a:prstGeom prst="rect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Rectangle 2"/>
          <p:cNvSpPr/>
          <p:nvPr/>
        </p:nvSpPr>
        <p:spPr>
          <a:xfrm>
            <a:off x="4908369" y="2209256"/>
            <a:ext cx="34289" cy="1763486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3365318" y="2429690"/>
            <a:ext cx="34289" cy="312039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 rot="16200000" flipH="1">
            <a:off x="3365318" y="649061"/>
            <a:ext cx="34289" cy="312039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2833666" y="1619630"/>
            <a:ext cx="89030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দৈর্ঘ্য</a:t>
            </a:r>
          </a:p>
        </p:txBody>
      </p:sp>
      <p:sp>
        <p:nvSpPr>
          <p:cNvPr id="9" name="Rectangle 8"/>
          <p:cNvSpPr/>
          <p:nvPr/>
        </p:nvSpPr>
        <p:spPr>
          <a:xfrm>
            <a:off x="4920793" y="2730054"/>
            <a:ext cx="69313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প্রস্থ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1935877" y="2880467"/>
            <a:ext cx="817467" cy="346249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Left Arrow 11"/>
          <p:cNvSpPr/>
          <p:nvPr/>
        </p:nvSpPr>
        <p:spPr>
          <a:xfrm rot="10800000">
            <a:off x="3815939" y="2880467"/>
            <a:ext cx="817467" cy="346249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Up Arrow 12"/>
          <p:cNvSpPr/>
          <p:nvPr/>
        </p:nvSpPr>
        <p:spPr>
          <a:xfrm>
            <a:off x="3055741" y="2279784"/>
            <a:ext cx="446156" cy="56834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Up Arrow 13"/>
          <p:cNvSpPr/>
          <p:nvPr/>
        </p:nvSpPr>
        <p:spPr>
          <a:xfrm rot="10800000">
            <a:off x="3055741" y="3230963"/>
            <a:ext cx="446156" cy="56834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/>
        </p:nvSpPr>
        <p:spPr>
          <a:xfrm>
            <a:off x="1690172" y="4577671"/>
            <a:ext cx="338458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ইহা একটি আয়তক্ষেত্র</a:t>
            </a:r>
          </a:p>
        </p:txBody>
      </p:sp>
    </p:spTree>
    <p:extLst>
      <p:ext uri="{BB962C8B-B14F-4D97-AF65-F5344CB8AC3E}">
        <p14:creationId xmlns:p14="http://schemas.microsoft.com/office/powerpoint/2010/main" val="26312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6678" y="1335803"/>
            <a:ext cx="5078569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আয়তক্ষেত্রের পরিসিমা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872" y="2914650"/>
            <a:ext cx="8113541" cy="117724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7030A0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আয়তক্ষেত্রের পরিসিমা বলতে আমরা বুঝি, সব বাহুগুলোর 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সমষ্টি।</a:t>
            </a:r>
          </a:p>
        </p:txBody>
      </p:sp>
    </p:spTree>
    <p:extLst>
      <p:ext uri="{BB962C8B-B14F-4D97-AF65-F5344CB8AC3E}">
        <p14:creationId xmlns:p14="http://schemas.microsoft.com/office/powerpoint/2010/main" val="87640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215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শিক্ষক পরিচিতি</vt:lpstr>
      <vt:lpstr>পাঠ পরিচিতি</vt:lpstr>
      <vt:lpstr>শিক্ষনফল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Wahid Safi</dc:creator>
  <cp:lastModifiedBy>wahid milon</cp:lastModifiedBy>
  <cp:revision>49</cp:revision>
  <dcterms:created xsi:type="dcterms:W3CDTF">2019-08-29T00:03:03Z</dcterms:created>
  <dcterms:modified xsi:type="dcterms:W3CDTF">2019-12-12T15:14:21Z</dcterms:modified>
</cp:coreProperties>
</file>