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90" r:id="rId3"/>
    <p:sldId id="291" r:id="rId4"/>
    <p:sldId id="292" r:id="rId5"/>
    <p:sldId id="286" r:id="rId6"/>
    <p:sldId id="259" r:id="rId7"/>
    <p:sldId id="260" r:id="rId8"/>
    <p:sldId id="289" r:id="rId9"/>
    <p:sldId id="281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6" d="100"/>
          <a:sy n="106" d="100"/>
        </p:scale>
        <p:origin x="-3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ABE-D536-42A2-A8E7-7FD6B08F61E2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ABE-D536-42A2-A8E7-7FD6B08F61E2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ABE-D536-42A2-A8E7-7FD6B08F61E2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ABE-D536-42A2-A8E7-7FD6B08F61E2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ABE-D536-42A2-A8E7-7FD6B08F61E2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ABE-D536-42A2-A8E7-7FD6B08F61E2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ABE-D536-42A2-A8E7-7FD6B08F61E2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ABE-D536-42A2-A8E7-7FD6B08F61E2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ABE-D536-42A2-A8E7-7FD6B08F61E2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ABE-D536-42A2-A8E7-7FD6B08F61E2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9ABE-D536-42A2-A8E7-7FD6B08F61E2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A9ABE-D536-42A2-A8E7-7FD6B08F61E2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F9C8-EE02-4ECC-A4B1-D316423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000" b="1" i="1" dirty="0" smtClean="0">
                <a:solidFill>
                  <a:srgbClr val="FF0000"/>
                </a:solidFill>
              </a:rPr>
              <a:t>স্বাগতম</a:t>
            </a:r>
            <a:endParaRPr lang="en-US" sz="6000" b="1" i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received_74092228609784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47800"/>
            <a:ext cx="8229600" cy="44958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DOEL\Desktop\images123.jpg"/>
          <p:cNvPicPr>
            <a:picLocks noChangeAspect="1" noChangeArrowheads="1"/>
          </p:cNvPicPr>
          <p:nvPr/>
        </p:nvPicPr>
        <p:blipFill>
          <a:blip r:embed="rId2"/>
          <a:srcRect b="26785"/>
          <a:stretch>
            <a:fillRect/>
          </a:stretch>
        </p:blipFill>
        <p:spPr bwMode="auto">
          <a:xfrm>
            <a:off x="381000" y="385125"/>
            <a:ext cx="8305800" cy="6091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33718" y="5647764"/>
            <a:ext cx="7391400" cy="76944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ফারাও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OEL\Desktop\index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382000" cy="56083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143000" y="6019800"/>
            <a:ext cx="6934200" cy="533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নীল নদ</a:t>
            </a:r>
            <a:endParaRPr lang="en-US" sz="4800" b="1" i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OEL\Desktop\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295400"/>
            <a:ext cx="8952722" cy="4038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352800" y="5638800"/>
            <a:ext cx="2819400" cy="838200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নীল নদ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8382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bn-BD" sz="6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রাজনৈতিক অবস্থা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219201"/>
            <a:ext cx="8686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প্রাক রাজবংশীয় যুগ(খ্রিঃপূঃ৪০০০-৩২০০)</a:t>
            </a:r>
            <a:endParaRPr lang="en-US" sz="4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342900" lvl="8" indent="-342900"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প্রাচীন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রাজ্য(খ্রিঃপূঃ৩২০০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-২৩০০)</a:t>
            </a:r>
          </a:p>
          <a:p>
            <a:pPr marL="342900" lvl="8" indent="-342900">
              <a:buFont typeface="Wingdings" pitchFamily="2" charset="2"/>
              <a:buChar char="Ø"/>
            </a:pP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সামন্ত যুগ(খ্রিঃ পূঃ ২৩০০-২১০০) </a:t>
            </a:r>
          </a:p>
          <a:p>
            <a:pPr>
              <a:buFont typeface="Wingdings" pitchFamily="2" charset="2"/>
              <a:buChar char="Ø"/>
            </a:pP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মধ্য রাজ্য(খ্রিঃ পূঃ২১০০-১৭৮৮)</a:t>
            </a:r>
          </a:p>
          <a:p>
            <a:pPr>
              <a:buFont typeface="Wingdings" pitchFamily="2" charset="2"/>
              <a:buChar char="Ø"/>
            </a:pP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বৈদেশিক হিকসসদের যুগ(খ্রিঃপূঃ১৭৫০-১৫)</a:t>
            </a:r>
          </a:p>
          <a:p>
            <a:pPr>
              <a:buFont typeface="Wingdings" pitchFamily="2" charset="2"/>
              <a:buChar char="Ø"/>
            </a:pP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সাম্রাজ্যের যুগ(খ্রিঃ পূঃ১৫৮০-১০৯০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1524000" y="1447800"/>
            <a:ext cx="5486400" cy="5364480"/>
            <a:chOff x="3124200" y="180109"/>
            <a:chExt cx="2819400" cy="591589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grpSpPr>
        <p:sp>
          <p:nvSpPr>
            <p:cNvPr id="5" name="Rectangle 4"/>
            <p:cNvSpPr/>
            <p:nvPr/>
          </p:nvSpPr>
          <p:spPr>
            <a:xfrm>
              <a:off x="3124200" y="180109"/>
              <a:ext cx="2743200" cy="69272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রাজা</a:t>
              </a:r>
              <a:endPara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Down Arrow 5"/>
            <p:cNvSpPr/>
            <p:nvPr/>
          </p:nvSpPr>
          <p:spPr>
            <a:xfrm>
              <a:off x="4191000" y="883920"/>
              <a:ext cx="541421" cy="528320"/>
            </a:xfrm>
            <a:prstGeom prst="downArrow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124200" y="1447800"/>
              <a:ext cx="2743200" cy="76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bn-BD" sz="5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অমাত্যবর্গ</a:t>
              </a:r>
              <a:endPara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4191000" y="2209800"/>
              <a:ext cx="541421" cy="528320"/>
            </a:xfrm>
            <a:prstGeom prst="down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00400" y="2743200"/>
              <a:ext cx="2743200" cy="7620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bn-BD" sz="5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পুরোহিত</a:t>
              </a:r>
              <a:endPara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4191000" y="3505200"/>
              <a:ext cx="541421" cy="528320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00400" y="4038600"/>
              <a:ext cx="2743200" cy="762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bn-BD" sz="5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কৃষকওশিল্পী</a:t>
              </a:r>
              <a:endPara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4191000" y="4800600"/>
              <a:ext cx="541421" cy="528320"/>
            </a:xfrm>
            <a:prstGeom prst="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00400" y="5334000"/>
              <a:ext cx="2743200" cy="762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bn-BD" sz="5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দাস</a:t>
              </a:r>
              <a:endPara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Down Arrow Callout 14"/>
          <p:cNvSpPr/>
          <p:nvPr/>
        </p:nvSpPr>
        <p:spPr>
          <a:xfrm>
            <a:off x="152400" y="152400"/>
            <a:ext cx="8839200" cy="1295400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প্রাচীন মিশরীয়দের সমাজ ব্যবস্থা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12192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ধর্মীয় অবস্থা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8089" y="1905000"/>
            <a:ext cx="4923853" cy="3733800"/>
          </a:xfrm>
        </p:spPr>
      </p:pic>
      <p:pic>
        <p:nvPicPr>
          <p:cNvPr id="22530" name="Picture 2" descr="C:\Users\DOEL\Desktop\images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60409" y="1905000"/>
            <a:ext cx="4283591" cy="373380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DOEL\Desktop\images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215" cy="5562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057400" y="5867400"/>
            <a:ext cx="5410200" cy="762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মমি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0"/>
            <a:ext cx="4419600" cy="1143000"/>
          </a:xfr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লিখন </a:t>
            </a: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506" name="Picture 2" descr="C:\Users\DOEL\Desktop\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55720"/>
            <a:ext cx="3886200" cy="3002280"/>
          </a:xfrm>
          <a:prstGeom prst="rect">
            <a:avLst/>
          </a:prstGeom>
          <a:noFill/>
        </p:spPr>
      </p:pic>
      <p:sp>
        <p:nvSpPr>
          <p:cNvPr id="6" name="Down Arrow 5"/>
          <p:cNvSpPr/>
          <p:nvPr/>
        </p:nvSpPr>
        <p:spPr>
          <a:xfrm>
            <a:off x="4495800" y="11430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-381000" y="1371600"/>
            <a:ext cx="102870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1066800" y="19050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495800" y="19812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7924800" y="19050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2667000"/>
            <a:ext cx="28194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হায়ারোগ্রাফিক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2514600"/>
            <a:ext cx="22098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হিরোটিক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2667000"/>
            <a:ext cx="2209800" cy="861774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ডেমোটিক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DOEL\Desktop\Extra File\rr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899647"/>
            <a:ext cx="3810000" cy="2958353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DOEL\Desktop\kk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208" y="1600200"/>
            <a:ext cx="4424163" cy="2438400"/>
          </a:xfrm>
          <a:prstGeom prst="rect">
            <a:avLst/>
          </a:prstGeom>
          <a:noFill/>
        </p:spPr>
      </p:pic>
      <p:pic>
        <p:nvPicPr>
          <p:cNvPr id="24579" name="Picture 3" descr="C:\Users\DOEL\Desktop\mm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0429" y="914400"/>
            <a:ext cx="4135719" cy="3415734"/>
          </a:xfrm>
          <a:prstGeom prst="rect">
            <a:avLst/>
          </a:prstGeom>
          <a:noFill/>
        </p:spPr>
      </p:pic>
      <p:sp>
        <p:nvSpPr>
          <p:cNvPr id="4" name="Flowchart: Extract 3"/>
          <p:cNvSpPr/>
          <p:nvPr/>
        </p:nvSpPr>
        <p:spPr>
          <a:xfrm>
            <a:off x="1066800" y="4800600"/>
            <a:ext cx="2819400" cy="16002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Quad Arrow 4"/>
          <p:cNvSpPr/>
          <p:nvPr/>
        </p:nvSpPr>
        <p:spPr>
          <a:xfrm>
            <a:off x="5410200" y="4953000"/>
            <a:ext cx="1905000" cy="1520952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304800"/>
            <a:ext cx="7391400" cy="609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সৌরজগত ও গণিত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839200" cy="1706562"/>
          </a:xfr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11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ভাস্কার্য</a:t>
            </a:r>
            <a:endParaRPr lang="en-US" sz="115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sueba 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2057400"/>
            <a:ext cx="2590800" cy="4133635"/>
          </a:xfrm>
          <a:ln w="9525">
            <a:solidFill>
              <a:schemeClr val="tx1"/>
            </a:solidFill>
          </a:ln>
        </p:spPr>
      </p:pic>
      <p:pic>
        <p:nvPicPr>
          <p:cNvPr id="6" name="Content Placeholder 5" descr="sueba 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90033" y="2057400"/>
            <a:ext cx="5188277" cy="4114800"/>
          </a:xfrm>
          <a:ln w="3175">
            <a:solidFill>
              <a:schemeClr val="tx1"/>
            </a:solidFill>
          </a:ln>
        </p:spPr>
      </p:pic>
    </p:spTree>
  </p:cSld>
  <p:clrMapOvr>
    <a:masterClrMapping/>
  </p:clrMapOvr>
  <p:transition advClick="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102487 - Best Con JU 201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600200"/>
            <a:ext cx="40386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5720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মোঃ সাখাওয়াত হোসেন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প্রভাষক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ইসলামের ইতিহাস ও সংস্কৃতি বিভাগ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আগানগর বিশ্ববিদ্যালয় কলেজ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বরুড়া, কুমিল্লা।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মোবাইলঃ ০১৯১৩৭৫৬৮৬৬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NikoshBAN" pitchFamily="2" charset="0"/>
              </a:rPr>
              <a:t>Email: </a:t>
            </a:r>
            <a:r>
              <a:rPr lang="en-US" sz="2400" dirty="0" smtClean="0">
                <a:latin typeface="Times New Roman" pitchFamily="18" charset="0"/>
                <a:cs typeface="NikoshBAN" pitchFamily="2" charset="0"/>
              </a:rPr>
              <a:t>shakhawat661983@gmail.com</a:t>
            </a:r>
            <a:endParaRPr lang="bn-BD" sz="2400" dirty="0" smtClean="0">
              <a:latin typeface="Times New Roman" pitchFamily="18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DOEL\Desktop\r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12130" cy="34278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5603" name="Picture 3" descr="C:\Users\DOEL\Desktop\r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5324475" cy="3276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3555" name="Picture 3" descr="C:\Users\DOEL\Desktop\Extra File\rrr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276600"/>
            <a:ext cx="5334000" cy="30919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524000" y="4495800"/>
            <a:ext cx="2286000" cy="1524000"/>
          </a:xfrm>
          <a:prstGeom prst="rect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6248400" cy="1066800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bn-BD" sz="6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পদ্মা</a:t>
            </a:r>
            <a:r>
              <a:rPr lang="en-US" sz="6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6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6000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পিরামিডের সম্পর্কে লেখ।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1" algn="ctr">
              <a:buNone/>
            </a:pPr>
            <a:r>
              <a:rPr lang="bn-BD" sz="60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মেঘনা-দল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মিশরীদের শিক্ষা ব্যবস্থা সম্পর্কে লেখ।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295400"/>
          </a:xfr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181600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মিশরীয় সভ্যতা কোন নদীর তীরে গড়ে উঠে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মিশরের বিখ্যাত পিরামিডের নাম কী?</a:t>
            </a:r>
          </a:p>
          <a:p>
            <a:pPr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প্রাচীন মিশরীয় সমাজে কয় শ্রেণির লোক বাস করত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প্রাচীন মিশরীয় সভ্যতায় কয় ধরনের লিখন  পদ্ধতি আবিস্কৃত হয়েছে?</a:t>
            </a:r>
          </a:p>
          <a:p>
            <a:pPr>
              <a:buFont typeface="Wingdings" pitchFamily="2" charset="2"/>
              <a:buChar char="v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মিশরীয়দের লিখন পদ্ধতির নাম কী?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705600"/>
          </a:xfr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7200" u="sng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প্রাচীন মিশরীয়দের ধর্মীয় বিশ্বাসের সাথে ইসলাম ধর্মের কোন কোন বিষয়ে মিল  রয়েছে তা   লিখে   নিয়ে আসবে।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6002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72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72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554" name="Picture 2" descr="D:\Rose &amp; other Photo\rose_1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43000" y="2209800"/>
            <a:ext cx="62484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একাদশ</a:t>
            </a:r>
          </a:p>
          <a:p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ইসলামের ইতিহাস ও সংস্কৃতি</a:t>
            </a:r>
          </a:p>
          <a:p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১ম</a:t>
            </a:r>
          </a:p>
          <a:p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১ ঘন্টা</a:t>
            </a:r>
          </a:p>
          <a:p>
            <a:endParaRPr lang="en-US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905000"/>
            <a:ext cx="5105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আমরা একটি ভিডিও দেখি------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27651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EL\Desktop\index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382000" cy="56083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79139"/>
            <a:ext cx="8610600" cy="5764461"/>
          </a:xfrm>
          <a:ln w="3175">
            <a:solidFill>
              <a:schemeClr val="tx1"/>
            </a:solidFill>
            <a:prstDash val="dash"/>
          </a:ln>
        </p:spPr>
      </p:pic>
    </p:spTree>
  </p:cSld>
  <p:clrMapOvr>
    <a:masterClrMapping/>
  </p:clrMapOvr>
  <p:transition advClick="0" advTm="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685800"/>
            <a:ext cx="5700599" cy="110799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prst="convex"/>
          </a:sp3d>
        </p:spPr>
        <p:txBody>
          <a:bodyPr wrap="non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u="sng" dirty="0" smtClean="0">
                <a:latin typeface="NikoshBAN" pitchFamily="2" charset="0"/>
                <a:cs typeface="NikoshBAN" pitchFamily="2" charset="0"/>
              </a:rPr>
              <a:t>মিশরীয় সভ্যতা</a:t>
            </a:r>
            <a:endParaRPr lang="en-US" sz="6600" b="1" u="sng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303191" cy="4462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 </a:t>
            </a: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60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6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এই পাঠ শেষে শিক্ষার্থীরা---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মিসরীয়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সভ্যতা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পিরামিড কী বলতে পারবে;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সভ্যতায়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মিসরীয়দের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মিশরের মানচিত্র</a:t>
            </a:r>
            <a:endParaRPr lang="en-US" dirty="0"/>
          </a:p>
        </p:txBody>
      </p:sp>
      <p:pic>
        <p:nvPicPr>
          <p:cNvPr id="4" name="Content Placeholder 4" descr="sueba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76400"/>
            <a:ext cx="6324600" cy="4343400"/>
          </a:xfrm>
          <a:ln w="9525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7620000" y="1905000"/>
            <a:ext cx="1219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নীল নদ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7-Point Star 5"/>
          <p:cNvSpPr/>
          <p:nvPr/>
        </p:nvSpPr>
        <p:spPr>
          <a:xfrm>
            <a:off x="6096000" y="3962400"/>
            <a:ext cx="685800" cy="609600"/>
          </a:xfrm>
          <a:prstGeom prst="star7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7315200" y="2590800"/>
            <a:ext cx="1600200" cy="3505200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উপরের </a:t>
            </a:r>
            <a:r>
              <a:rPr lang="bn-BD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নীল নদে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ক্লিক করলে নীল নদ দেখা যাবে।</a:t>
            </a: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219</Words>
  <Application>Microsoft Office PowerPoint</Application>
  <PresentationFormat>On-screen Show (4:3)</PresentationFormat>
  <Paragraphs>64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Packager Shell Object</vt:lpstr>
      <vt:lpstr>স্বাগতম</vt:lpstr>
      <vt:lpstr>শিক্ষক পরিচিতি</vt:lpstr>
      <vt:lpstr>পাঠ পরিচিতি</vt:lpstr>
      <vt:lpstr>Slide 4</vt:lpstr>
      <vt:lpstr>Slide 5</vt:lpstr>
      <vt:lpstr>Slide 6</vt:lpstr>
      <vt:lpstr>Slide 7</vt:lpstr>
      <vt:lpstr>Slide 8</vt:lpstr>
      <vt:lpstr>মিশরের মানচিত্র</vt:lpstr>
      <vt:lpstr>Slide 10</vt:lpstr>
      <vt:lpstr>Slide 11</vt:lpstr>
      <vt:lpstr>Slide 12</vt:lpstr>
      <vt:lpstr>রাজনৈতিক অবস্থা</vt:lpstr>
      <vt:lpstr>Slide 14</vt:lpstr>
      <vt:lpstr>ধর্মীয় অবস্থা</vt:lpstr>
      <vt:lpstr>Slide 16</vt:lpstr>
      <vt:lpstr>লিখন পদ্ধতি</vt:lpstr>
      <vt:lpstr>Slide 18</vt:lpstr>
      <vt:lpstr>ভাস্কার্য</vt:lpstr>
      <vt:lpstr>Slide 20</vt:lpstr>
      <vt:lpstr>দলীয় কাজ</vt:lpstr>
      <vt:lpstr>মূল্যায়ন  </vt:lpstr>
      <vt:lpstr>বাড়ীর কাজ প্রাচীন মিশরীয়দের ধর্মীয় বিশ্বাসের সাথে ইসলাম ধর্মের কোন কোন বিষয়ে মিল  রয়েছে তা   লিখে   নিয়ে আসবে। </vt:lpstr>
      <vt:lpstr>সবাইকে ধন্যবাদ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SHAKHAWAT</dc:creator>
  <cp:lastModifiedBy>need</cp:lastModifiedBy>
  <cp:revision>89</cp:revision>
  <dcterms:created xsi:type="dcterms:W3CDTF">2017-04-03T04:20:53Z</dcterms:created>
  <dcterms:modified xsi:type="dcterms:W3CDTF">2019-12-13T19:14:06Z</dcterms:modified>
</cp:coreProperties>
</file>