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92" r:id="rId3"/>
    <p:sldId id="282" r:id="rId4"/>
    <p:sldId id="298" r:id="rId5"/>
    <p:sldId id="263" r:id="rId6"/>
    <p:sldId id="283" r:id="rId7"/>
    <p:sldId id="273" r:id="rId8"/>
    <p:sldId id="274" r:id="rId9"/>
    <p:sldId id="275" r:id="rId10"/>
    <p:sldId id="294" r:id="rId11"/>
    <p:sldId id="295" r:id="rId12"/>
    <p:sldId id="296" r:id="rId13"/>
    <p:sldId id="270" r:id="rId14"/>
    <p:sldId id="285" r:id="rId15"/>
    <p:sldId id="267" r:id="rId16"/>
    <p:sldId id="286" r:id="rId17"/>
    <p:sldId id="289" r:id="rId18"/>
    <p:sldId id="287" r:id="rId19"/>
    <p:sldId id="290" r:id="rId20"/>
    <p:sldId id="297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BDFDFF"/>
    <a:srgbClr val="FF0066"/>
    <a:srgbClr val="3CC24C"/>
    <a:srgbClr val="CCFFFF"/>
    <a:srgbClr val="5BCD69"/>
    <a:srgbClr val="FF9966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31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16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g"/><Relationship Id="rId4" Type="http://schemas.openxmlformats.org/officeDocument/2006/relationships/image" Target="../media/image3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mizan.mafu@gmail.com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jpg"/><Relationship Id="rId7" Type="http://schemas.openxmlformats.org/officeDocument/2006/relationships/image" Target="../media/image11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1D70E56-C688-4E6D-878F-23C46CB4ACCF}"/>
              </a:ext>
            </a:extLst>
          </p:cNvPr>
          <p:cNvGrpSpPr/>
          <p:nvPr/>
        </p:nvGrpSpPr>
        <p:grpSpPr>
          <a:xfrm>
            <a:off x="304800" y="381000"/>
            <a:ext cx="8534400" cy="6248400"/>
            <a:chOff x="685800" y="381000"/>
            <a:chExt cx="7848600" cy="6019800"/>
          </a:xfrm>
        </p:grpSpPr>
        <p:sp>
          <p:nvSpPr>
            <p:cNvPr id="3" name="TextBox 2"/>
            <p:cNvSpPr txBox="1"/>
            <p:nvPr/>
          </p:nvSpPr>
          <p:spPr>
            <a:xfrm>
              <a:off x="685800" y="381000"/>
              <a:ext cx="7848600" cy="830997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  <p:txBody>
            <a:bodyPr wrap="square" rtlCol="0">
              <a:prstTxWarp prst="textWave2">
                <a:avLst/>
              </a:prstTxWarp>
              <a:spAutoFit/>
            </a:bodyPr>
            <a:lstStyle/>
            <a:p>
              <a:pPr algn="ctr"/>
              <a:r>
                <a:rPr lang="en-US" sz="4800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সবাইকে</a:t>
              </a:r>
              <a:r>
                <a:rPr lang="en-US" sz="4800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800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শুভেচ্ছা</a:t>
              </a:r>
              <a:r>
                <a:rPr lang="en-US" sz="4800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BAC780D-EDCC-4277-BD4C-CB566093D7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800" y="1211997"/>
              <a:ext cx="7848600" cy="518880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o10.jpg">
            <a:extLst>
              <a:ext uri="{FF2B5EF4-FFF2-40B4-BE49-F238E27FC236}">
                <a16:creationId xmlns:a16="http://schemas.microsoft.com/office/drawing/2014/main" id="{0D5B4E76-EA7E-48B3-A6FB-94D02DACF1C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51867"/>
            <a:ext cx="4038600" cy="50583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5CC1848-9FC8-42C4-BCAC-58752C0CDDB5}"/>
              </a:ext>
            </a:extLst>
          </p:cNvPr>
          <p:cNvSpPr txBox="1"/>
          <p:nvPr/>
        </p:nvSpPr>
        <p:spPr>
          <a:xfrm>
            <a:off x="2121568" y="5845314"/>
            <a:ext cx="4812632" cy="70788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latin typeface="NikoshBAN" pitchFamily="2" charset="0"/>
                <a:cs typeface="NikoshBAN" pitchFamily="2" charset="0"/>
              </a:rPr>
              <a:t>১৯৭০ সালের এর নির্বাচন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ো.jpg">
            <a:extLst>
              <a:ext uri="{FF2B5EF4-FFF2-40B4-BE49-F238E27FC236}">
                <a16:creationId xmlns:a16="http://schemas.microsoft.com/office/drawing/2014/main" id="{071D64E0-2341-4EF1-B402-0BEF94DD20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351867"/>
            <a:ext cx="4038600" cy="50583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735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o11.jpg">
            <a:extLst>
              <a:ext uri="{FF2B5EF4-FFF2-40B4-BE49-F238E27FC236}">
                <a16:creationId xmlns:a16="http://schemas.microsoft.com/office/drawing/2014/main" id="{FDCB9346-C1E9-40EA-BEBC-813A9D617AD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457200"/>
            <a:ext cx="4191000" cy="4482373"/>
          </a:xfrm>
          <a:prstGeom prst="rect">
            <a:avLst/>
          </a:prstGeom>
          <a:ln w="88900" cap="sq" cmpd="thickThin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9E8DC7-4342-41AD-99DD-DA7EE4304ED2}"/>
              </a:ext>
            </a:extLst>
          </p:cNvPr>
          <p:cNvSpPr txBox="1"/>
          <p:nvPr/>
        </p:nvSpPr>
        <p:spPr>
          <a:xfrm>
            <a:off x="1047216" y="5282625"/>
            <a:ext cx="6496584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latin typeface="NikoshBAN" pitchFamily="2" charset="0"/>
                <a:cs typeface="NikoshBAN" pitchFamily="2" charset="0"/>
              </a:rPr>
              <a:t>১৯৭১ সালের ২৫মার্চ এর কালোরাত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F12606-2C80-409C-8F09-593EC3FDB7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457200"/>
            <a:ext cx="4038600" cy="4482373"/>
          </a:xfrm>
          <a:prstGeom prst="rect">
            <a:avLst/>
          </a:prstGeom>
          <a:ln w="88900" cap="sq" cmpd="thickThin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958938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0565BEA-9E54-49E0-9631-A52B0EF00F6F}"/>
              </a:ext>
            </a:extLst>
          </p:cNvPr>
          <p:cNvSpPr txBox="1"/>
          <p:nvPr/>
        </p:nvSpPr>
        <p:spPr>
          <a:xfrm>
            <a:off x="1295400" y="6044625"/>
            <a:ext cx="6477000" cy="584775"/>
          </a:xfrm>
          <a:prstGeom prst="rect">
            <a:avLst/>
          </a:prstGeom>
          <a:solidFill>
            <a:srgbClr val="92D050"/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১৯৭১ সালের ২৬মার্চে বঙ্গবন্ধুর স্বাধীনতা ঘোষনা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index.jpg">
            <a:extLst>
              <a:ext uri="{FF2B5EF4-FFF2-40B4-BE49-F238E27FC236}">
                <a16:creationId xmlns:a16="http://schemas.microsoft.com/office/drawing/2014/main" id="{2F5FFB92-250C-44FE-8AEC-DFABBA911A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52400"/>
            <a:ext cx="4191000" cy="5562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index.jpg">
            <a:extLst>
              <a:ext uri="{FF2B5EF4-FFF2-40B4-BE49-F238E27FC236}">
                <a16:creationId xmlns:a16="http://schemas.microsoft.com/office/drawing/2014/main" id="{D3C0E16B-8097-4E0B-94D8-BA9E0466C2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152400"/>
            <a:ext cx="4191000" cy="5562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81267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o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1027331"/>
            <a:ext cx="4267200" cy="392566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5007114"/>
            <a:ext cx="3886200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মুজিবনগর সরকার গঠন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81600" y="5083314"/>
            <a:ext cx="2438400" cy="7078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latin typeface="NikoshBAN" pitchFamily="2" charset="0"/>
                <a:cs typeface="NikoshBAN" pitchFamily="2" charset="0"/>
              </a:rPr>
              <a:t>শপথ গ্রহণ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5769114"/>
            <a:ext cx="3429000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১৯৭১ এর ১০ এপ্রিল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29200" y="5845314"/>
            <a:ext cx="3276600" cy="7078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১৯৭১ এর ১৭ এপ্রিল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90600" y="381000"/>
            <a:ext cx="701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43000" y="76200"/>
            <a:ext cx="7010400" cy="646331"/>
          </a:xfrm>
          <a:prstGeom prst="rect">
            <a:avLst/>
          </a:prstGeom>
          <a:solidFill>
            <a:srgbClr val="CC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latin typeface="NikoshBAN" pitchFamily="2" charset="0"/>
                <a:cs typeface="NikoshBAN" pitchFamily="2" charset="0"/>
              </a:rPr>
              <a:t>মুজিবনগর সরকার গঠনের পটভূমি লক্ষ্য করো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96B4267-8F9D-4A32-81CA-B170C5F38C7E}"/>
              </a:ext>
            </a:extLst>
          </p:cNvPr>
          <p:cNvGrpSpPr/>
          <p:nvPr/>
        </p:nvGrpSpPr>
        <p:grpSpPr>
          <a:xfrm>
            <a:off x="76200" y="1027331"/>
            <a:ext cx="4343400" cy="3925669"/>
            <a:chOff x="76200" y="1027331"/>
            <a:chExt cx="3352801" cy="461147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7469D2B4-128A-49EE-ADDA-60FFE1E32E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01" y="3581401"/>
              <a:ext cx="3352800" cy="20574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1F3CFE1-6532-4BF7-AABE-F5164A63BC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836"/>
            <a:stretch/>
          </p:blipFill>
          <p:spPr>
            <a:xfrm>
              <a:off x="76200" y="1027331"/>
              <a:ext cx="3352801" cy="25540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21930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81399" y="1143000"/>
            <a:ext cx="2286001" cy="5847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প্রথম রাষ্ট্রপতি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6738" y="685800"/>
            <a:ext cx="217170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অস্থায়ী রাষ্ট্রপতি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29400" y="710625"/>
            <a:ext cx="205740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>
                <a:latin typeface="NikoshBAN" pitchFamily="2" charset="0"/>
                <a:cs typeface="NikoshBAN" pitchFamily="2" charset="0"/>
              </a:rPr>
              <a:t>প্রধান মন্ত্রী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81800" y="3810000"/>
            <a:ext cx="1981200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2800" dirty="0">
                <a:latin typeface="NikoshBAN" pitchFamily="2" charset="0"/>
                <a:cs typeface="NikoshBAN" pitchFamily="2" charset="0"/>
              </a:rPr>
              <a:t>অর্থ মন্ত্রী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0600" y="3810000"/>
            <a:ext cx="15240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স্বরাষ্ট্র মন্ত্রী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7200" y="76200"/>
            <a:ext cx="8305800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মুজিবনগর সরকারে কারা দায়িত্বে ছিলেন তাদেরকে লক্ষ করঃ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D65E46-152C-43C6-BBD3-6FF6FEC0AD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6" r="11636"/>
          <a:stretch/>
        </p:blipFill>
        <p:spPr>
          <a:xfrm>
            <a:off x="6624636" y="1381450"/>
            <a:ext cx="2062164" cy="1651906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59F77C-DF40-40AD-8418-7487F8193E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900" y="2124075"/>
            <a:ext cx="2171700" cy="26098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540A4BB-2DBC-4A8A-A082-024765250CD5}"/>
              </a:ext>
            </a:extLst>
          </p:cNvPr>
          <p:cNvSpPr txBox="1"/>
          <p:nvPr/>
        </p:nvSpPr>
        <p:spPr>
          <a:xfrm>
            <a:off x="3733799" y="4876800"/>
            <a:ext cx="2286001" cy="10772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itchFamily="2" charset="0"/>
                <a:cs typeface="NikoshBAN" pitchFamily="2" charset="0"/>
              </a:rPr>
              <a:t>বঙ্গবন্ধু শেখ </a:t>
            </a:r>
            <a:endParaRPr lang="bn-BD" sz="32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3200" dirty="0">
                <a:latin typeface="NikoshBAN" pitchFamily="2" charset="0"/>
                <a:cs typeface="NikoshBAN" pitchFamily="2" charset="0"/>
              </a:rPr>
              <a:t>মুজিবুর রহমান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7245DEF-666F-4543-9BCB-585B14E33415}"/>
              </a:ext>
            </a:extLst>
          </p:cNvPr>
          <p:cNvSpPr txBox="1"/>
          <p:nvPr/>
        </p:nvSpPr>
        <p:spPr>
          <a:xfrm>
            <a:off x="6448425" y="3124200"/>
            <a:ext cx="2466975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তাজউদ্দিন আহমেদ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AA8F71E-A989-4546-AA7A-9EE17DAC78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636" y="4419600"/>
            <a:ext cx="2138364" cy="1669378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0926C57-7DB5-43DD-A491-1CD40DC460F3}"/>
              </a:ext>
            </a:extLst>
          </p:cNvPr>
          <p:cNvSpPr txBox="1"/>
          <p:nvPr/>
        </p:nvSpPr>
        <p:spPr>
          <a:xfrm>
            <a:off x="6210300" y="6258580"/>
            <a:ext cx="285750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ক্যাপ্টেন মনসুর আলী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FB51E76-FE5D-4574-8785-173A489A2A55}"/>
              </a:ext>
            </a:extLst>
          </p:cNvPr>
          <p:cNvSpPr txBox="1"/>
          <p:nvPr/>
        </p:nvSpPr>
        <p:spPr>
          <a:xfrm>
            <a:off x="228600" y="6334780"/>
            <a:ext cx="346710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এ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এইচ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.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এম কামরুজ্জামান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2E4FCEEB-946D-40CB-A409-531D3B6DDA9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00" b="2789"/>
          <a:stretch/>
        </p:blipFill>
        <p:spPr>
          <a:xfrm>
            <a:off x="676275" y="4419601"/>
            <a:ext cx="2286000" cy="1838980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A05EBA5-4298-4890-A38D-C696A97FF20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667" b="6809"/>
          <a:stretch/>
        </p:blipFill>
        <p:spPr>
          <a:xfrm>
            <a:off x="609599" y="1295400"/>
            <a:ext cx="2133601" cy="1737956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CB23FFE6-90B3-4DE2-983D-61667067D637}"/>
              </a:ext>
            </a:extLst>
          </p:cNvPr>
          <p:cNvSpPr txBox="1"/>
          <p:nvPr/>
        </p:nvSpPr>
        <p:spPr>
          <a:xfrm>
            <a:off x="266374" y="3276600"/>
            <a:ext cx="2705426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 সৈয়দ নজরুল ইসলাম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792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8" grpId="0" animBg="1"/>
      <p:bldP spid="22" grpId="0" animBg="1"/>
      <p:bldP spid="23" grpId="0" animBg="1"/>
      <p:bldP spid="25" grpId="0" animBg="1"/>
      <p:bldP spid="26" grpId="0" animBg="1"/>
      <p:bldP spid="2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D08AC1A-52FA-4A4B-8307-2CCE29BA8B72}"/>
              </a:ext>
            </a:extLst>
          </p:cNvPr>
          <p:cNvGrpSpPr/>
          <p:nvPr/>
        </p:nvGrpSpPr>
        <p:grpSpPr>
          <a:xfrm>
            <a:off x="152398" y="1691045"/>
            <a:ext cx="8686802" cy="5090755"/>
            <a:chOff x="26096" y="76200"/>
            <a:chExt cx="8813104" cy="61722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/>
            <a:srcRect l="11663" t="8931" r="11663" b="11038"/>
            <a:stretch/>
          </p:blipFill>
          <p:spPr bwMode="auto">
            <a:xfrm>
              <a:off x="4572000" y="152400"/>
              <a:ext cx="4267200" cy="609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3"/>
            <a:srcRect r="2200"/>
            <a:stretch/>
          </p:blipFill>
          <p:spPr bwMode="auto">
            <a:xfrm>
              <a:off x="26096" y="76200"/>
              <a:ext cx="4545904" cy="609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421D39A-F83B-4398-98F8-8F99AAEA0BBC}"/>
              </a:ext>
            </a:extLst>
          </p:cNvPr>
          <p:cNvSpPr txBox="1"/>
          <p:nvPr/>
        </p:nvSpPr>
        <p:spPr>
          <a:xfrm>
            <a:off x="609600" y="76200"/>
            <a:ext cx="8077200" cy="769441"/>
          </a:xfrm>
          <a:prstGeom prst="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i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পাঠ্য বইয়ের সাথে সমন্বয়</a:t>
            </a:r>
            <a:endParaRPr lang="en-US" sz="4400" i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B390EE-99B6-497E-987C-5E44DC74A90B}"/>
              </a:ext>
            </a:extLst>
          </p:cNvPr>
          <p:cNvSpPr txBox="1"/>
          <p:nvPr/>
        </p:nvSpPr>
        <p:spPr>
          <a:xfrm>
            <a:off x="228600" y="914400"/>
            <a:ext cx="8686801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পাঠ্য বইয়ের ২</a:t>
            </a:r>
            <a:r>
              <a:rPr lang="en-US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নং পৃষ্ঠা খুলো এবং নিরবে</a:t>
            </a:r>
            <a:r>
              <a:rPr lang="en-US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পড়।</a:t>
            </a:r>
            <a:endParaRPr lang="en-US" sz="40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152400"/>
            <a:ext cx="4038600" cy="92333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1371600"/>
            <a:ext cx="8229600" cy="1323439"/>
          </a:xfrm>
          <a:prstGeom prst="rect">
            <a:avLst/>
          </a:prstGeom>
          <a:solidFill>
            <a:srgbClr val="CCFFFF"/>
          </a:soli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n-BD" sz="4000" b="1" dirty="0">
                <a:ln/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১৯৪৭ থেকে ১৯৭১ সাল পর্যন্ত পাকিস্তান শাসনামলের ঘটনাপঞ্জী তৈরী কর?</a:t>
            </a:r>
            <a:endParaRPr lang="en-US" sz="4000" b="1" dirty="0">
              <a:ln/>
              <a:solidFill>
                <a:schemeClr val="accent4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1" name="Elbow Connector 10"/>
          <p:cNvCxnSpPr/>
          <p:nvPr/>
        </p:nvCxnSpPr>
        <p:spPr>
          <a:xfrm flipV="1">
            <a:off x="2057400" y="3886200"/>
            <a:ext cx="838200" cy="609600"/>
          </a:xfrm>
          <a:prstGeom prst="bentConnector3">
            <a:avLst>
              <a:gd name="adj1" fmla="val 50000"/>
            </a:avLst>
          </a:prstGeom>
          <a:ln w="38100">
            <a:solidFill>
              <a:srgbClr val="00206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/>
          <p:nvPr/>
        </p:nvCxnSpPr>
        <p:spPr>
          <a:xfrm>
            <a:off x="3429000" y="4038600"/>
            <a:ext cx="1066800" cy="609600"/>
          </a:xfrm>
          <a:prstGeom prst="bentConnector3">
            <a:avLst>
              <a:gd name="adj1" fmla="val 50000"/>
            </a:avLst>
          </a:prstGeom>
          <a:ln w="38100">
            <a:solidFill>
              <a:srgbClr val="3CC24C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lbow Connector 14"/>
          <p:cNvCxnSpPr/>
          <p:nvPr/>
        </p:nvCxnSpPr>
        <p:spPr>
          <a:xfrm flipV="1">
            <a:off x="5181600" y="4038600"/>
            <a:ext cx="838200" cy="609600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2">
                <a:lumMod val="50000"/>
              </a:scheme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/>
          <p:nvPr/>
        </p:nvCxnSpPr>
        <p:spPr>
          <a:xfrm>
            <a:off x="6629400" y="4038600"/>
            <a:ext cx="838200" cy="685800"/>
          </a:xfrm>
          <a:prstGeom prst="bentConnector3">
            <a:avLst>
              <a:gd name="adj1" fmla="val 50000"/>
            </a:avLst>
          </a:prstGeom>
          <a:ln w="38100">
            <a:solidFill>
              <a:srgbClr val="7030A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/>
          <p:nvPr/>
        </p:nvCxnSpPr>
        <p:spPr>
          <a:xfrm rot="5400000" flipH="1" flipV="1">
            <a:off x="7810500" y="4076700"/>
            <a:ext cx="762000" cy="533400"/>
          </a:xfrm>
          <a:prstGeom prst="bentConnector3">
            <a:avLst>
              <a:gd name="adj1" fmla="val 50000"/>
            </a:avLst>
          </a:prstGeom>
          <a:ln w="38100">
            <a:solidFill>
              <a:srgbClr val="FF0066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219200" y="41148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৪৭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971800" y="3377625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৫২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495800" y="4368225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৬৬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019800" y="3682425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৬৯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391400" y="4547175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৭০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077200" y="32766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৭১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-1524000" y="4495800"/>
            <a:ext cx="152400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দেশ ভাগ</a:t>
            </a:r>
            <a:endParaRPr lang="en-US" sz="3200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-2133600" y="2895600"/>
            <a:ext cx="2057400" cy="584775"/>
          </a:xfrm>
          <a:prstGeom prst="rect">
            <a:avLst/>
          </a:prstGeom>
          <a:solidFill>
            <a:srgbClr val="92D050"/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ভাষা আন্দোলন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1752600" y="5334000"/>
            <a:ext cx="1524000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ছয় দফা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372600" y="2362200"/>
            <a:ext cx="1905000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গণ অভ্যুত্থান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372600" y="5282625"/>
            <a:ext cx="1295400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নির্বাচন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9448800" y="3124200"/>
            <a:ext cx="1295400" cy="584775"/>
          </a:xfrm>
          <a:prstGeom prst="rect">
            <a:avLst/>
          </a:prstGeom>
          <a:solidFill>
            <a:srgbClr val="FFC000"/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মুক্তিযুদ্ধ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669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1296 L 0.25 0.0129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083 -0.00925 L 0.45416 -0.00925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7 L 0.64166 -0.02037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" y="-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417 0.01296 L -0.44584 0.06852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" y="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3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9 0.03148 L -0.19827 -0.0555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08" y="-4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578114"/>
            <a:ext cx="7696200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latin typeface="NikoshBAN" pitchFamily="2" charset="0"/>
                <a:cs typeface="NikoshBAN" pitchFamily="2" charset="0"/>
              </a:rPr>
              <a:t>নিচের প্রশ্নের উত্তর খাতায় লেখ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2797314"/>
            <a:ext cx="7620000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n-BD" sz="4000" b="1" dirty="0">
                <a:ln/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১। মুজিব নগর সরকার কত তারিখে গঠিত হয়?</a:t>
            </a:r>
            <a:endParaRPr lang="en-US" sz="4000" b="1" dirty="0">
              <a:ln/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4092714"/>
            <a:ext cx="7620000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২। মুজিব নগর সরকার কত তারিখে শপথ নেন?</a:t>
            </a:r>
            <a:endParaRPr lang="en-US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4400" y="5311914"/>
            <a:ext cx="7543800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৩। মুজিবনগর সরকার কোথায় শপথ নেন? </a:t>
            </a:r>
            <a:endParaRPr lang="en-US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7525ED-67C1-4C83-B751-BD0247CD48B5}"/>
              </a:ext>
            </a:extLst>
          </p:cNvPr>
          <p:cNvSpPr txBox="1"/>
          <p:nvPr/>
        </p:nvSpPr>
        <p:spPr>
          <a:xfrm>
            <a:off x="2819400" y="295870"/>
            <a:ext cx="4038600" cy="923330"/>
          </a:xfrm>
          <a:prstGeom prst="rect">
            <a:avLst/>
          </a:prstGeom>
          <a:solidFill>
            <a:srgbClr val="BDFDFF"/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884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10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1665356" y="3234036"/>
            <a:ext cx="4343400" cy="92333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71800" y="381000"/>
            <a:ext cx="3352800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bn-BD" sz="4000" b="1" dirty="0">
                <a:latin typeface="NikoshBAN" pitchFamily="2" charset="0"/>
                <a:cs typeface="NikoshBAN" pitchFamily="2" charset="0"/>
              </a:rPr>
              <a:t>শূণ্যস্থাণ পূরণ করঃ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71600" y="1828800"/>
            <a:ext cx="7086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১)ভাষা আন্দোলন হয়           সালে।</a:t>
            </a:r>
          </a:p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২)১৯৬৯ সালে সংঘঠিত হয়েছিল            ।</a:t>
            </a:r>
          </a:p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৩)মুজিবনগর সরকার গঠিত হয় ১৯৭১ সালের</a:t>
            </a:r>
          </a:p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            এপ্রিল ।</a:t>
            </a:r>
          </a:p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৪)মুজিবনগর সরকার শপথ গ্রহণ করেন ১৯৭১</a:t>
            </a:r>
          </a:p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সালের          এপ্রিল।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800600" y="2209800"/>
            <a:ext cx="990600" cy="0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553200" y="2819400"/>
            <a:ext cx="990600" cy="0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752600" y="4038600"/>
            <a:ext cx="914400" cy="0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590800" y="5334000"/>
            <a:ext cx="914400" cy="0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9220200" y="1447800"/>
            <a:ext cx="1143000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১৯৫২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144000" y="2438400"/>
            <a:ext cx="1828800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গণ অভ্যূত্থান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-1447800" y="3429001"/>
            <a:ext cx="609600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১০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-1447800" y="4800600"/>
            <a:ext cx="769442" cy="707886"/>
          </a:xfrm>
          <a:prstGeom prst="rect">
            <a:avLst/>
          </a:prstGeom>
          <a:solidFill>
            <a:srgbClr val="BDFD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latin typeface="NikoshBAN" pitchFamily="2" charset="0"/>
                <a:cs typeface="NikoshBAN" pitchFamily="2" charset="0"/>
              </a:rPr>
              <a:t>১৭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764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916 -0.01829 L -0.50416 -0.029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50" y="-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25 0.0044 L -0.22917 -0.0314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83" y="-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1968 L 0.33333 0.041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00" y="1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334 -3.7037E-7 L 0.43334 -0.01829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00" y="-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22456" y="304800"/>
            <a:ext cx="6297544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pPr algn="ctr"/>
            <a:r>
              <a:rPr lang="bn-BD" sz="4000" dirty="0">
                <a:latin typeface="NikoshBAN" pitchFamily="2" charset="0"/>
                <a:cs typeface="NikoshBAN" pitchFamily="2" charset="0"/>
              </a:rPr>
              <a:t>বাড়ীর কাজ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5845314"/>
            <a:ext cx="8610600" cy="707886"/>
          </a:xfrm>
          <a:prstGeom prst="rect">
            <a:avLst/>
          </a:prstGeom>
          <a:solidFill>
            <a:srgbClr val="BDFDFF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latin typeface="NikoshBAN" pitchFamily="2" charset="0"/>
                <a:cs typeface="NikoshBAN" pitchFamily="2" charset="0"/>
              </a:rPr>
              <a:t> মুজিবনগর সরকারের ৩টি কাজ লিখে আনবে?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69EE218-C9A9-4682-9004-D0917AA641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43000"/>
            <a:ext cx="8610600" cy="457200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4553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C972E2F-28E6-4DBC-9B65-AE7553D91CDB}"/>
              </a:ext>
            </a:extLst>
          </p:cNvPr>
          <p:cNvGrpSpPr/>
          <p:nvPr/>
        </p:nvGrpSpPr>
        <p:grpSpPr>
          <a:xfrm>
            <a:off x="304800" y="304800"/>
            <a:ext cx="8534400" cy="6249194"/>
            <a:chOff x="304800" y="304800"/>
            <a:chExt cx="8534400" cy="624919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5438F13-2450-4CF6-96EF-C31A42C15912}"/>
                </a:ext>
              </a:extLst>
            </p:cNvPr>
            <p:cNvSpPr/>
            <p:nvPr/>
          </p:nvSpPr>
          <p:spPr>
            <a:xfrm>
              <a:off x="3356492" y="1045246"/>
              <a:ext cx="2345032" cy="794640"/>
            </a:xfrm>
            <a:prstGeom prst="rect">
              <a:avLst/>
            </a:prstGeom>
            <a:solidFill>
              <a:srgbClr val="FF99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>
              <a:prstTxWarp prst="textChevron">
                <a:avLst/>
              </a:prstTxWarp>
              <a:spAutoFit/>
            </a:bodyPr>
            <a:lstStyle/>
            <a:p>
              <a:pPr algn="ctr"/>
              <a:r>
                <a:rPr lang="bn-IN" sz="45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পরিচিতি</a:t>
              </a:r>
              <a:endParaRPr lang="en-GB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B2818DB-C554-4694-840C-941C27598CFE}"/>
                </a:ext>
              </a:extLst>
            </p:cNvPr>
            <p:cNvSpPr/>
            <p:nvPr/>
          </p:nvSpPr>
          <p:spPr>
            <a:xfrm>
              <a:off x="304800" y="3445450"/>
              <a:ext cx="3838940" cy="31085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r>
                <a:rPr lang="en-US" sz="3200" b="1" i="1" dirty="0" err="1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মোঃ</a:t>
              </a:r>
              <a:r>
                <a:rPr lang="en-US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i="1" dirty="0" err="1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মিজানুর</a:t>
              </a:r>
              <a:r>
                <a:rPr lang="en-US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i="1" dirty="0" err="1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রহমান</a:t>
              </a:r>
              <a:endParaRPr lang="en-US" sz="3200" b="1" i="1" dirty="0">
                <a:ln/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r>
                <a:rPr lang="en-US" sz="3200" b="1" i="1" dirty="0" err="1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সহকারি</a:t>
              </a:r>
              <a:r>
                <a:rPr lang="en-US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i="1" dirty="0" err="1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শিক্ষক</a:t>
              </a:r>
              <a:endParaRPr lang="en-US" sz="3200" b="1" i="1" dirty="0">
                <a:ln/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r>
                <a:rPr lang="en-US" sz="3200" b="1" i="1" dirty="0" err="1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দত্তগ্রাম</a:t>
              </a:r>
              <a:r>
                <a:rPr lang="en-US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i="1" dirty="0" err="1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সরকারি</a:t>
              </a:r>
              <a:r>
                <a:rPr lang="en-US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i="1" dirty="0" err="1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প্রাথমিক</a:t>
              </a:r>
              <a:r>
                <a:rPr lang="bn-BD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i="1" dirty="0" err="1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বিদ্যালয়</a:t>
              </a:r>
              <a:endParaRPr lang="en-US" sz="3200" b="1" i="1" dirty="0">
                <a:ln/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r>
                <a:rPr lang="en-US" sz="3200" b="1" i="1" dirty="0" err="1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কুলাউড়া</a:t>
              </a:r>
              <a:r>
                <a:rPr lang="en-US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,</a:t>
              </a:r>
              <a:r>
                <a:rPr lang="bn-BD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b="1" i="1" dirty="0" err="1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মৌলভীবাজার</a:t>
              </a:r>
              <a:r>
                <a:rPr lang="en-US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।</a:t>
              </a:r>
            </a:p>
            <a:p>
              <a:r>
                <a:rPr lang="en-US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E-mail: </a:t>
              </a:r>
              <a:r>
                <a:rPr lang="en-US" b="1" i="1" dirty="0">
                  <a:ln/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  <a:hlinkClick r:id="rId2"/>
                </a:rPr>
                <a:t>mizan.mafu@gmail.com</a:t>
              </a:r>
              <a:endParaRPr lang="bn-BD" b="1" i="1" dirty="0">
                <a:ln/>
                <a:solidFill>
                  <a:srgbClr val="7030A0"/>
                </a:solidFill>
                <a:latin typeface="NikoshBAN" pitchFamily="2" charset="0"/>
                <a:cs typeface="NikoshBAN" pitchFamily="2" charset="0"/>
              </a:endParaRPr>
            </a:p>
            <a:p>
              <a:endParaRPr lang="en-US" b="1" i="1" dirty="0">
                <a:ln/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E80B235-9F3B-4D98-B7EE-D5B06F570083}"/>
                </a:ext>
              </a:extLst>
            </p:cNvPr>
            <p:cNvSpPr/>
            <p:nvPr/>
          </p:nvSpPr>
          <p:spPr>
            <a:xfrm>
              <a:off x="4571999" y="3368297"/>
              <a:ext cx="4267201" cy="30469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bn-IN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IN" sz="3200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শ্রেণ</a:t>
              </a:r>
              <a:r>
                <a:rPr lang="en-US" sz="3200" b="1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িঃ</a:t>
              </a:r>
              <a:r>
                <a:rPr lang="bn-IN" sz="3200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পঞ্চম  </a:t>
              </a:r>
            </a:p>
            <a:p>
              <a:pPr algn="ctr"/>
              <a:r>
                <a:rPr lang="bn-IN" sz="3200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বিষয়ঃ বাংলাদেশ ও বিশ্বপরিচয়</a:t>
              </a:r>
              <a:r>
                <a:rPr lang="bn-BD" sz="3200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IN" sz="3200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পাঠের শিরোনামঃমুক্তিযুদ্ধের সূচনা</a:t>
              </a:r>
            </a:p>
            <a:p>
              <a:pPr algn="ctr"/>
              <a:r>
                <a:rPr lang="bn-IN" sz="3200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সময়ঃ ৩৫ মিনিট  </a:t>
              </a:r>
              <a:r>
                <a:rPr lang="bn-IN" sz="3200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endPara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bn-IN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   </a:t>
              </a:r>
              <a:r>
                <a:rPr lang="en-US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 </a:t>
              </a:r>
              <a:r>
                <a:rPr lang="bn-IN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তারিখঃ </a:t>
              </a:r>
              <a:r>
                <a:rPr lang="bn-BD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২৪</a:t>
              </a:r>
              <a:r>
                <a:rPr lang="en-US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/</a:t>
              </a:r>
              <a:r>
                <a:rPr lang="bn-IN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০</a:t>
              </a:r>
              <a:r>
                <a:rPr lang="en-US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5/</a:t>
              </a:r>
              <a:r>
                <a:rPr lang="bn-IN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২০১</a:t>
              </a:r>
              <a:r>
                <a:rPr lang="en-US" sz="3200" b="1" i="1" dirty="0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9 </a:t>
              </a:r>
              <a:r>
                <a:rPr lang="en-US" sz="3200" b="1" i="1" dirty="0" err="1">
                  <a:ln/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ইং</a:t>
              </a:r>
              <a:endParaRPr lang="en-GB" sz="3200" b="1" i="1" dirty="0">
                <a:ln/>
                <a:solidFill>
                  <a:schemeClr val="tx1"/>
                </a:solidFill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234AD33-1260-431D-B5D1-C84945F4B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4540" y="304800"/>
              <a:ext cx="2247167" cy="240956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3" name="Picture 3">
              <a:extLst>
                <a:ext uri="{FF2B5EF4-FFF2-40B4-BE49-F238E27FC236}">
                  <a16:creationId xmlns:a16="http://schemas.microsoft.com/office/drawing/2014/main" id="{919C2B4C-10CC-4FE7-BA3E-18C0D0731DD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/>
            <a:srcRect l="5064" t="3157" r="2453"/>
            <a:stretch/>
          </p:blipFill>
          <p:spPr bwMode="auto">
            <a:xfrm>
              <a:off x="5867400" y="417663"/>
              <a:ext cx="2345032" cy="240956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" name="Flowchart: Terminator 1">
              <a:extLst>
                <a:ext uri="{FF2B5EF4-FFF2-40B4-BE49-F238E27FC236}">
                  <a16:creationId xmlns:a16="http://schemas.microsoft.com/office/drawing/2014/main" id="{12DFD163-F591-440F-9C25-8839CAC6B8DB}"/>
                </a:ext>
              </a:extLst>
            </p:cNvPr>
            <p:cNvSpPr/>
            <p:nvPr/>
          </p:nvSpPr>
          <p:spPr>
            <a:xfrm rot="5400000">
              <a:off x="2628502" y="4610499"/>
              <a:ext cx="3734593" cy="152397"/>
            </a:xfrm>
            <a:prstGeom prst="flowChartTerminator">
              <a:avLst/>
            </a:prstGeom>
            <a:solidFill>
              <a:srgbClr val="FF99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598064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D801A2D-139F-43A1-840F-1F026C2034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3" r="6383"/>
          <a:stretch/>
        </p:blipFill>
        <p:spPr>
          <a:xfrm>
            <a:off x="304800" y="304800"/>
            <a:ext cx="8610600" cy="6324600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5BEC000-1F6F-4498-B885-8EF699334154}"/>
              </a:ext>
            </a:extLst>
          </p:cNvPr>
          <p:cNvSpPr txBox="1"/>
          <p:nvPr/>
        </p:nvSpPr>
        <p:spPr>
          <a:xfrm>
            <a:off x="6096000" y="3972342"/>
            <a:ext cx="2438400" cy="2123658"/>
          </a:xfrm>
          <a:prstGeom prst="rect">
            <a:avLst/>
          </a:prstGeom>
          <a:solidFill>
            <a:srgbClr val="FF99FF"/>
          </a:solidFill>
          <a:ln w="76200"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wrap="square" rtlCol="0">
            <a:spAutoFit/>
          </a:bodyPr>
          <a:lstStyle/>
          <a:p>
            <a:r>
              <a:rPr lang="bn-IN" sz="6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সবাইকে ধন্যবাদ</a:t>
            </a:r>
            <a:endParaRPr lang="en-US" sz="66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53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AB5536F8-3FEF-45F6-BB90-5721CDA0726A}"/>
              </a:ext>
            </a:extLst>
          </p:cNvPr>
          <p:cNvGrpSpPr/>
          <p:nvPr/>
        </p:nvGrpSpPr>
        <p:grpSpPr>
          <a:xfrm>
            <a:off x="304800" y="381000"/>
            <a:ext cx="8458200" cy="6172199"/>
            <a:chOff x="838200" y="228600"/>
            <a:chExt cx="7919951" cy="5753146"/>
          </a:xfrm>
        </p:grpSpPr>
        <p:sp>
          <p:nvSpPr>
            <p:cNvPr id="2" name="TextBox 1"/>
            <p:cNvSpPr txBox="1"/>
            <p:nvPr/>
          </p:nvSpPr>
          <p:spPr>
            <a:xfrm>
              <a:off x="2971800" y="228600"/>
              <a:ext cx="30480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pPr algn="ctr"/>
              <a:r>
                <a:rPr lang="bn-BD" sz="5400" dirty="0">
                  <a:latin typeface="NikoshBAN" pitchFamily="2" charset="0"/>
                  <a:cs typeface="NikoshBAN" pitchFamily="2" charset="0"/>
                </a:rPr>
                <a:t>শিখনফল</a:t>
              </a:r>
              <a:endParaRPr lang="en-US" sz="54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909551" y="4633408"/>
              <a:ext cx="7848600" cy="1348338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txBody>
            <a:bodyPr wrap="square" rtlCol="0">
              <a:spAutoFit/>
            </a:bodyPr>
            <a:lstStyle/>
            <a:p>
              <a:r>
                <a:rPr lang="bn-BD" sz="4400" dirty="0">
                  <a:latin typeface="Times New Roman" pitchFamily="18" charset="0"/>
                  <a:cs typeface="NikoshBAN" pitchFamily="2" charset="0"/>
                </a:rPr>
                <a:t>১৪.১.১ মুজিব নগর সরকা</a:t>
              </a:r>
              <a:r>
                <a:rPr lang="en-US" sz="4400" dirty="0">
                  <a:latin typeface="Times New Roman" pitchFamily="18" charset="0"/>
                  <a:cs typeface="NikoshBAN" pitchFamily="2" charset="0"/>
                </a:rPr>
                <a:t>র</a:t>
              </a:r>
              <a:r>
                <a:rPr lang="bn-BD" sz="4400" dirty="0">
                  <a:latin typeface="Times New Roman" pitchFamily="18" charset="0"/>
                  <a:cs typeface="NikoshBAN" pitchFamily="2" charset="0"/>
                </a:rPr>
                <a:t> কোথায়,কখন এবং কেন গঠিত হয়েছিল তা বর্ণনা করতে পারবে।</a:t>
              </a:r>
              <a:endParaRPr lang="en-US" sz="44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9636658-5DA1-4743-9C1E-268FDCCEA1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00" y="914399"/>
              <a:ext cx="7919951" cy="37190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60787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0892E37-1093-44FA-9028-2FDBA86A9F02}"/>
              </a:ext>
            </a:extLst>
          </p:cNvPr>
          <p:cNvSpPr/>
          <p:nvPr/>
        </p:nvSpPr>
        <p:spPr>
          <a:xfrm>
            <a:off x="2988072" y="76200"/>
            <a:ext cx="3167855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none">
            <a:spAutoFit/>
          </a:bodyPr>
          <a:lstStyle/>
          <a:p>
            <a:pPr algn="ctr"/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এসো আমরা কিছু ছবি দেখি</a:t>
            </a:r>
            <a:endParaRPr lang="en-US" sz="2800" dirty="0" err="1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820038-620C-4279-A6D4-34DBF87F22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564" y="689630"/>
            <a:ext cx="2670191" cy="23545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7904AA3-A0E7-4CD9-9332-F0CF90504A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927" y="689630"/>
            <a:ext cx="2701541" cy="23545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3311031-3D21-4B4F-8AEC-8117082B4F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32" y="3429000"/>
            <a:ext cx="2532867" cy="32766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2BB5223-5040-4F2A-B1FE-CACF2B67F3C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5" t="29070" r="8998"/>
          <a:stretch/>
        </p:blipFill>
        <p:spPr>
          <a:xfrm>
            <a:off x="2988071" y="3429000"/>
            <a:ext cx="2886867" cy="327659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76B31E8-BF41-4AAD-AEA5-176B39D04B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939" y="3429000"/>
            <a:ext cx="3167855" cy="3276599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EAF75A40-AB32-4BF3-9411-CC40A2F23243}"/>
              </a:ext>
            </a:extLst>
          </p:cNvPr>
          <p:cNvGrpSpPr/>
          <p:nvPr/>
        </p:nvGrpSpPr>
        <p:grpSpPr>
          <a:xfrm>
            <a:off x="286532" y="599420"/>
            <a:ext cx="2931715" cy="2514600"/>
            <a:chOff x="381000" y="457200"/>
            <a:chExt cx="8610600" cy="5486400"/>
          </a:xfrm>
        </p:grpSpPr>
        <p:pic>
          <p:nvPicPr>
            <p:cNvPr id="16" name="Picture 15" descr="index.jpg">
              <a:extLst>
                <a:ext uri="{FF2B5EF4-FFF2-40B4-BE49-F238E27FC236}">
                  <a16:creationId xmlns:a16="http://schemas.microsoft.com/office/drawing/2014/main" id="{E94AAF8A-67F0-42CB-A3D9-DCA74623D9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1369"/>
            <a:stretch/>
          </p:blipFill>
          <p:spPr>
            <a:xfrm>
              <a:off x="381000" y="457200"/>
              <a:ext cx="4191000" cy="54864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4ED50955-0AC1-42FB-8A82-A3C6493C616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0" y="457200"/>
              <a:ext cx="4419600" cy="5334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1393677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259140"/>
            <a:ext cx="4876800" cy="1015663"/>
          </a:xfrm>
          <a:prstGeom prst="rect">
            <a:avLst/>
          </a:prstGeom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পাঠ ঘোষণা</a:t>
            </a:r>
            <a:endParaRPr lang="en-US" sz="60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croll: Horizontal 2">
            <a:extLst>
              <a:ext uri="{FF2B5EF4-FFF2-40B4-BE49-F238E27FC236}">
                <a16:creationId xmlns:a16="http://schemas.microsoft.com/office/drawing/2014/main" id="{861C8892-13CB-402C-88B6-9BA222651701}"/>
              </a:ext>
            </a:extLst>
          </p:cNvPr>
          <p:cNvSpPr/>
          <p:nvPr/>
        </p:nvSpPr>
        <p:spPr>
          <a:xfrm>
            <a:off x="685800" y="2133600"/>
            <a:ext cx="7924800" cy="4465260"/>
          </a:xfrm>
          <a:prstGeom prst="horizontalScroll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bn-BD" sz="5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পাঠঃ </a:t>
            </a:r>
            <a:r>
              <a:rPr lang="en-US" sz="54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5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5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মুক্তিযুদ্ধ</a:t>
            </a:r>
            <a:r>
              <a:rPr lang="en-US" sz="5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bn-BD" sz="54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5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পাঠ্যাংশঃ</a:t>
            </a:r>
            <a:r>
              <a:rPr lang="en-US" sz="5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5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মুক্তিযুদ্ধের সূচনা</a:t>
            </a:r>
            <a:r>
              <a:rPr lang="bn-IN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bn-BD" sz="5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১৯৭১ সালের</a:t>
            </a:r>
            <a:r>
              <a:rPr lang="en-US" sz="5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…….</a:t>
            </a:r>
            <a:r>
              <a:rPr lang="bn-BD" sz="5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ঝাপিয়ে পড়েন</a:t>
            </a:r>
            <a:r>
              <a:rPr lang="en-US" sz="5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353513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371600" y="304800"/>
            <a:ext cx="6781800" cy="76944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এসো কিছু মানচিত্রের ছবি দেখি</a:t>
            </a: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914400" y="1167825"/>
            <a:ext cx="4800600" cy="4394775"/>
            <a:chOff x="914400" y="990600"/>
            <a:chExt cx="4800600" cy="4394775"/>
          </a:xfrm>
        </p:grpSpPr>
        <p:pic>
          <p:nvPicPr>
            <p:cNvPr id="3" name="Picture 2" descr="map2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4400" y="990600"/>
              <a:ext cx="4800600" cy="3733800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990600" y="4800600"/>
              <a:ext cx="2057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dirty="0">
                  <a:latin typeface="NikoshBAN" pitchFamily="2" charset="0"/>
                  <a:cs typeface="NikoshBAN" pitchFamily="2" charset="0"/>
                </a:rPr>
                <a:t>১৯৪৭ এর পূর্বে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800600" y="1320225"/>
            <a:ext cx="4122694" cy="4318575"/>
            <a:chOff x="4800600" y="914400"/>
            <a:chExt cx="4122694" cy="4318575"/>
          </a:xfrm>
        </p:grpSpPr>
        <p:pic>
          <p:nvPicPr>
            <p:cNvPr id="4" name="Picture 3" descr="map3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00600" y="914400"/>
              <a:ext cx="4122694" cy="3733800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6858000" y="4648200"/>
              <a:ext cx="2057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dirty="0">
                  <a:latin typeface="NikoshBAN" pitchFamily="2" charset="0"/>
                  <a:cs typeface="NikoshBAN" pitchFamily="2" charset="0"/>
                </a:rPr>
                <a:t>১৯৪৭ এর পর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437000" y="1795439"/>
            <a:ext cx="6076007" cy="4757761"/>
            <a:chOff x="-208607" y="2193119"/>
            <a:chExt cx="6076007" cy="4757761"/>
          </a:xfrm>
        </p:grpSpPr>
        <p:pic>
          <p:nvPicPr>
            <p:cNvPr id="13" name="Picture 12" descr="flag1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2400" y="2193119"/>
              <a:ext cx="3810000" cy="4757761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3810000" y="5943600"/>
              <a:ext cx="2057400" cy="584775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>
              <a:spAutoFit/>
            </a:bodyPr>
            <a:lstStyle/>
            <a:p>
              <a:r>
                <a:rPr lang="bn-BD" sz="3200" b="1" dirty="0">
                  <a:latin typeface="NikoshBAN" pitchFamily="2" charset="0"/>
                  <a:cs typeface="NikoshBAN" pitchFamily="2" charset="0"/>
                </a:rPr>
                <a:t>১৯৭১ এর পর</a:t>
              </a:r>
              <a:endParaRPr lang="en-US" sz="3200" b="1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20" name="Picture 19" descr="flag5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208607" y="5579280"/>
              <a:ext cx="4049400" cy="1295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15454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ক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990600"/>
            <a:ext cx="4191000" cy="2438400"/>
          </a:xfrm>
          <a:prstGeom prst="rect">
            <a:avLst/>
          </a:prstGeom>
          <a:ln w="889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কপ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990600"/>
            <a:ext cx="4191000" cy="2438400"/>
          </a:xfrm>
          <a:prstGeom prst="rect">
            <a:avLst/>
          </a:prstGeom>
          <a:ln w="889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3" descr="index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1" y="3733800"/>
            <a:ext cx="4190999" cy="2209799"/>
          </a:xfrm>
          <a:prstGeom prst="rect">
            <a:avLst/>
          </a:prstGeom>
          <a:ln w="889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7" descr="pro6.jpg">
            <a:extLst>
              <a:ext uri="{FF2B5EF4-FFF2-40B4-BE49-F238E27FC236}">
                <a16:creationId xmlns:a16="http://schemas.microsoft.com/office/drawing/2014/main" id="{5177C3D3-248D-46D8-BFD1-A5DAFDBD6B6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24399" y="3733800"/>
            <a:ext cx="4190999" cy="2209800"/>
          </a:xfrm>
          <a:prstGeom prst="rect">
            <a:avLst/>
          </a:prstGeom>
          <a:ln w="889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5E94E58-32BD-4C12-B7C3-C2C37541024A}"/>
              </a:ext>
            </a:extLst>
          </p:cNvPr>
          <p:cNvSpPr txBox="1"/>
          <p:nvPr/>
        </p:nvSpPr>
        <p:spPr>
          <a:xfrm>
            <a:off x="1981200" y="6096000"/>
            <a:ext cx="5181600" cy="707886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>
                <a:latin typeface="NikoshBAN" pitchFamily="2" charset="0"/>
                <a:cs typeface="NikoshBAN" pitchFamily="2" charset="0"/>
              </a:rPr>
              <a:t>১৯৫২ সালের ভাষা আন্দোলন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1C2436-9210-4D85-8CC4-651CC070D1AB}"/>
              </a:ext>
            </a:extLst>
          </p:cNvPr>
          <p:cNvSpPr txBox="1"/>
          <p:nvPr/>
        </p:nvSpPr>
        <p:spPr>
          <a:xfrm>
            <a:off x="1219200" y="115669"/>
            <a:ext cx="6553200" cy="707886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বিভিন্ন আন্দোলনের ঘটনাগুলো লক্ষ কর </a:t>
            </a:r>
            <a:endParaRPr lang="en-US" sz="40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457201"/>
            <a:ext cx="3886200" cy="5181599"/>
          </a:xfrm>
          <a:prstGeom prst="rect">
            <a:avLst/>
          </a:prstGeom>
          <a:ln w="228600" cap="sq" cmpd="thickThin">
            <a:solidFill>
              <a:srgbClr val="FF99FF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1828800" y="5997714"/>
            <a:ext cx="5791200" cy="707886"/>
          </a:xfrm>
          <a:prstGeom prst="rect">
            <a:avLst/>
          </a:prstGeom>
          <a:solidFill>
            <a:srgbClr val="FF99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১৯৬৬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সালের ৬ দফা আন্দলন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 descr="pro7.jpg">
            <a:extLst>
              <a:ext uri="{FF2B5EF4-FFF2-40B4-BE49-F238E27FC236}">
                <a16:creationId xmlns:a16="http://schemas.microsoft.com/office/drawing/2014/main" id="{E356966B-A9A3-4BE8-8EE7-87D75B5BA7A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29200" y="457200"/>
            <a:ext cx="3733800" cy="5181599"/>
          </a:xfrm>
          <a:prstGeom prst="rect">
            <a:avLst/>
          </a:prstGeom>
          <a:ln w="228600" cap="sq" cmpd="thickThin">
            <a:solidFill>
              <a:srgbClr val="FF99FF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4038600" cy="5410200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3" descr="5.jpg"/>
          <p:cNvPicPr>
            <a:picLocks noChangeAspect="1"/>
          </p:cNvPicPr>
          <p:nvPr/>
        </p:nvPicPr>
        <p:blipFill rotWithShape="1">
          <a:blip r:embed="rId3"/>
          <a:srcRect r="3448" b="9860"/>
          <a:stretch/>
        </p:blipFill>
        <p:spPr>
          <a:xfrm>
            <a:off x="4572000" y="152400"/>
            <a:ext cx="4267200" cy="5410200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1752600" y="5766137"/>
            <a:ext cx="5334000" cy="707886"/>
          </a:xfrm>
          <a:prstGeom prst="rect">
            <a:avLst/>
          </a:prstGeom>
          <a:solidFill>
            <a:srgbClr val="5BCD6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>
                <a:latin typeface="NikoshBAN" pitchFamily="2" charset="0"/>
                <a:cs typeface="NikoshBAN" pitchFamily="2" charset="0"/>
              </a:rPr>
              <a:t>১৯৬৯ সালের গণঅভ্যুত্থান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921</TotalTime>
  <Words>321</Words>
  <Application>Microsoft Office PowerPoint</Application>
  <PresentationFormat>On-screen Show (4:3)</PresentationFormat>
  <Paragraphs>82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NikoshBAN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130</cp:revision>
  <dcterms:created xsi:type="dcterms:W3CDTF">2006-08-16T00:00:00Z</dcterms:created>
  <dcterms:modified xsi:type="dcterms:W3CDTF">2019-05-26T19:27:38Z</dcterms:modified>
</cp:coreProperties>
</file>