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2"/>
  </p:notesMasterIdLst>
  <p:sldIdLst>
    <p:sldId id="290" r:id="rId2"/>
    <p:sldId id="277" r:id="rId3"/>
    <p:sldId id="291" r:id="rId4"/>
    <p:sldId id="259" r:id="rId5"/>
    <p:sldId id="275" r:id="rId6"/>
    <p:sldId id="260" r:id="rId7"/>
    <p:sldId id="294" r:id="rId8"/>
    <p:sldId id="279" r:id="rId9"/>
    <p:sldId id="264" r:id="rId10"/>
    <p:sldId id="262" r:id="rId11"/>
    <p:sldId id="280" r:id="rId12"/>
    <p:sldId id="287" r:id="rId13"/>
    <p:sldId id="261" r:id="rId14"/>
    <p:sldId id="285" r:id="rId15"/>
    <p:sldId id="292" r:id="rId16"/>
    <p:sldId id="266" r:id="rId17"/>
    <p:sldId id="267" r:id="rId18"/>
    <p:sldId id="269" r:id="rId19"/>
    <p:sldId id="289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CBC3EF"/>
    <a:srgbClr val="FFCCCC"/>
    <a:srgbClr val="FF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31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041492-013B-4616-A717-AD382C634B28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7A09BA-2C29-48E6-9909-551A39F52D6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6EF871-0356-435F-8DFB-8BD638896B9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79" y="182879"/>
            <a:ext cx="8778240" cy="649224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882376"/>
            <a:ext cx="747522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6000" b="1" cap="all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3869635"/>
            <a:ext cx="6575895" cy="1388165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rgbClr val="FFFFFF"/>
                </a:solidFill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373380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669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169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762000"/>
            <a:ext cx="1743075" cy="5410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762000"/>
            <a:ext cx="5572125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1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000"/>
              </a:spcBef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8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1173575"/>
            <a:ext cx="747522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6000" b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4154520"/>
            <a:ext cx="6576822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4020408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0143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2057399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2057400"/>
            <a:ext cx="3566160" cy="40233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80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2001511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721483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999032"/>
            <a:ext cx="356616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719322"/>
            <a:ext cx="3566160" cy="338328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933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87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714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9314" y="1097280"/>
            <a:ext cx="4149638" cy="466344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9260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372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097280"/>
            <a:ext cx="283464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19107" y="1069847"/>
            <a:ext cx="4257703" cy="4645153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834640"/>
            <a:ext cx="283464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188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82880" y="182880"/>
            <a:ext cx="8778240" cy="649224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609600"/>
            <a:ext cx="740664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2057400"/>
            <a:ext cx="7404653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6223829"/>
            <a:ext cx="17468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6223829"/>
            <a:ext cx="35383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6223829"/>
            <a:ext cx="12796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11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2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1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3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5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7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4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V.jpg">
            <a:extLst>
              <a:ext uri="{FF2B5EF4-FFF2-40B4-BE49-F238E27FC236}">
                <a16:creationId xmlns:a16="http://schemas.microsoft.com/office/drawing/2014/main" id="{2CD0B411-77A3-4C23-8752-95A4AEA5B7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304801"/>
            <a:ext cx="8305800" cy="6019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2EC1201-DB36-4997-8733-F8C9F3220102}"/>
              </a:ext>
            </a:extLst>
          </p:cNvPr>
          <p:cNvSpPr txBox="1"/>
          <p:nvPr/>
        </p:nvSpPr>
        <p:spPr>
          <a:xfrm>
            <a:off x="2362200" y="1447800"/>
            <a:ext cx="3200400" cy="1938992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endParaRPr lang="en-US" sz="6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6000" dirty="0" err="1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600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0791281"/>
      </p:ext>
    </p:extLst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304800"/>
            <a:ext cx="80772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বিশ্বকাপ ক্রিকেটে বাংলাদেশের খেলা কখন হবে?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5906869"/>
            <a:ext cx="8763000" cy="646331"/>
          </a:xfrm>
          <a:prstGeom prst="rect">
            <a:avLst/>
          </a:prstGeom>
          <a:solidFill>
            <a:srgbClr val="CBC3EF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পত্রিকা থেকে অন্যান্য তথ্যের সাথে খেলাধুলার তথ্য জানা যায়।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533400" y="1195176"/>
            <a:ext cx="8077200" cy="4648200"/>
            <a:chOff x="609600" y="1828800"/>
            <a:chExt cx="7810500" cy="3657600"/>
          </a:xfrm>
        </p:grpSpPr>
        <p:grpSp>
          <p:nvGrpSpPr>
            <p:cNvPr id="6" name="Group 5"/>
            <p:cNvGrpSpPr/>
            <p:nvPr/>
          </p:nvGrpSpPr>
          <p:grpSpPr>
            <a:xfrm>
              <a:off x="609600" y="1828800"/>
              <a:ext cx="5181600" cy="3581400"/>
              <a:chOff x="228600" y="2133600"/>
              <a:chExt cx="5181600" cy="3581400"/>
            </a:xfrm>
          </p:grpSpPr>
          <p:pic>
            <p:nvPicPr>
              <p:cNvPr id="3" name="Picture 2" descr="জদব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228600" y="2133600"/>
                <a:ext cx="2667000" cy="3429000"/>
              </a:xfrm>
              <a:prstGeom prst="rect">
                <a:avLst/>
              </a:prstGeom>
            </p:spPr>
          </p:pic>
          <p:pic>
            <p:nvPicPr>
              <p:cNvPr id="4" name="Picture 3" descr="n3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2895600" y="2133600"/>
                <a:ext cx="2514600" cy="3581400"/>
              </a:xfrm>
              <a:prstGeom prst="rect">
                <a:avLst/>
              </a:prstGeom>
            </p:spPr>
          </p:pic>
        </p:grpSp>
        <p:pic>
          <p:nvPicPr>
            <p:cNvPr id="8" name="Picture 7" descr="জদূ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91200" y="1828800"/>
              <a:ext cx="2628900" cy="365760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k.jpg"/>
          <p:cNvPicPr>
            <a:picLocks noChangeAspect="1"/>
          </p:cNvPicPr>
          <p:nvPr/>
        </p:nvPicPr>
        <p:blipFill rotWithShape="1">
          <a:blip r:embed="rId2" cstate="print"/>
          <a:srcRect r="9876"/>
          <a:stretch/>
        </p:blipFill>
        <p:spPr>
          <a:xfrm>
            <a:off x="1676400" y="152400"/>
            <a:ext cx="5562600" cy="5562600"/>
          </a:xfrm>
          <a:prstGeom prst="rect">
            <a:avLst/>
          </a:prstGeom>
          <a:ln w="88900" cap="sq" cmpd="thickThin">
            <a:solidFill>
              <a:srgbClr val="0070C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905000" y="5943600"/>
            <a:ext cx="5334000" cy="707886"/>
          </a:xfrm>
          <a:prstGeom prst="rect">
            <a:avLst/>
          </a:prstGeom>
          <a:solidFill>
            <a:srgbClr val="99CCF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4000" dirty="0">
                <a:latin typeface="NikoshBAN" pitchFamily="2" charset="0"/>
                <a:cs typeface="NikoshBAN" pitchFamily="2" charset="0"/>
              </a:rPr>
              <a:t>বই পড়ে তথ্য জানা যায়।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498" name="Picture 2" descr="bangalee student using compute এর চিত্র ফলাফ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33400"/>
            <a:ext cx="7848600" cy="5029200"/>
          </a:xfrm>
          <a:prstGeom prst="rect">
            <a:avLst/>
          </a:prstGeom>
          <a:ln w="88900" cap="sq" cmpd="thickThin">
            <a:solidFill>
              <a:srgbClr val="92D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066800" y="5867400"/>
            <a:ext cx="7239000" cy="584775"/>
          </a:xfrm>
          <a:prstGeom prst="rect">
            <a:avLst/>
          </a:prstGeom>
          <a:solidFill>
            <a:srgbClr val="CBC3E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ইন্টারনেট ব্যবহার করে সহজেই তথ্যটি জেনে নিতে পারি।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6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skin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990600"/>
            <a:ext cx="4419600" cy="3810000"/>
          </a:xfrm>
          <a:prstGeom prst="rect">
            <a:avLst/>
          </a:prstGeom>
        </p:spPr>
      </p:pic>
      <p:pic>
        <p:nvPicPr>
          <p:cNvPr id="14" name="Picture 13" descr="asking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53000" y="914400"/>
            <a:ext cx="3962400" cy="3886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04800" y="5181600"/>
            <a:ext cx="2971800" cy="1077218"/>
          </a:xfrm>
          <a:prstGeom prst="rect">
            <a:avLst/>
          </a:prstGeom>
          <a:solidFill>
            <a:srgbClr val="CBC3EF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আমরা শিক্ষককে জিজ্ঞেস করতে পারি।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2600" y="5181600"/>
            <a:ext cx="2819400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মা-বাবাকে জিজ্ঞেস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করতে   পারি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BD7240A-3EDE-4C59-A49B-E026BF8B1525}"/>
              </a:ext>
            </a:extLst>
          </p:cNvPr>
          <p:cNvSpPr/>
          <p:nvPr/>
        </p:nvSpPr>
        <p:spPr>
          <a:xfrm>
            <a:off x="1905000" y="304800"/>
            <a:ext cx="5779105" cy="646331"/>
          </a:xfrm>
          <a:prstGeom prst="rect">
            <a:avLst/>
          </a:prstGeom>
          <a:solidFill>
            <a:srgbClr val="FFCC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bn-IN" sz="3600" b="1" dirty="0">
                <a:ln/>
                <a:latin typeface="NikoshBAN" pitchFamily="2" charset="0"/>
                <a:cs typeface="NikoshBAN" pitchFamily="2" charset="0"/>
              </a:rPr>
              <a:t>বাংলাদেশ কখন স্বাধীন হয়েছিল?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b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375" y="457200"/>
            <a:ext cx="4035425" cy="5334000"/>
          </a:xfrm>
          <a:prstGeom prst="rect">
            <a:avLst/>
          </a:prstGeom>
          <a:ln w="88900" cap="sq" cmpd="thickThin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1378" name="AutoShape 2" descr="banglee people using mobile phone এর চিত্র ফলাফ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1380" name="AutoShape 4" descr="banglee people using mobile phone এর চিত্র ফলাফ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85800" y="6019800"/>
            <a:ext cx="7924800" cy="584775"/>
          </a:xfrm>
          <a:prstGeom prst="rect">
            <a:avLst/>
          </a:prstGeom>
          <a:solidFill>
            <a:srgbClr val="99CCFF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তথ্য সংগ্রহে ও যোগাযোগে মোবাইল ব্যাপকভাবে ব্যবহৃত হয়।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01384" name="Picture 8" descr="banglee people using mobile phone এর চিত্র ফলাফ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457200"/>
            <a:ext cx="3810000" cy="533400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Oval 41"/>
          <p:cNvSpPr/>
          <p:nvPr/>
        </p:nvSpPr>
        <p:spPr>
          <a:xfrm>
            <a:off x="3790652" y="2895600"/>
            <a:ext cx="1562695" cy="1562695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3714452" y="457200"/>
            <a:ext cx="2057400" cy="1562695"/>
          </a:xfrm>
          <a:prstGeom prst="ellipse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34" name="Oval 33"/>
          <p:cNvSpPr/>
          <p:nvPr/>
        </p:nvSpPr>
        <p:spPr>
          <a:xfrm>
            <a:off x="5684880" y="2014406"/>
            <a:ext cx="2087520" cy="1562695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30" name="Oval 29"/>
          <p:cNvSpPr/>
          <p:nvPr/>
        </p:nvSpPr>
        <p:spPr>
          <a:xfrm>
            <a:off x="5837280" y="3886200"/>
            <a:ext cx="2087520" cy="1562695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26" name="Oval 25"/>
          <p:cNvSpPr/>
          <p:nvPr/>
        </p:nvSpPr>
        <p:spPr>
          <a:xfrm>
            <a:off x="3581400" y="4876800"/>
            <a:ext cx="2255880" cy="1562695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22" name="Oval 21"/>
          <p:cNvSpPr/>
          <p:nvPr/>
        </p:nvSpPr>
        <p:spPr>
          <a:xfrm>
            <a:off x="1219200" y="3886200"/>
            <a:ext cx="2087519" cy="1562695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grpSp>
        <p:nvGrpSpPr>
          <p:cNvPr id="44" name="Group 43"/>
          <p:cNvGrpSpPr/>
          <p:nvPr/>
        </p:nvGrpSpPr>
        <p:grpSpPr>
          <a:xfrm>
            <a:off x="3467488" y="2362200"/>
            <a:ext cx="2209023" cy="2499551"/>
            <a:chOff x="3467488" y="2639611"/>
            <a:chExt cx="2209023" cy="2499551"/>
          </a:xfrm>
        </p:grpSpPr>
        <p:grpSp>
          <p:nvGrpSpPr>
            <p:cNvPr id="6" name="Group 5"/>
            <p:cNvGrpSpPr/>
            <p:nvPr/>
          </p:nvGrpSpPr>
          <p:grpSpPr>
            <a:xfrm>
              <a:off x="4306341" y="2639611"/>
              <a:ext cx="531316" cy="331022"/>
              <a:chOff x="4306341" y="1722024"/>
              <a:chExt cx="531316" cy="331022"/>
            </a:xfrm>
          </p:grpSpPr>
          <p:sp>
            <p:nvSpPr>
              <p:cNvPr id="40" name="Right Arrow 39"/>
              <p:cNvSpPr/>
              <p:nvPr/>
            </p:nvSpPr>
            <p:spPr>
              <a:xfrm rot="16200000">
                <a:off x="4406488" y="1621877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41" name="Right Arrow 6"/>
              <p:cNvSpPr/>
              <p:nvPr/>
            </p:nvSpPr>
            <p:spPr>
              <a:xfrm rot="16200000">
                <a:off x="4456142" y="1777794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5345489" y="3081596"/>
              <a:ext cx="331022" cy="531316"/>
              <a:chOff x="5345489" y="2164009"/>
              <a:chExt cx="331022" cy="531316"/>
            </a:xfrm>
          </p:grpSpPr>
          <p:sp>
            <p:nvSpPr>
              <p:cNvPr id="36" name="Right Arrow 35"/>
              <p:cNvSpPr/>
              <p:nvPr/>
            </p:nvSpPr>
            <p:spPr>
              <a:xfrm rot="19800000">
                <a:off x="5345489" y="2164009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37" name="Right Arrow 10"/>
              <p:cNvSpPr/>
              <p:nvPr/>
            </p:nvSpPr>
            <p:spPr>
              <a:xfrm rot="19800000">
                <a:off x="5352141" y="2295099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  <p:grpSp>
          <p:nvGrpSpPr>
            <p:cNvPr id="10" name="Group 9"/>
            <p:cNvGrpSpPr/>
            <p:nvPr/>
          </p:nvGrpSpPr>
          <p:grpSpPr>
            <a:xfrm>
              <a:off x="5345489" y="4165860"/>
              <a:ext cx="331022" cy="531316"/>
              <a:chOff x="5345489" y="3248273"/>
              <a:chExt cx="331022" cy="531316"/>
            </a:xfrm>
          </p:grpSpPr>
          <p:sp>
            <p:nvSpPr>
              <p:cNvPr id="32" name="Right Arrow 31"/>
              <p:cNvSpPr/>
              <p:nvPr/>
            </p:nvSpPr>
            <p:spPr>
              <a:xfrm rot="1800000">
                <a:off x="5345489" y="3248273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33" name="Right Arrow 14"/>
              <p:cNvSpPr/>
              <p:nvPr/>
            </p:nvSpPr>
            <p:spPr>
              <a:xfrm rot="1800000">
                <a:off x="5352141" y="3329709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  <p:grpSp>
          <p:nvGrpSpPr>
            <p:cNvPr id="12" name="Group 11"/>
            <p:cNvGrpSpPr/>
            <p:nvPr/>
          </p:nvGrpSpPr>
          <p:grpSpPr>
            <a:xfrm>
              <a:off x="4306341" y="4808140"/>
              <a:ext cx="531316" cy="331022"/>
              <a:chOff x="4306341" y="3890553"/>
              <a:chExt cx="531316" cy="331022"/>
            </a:xfrm>
          </p:grpSpPr>
          <p:sp>
            <p:nvSpPr>
              <p:cNvPr id="28" name="Right Arrow 27"/>
              <p:cNvSpPr/>
              <p:nvPr/>
            </p:nvSpPr>
            <p:spPr>
              <a:xfrm rot="5400000">
                <a:off x="4406488" y="3790406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29" name="Right Arrow 18"/>
              <p:cNvSpPr/>
              <p:nvPr/>
            </p:nvSpPr>
            <p:spPr>
              <a:xfrm rot="5400000">
                <a:off x="4456142" y="3847016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3467488" y="4165860"/>
              <a:ext cx="331022" cy="531316"/>
              <a:chOff x="3467488" y="3248273"/>
              <a:chExt cx="331022" cy="531316"/>
            </a:xfrm>
          </p:grpSpPr>
          <p:sp>
            <p:nvSpPr>
              <p:cNvPr id="24" name="Right Arrow 23"/>
              <p:cNvSpPr/>
              <p:nvPr/>
            </p:nvSpPr>
            <p:spPr>
              <a:xfrm rot="9000000">
                <a:off x="3467488" y="3248273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25" name="Right Arrow 22"/>
              <p:cNvSpPr/>
              <p:nvPr/>
            </p:nvSpPr>
            <p:spPr>
              <a:xfrm rot="19800000">
                <a:off x="3560143" y="3329709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  <p:grpSp>
          <p:nvGrpSpPr>
            <p:cNvPr id="16" name="Group 15"/>
            <p:cNvGrpSpPr/>
            <p:nvPr/>
          </p:nvGrpSpPr>
          <p:grpSpPr>
            <a:xfrm>
              <a:off x="3467488" y="3081596"/>
              <a:ext cx="331022" cy="531316"/>
              <a:chOff x="3467488" y="2164009"/>
              <a:chExt cx="331022" cy="531316"/>
            </a:xfrm>
          </p:grpSpPr>
          <p:sp>
            <p:nvSpPr>
              <p:cNvPr id="20" name="Right Arrow 19"/>
              <p:cNvSpPr/>
              <p:nvPr/>
            </p:nvSpPr>
            <p:spPr>
              <a:xfrm rot="12600000">
                <a:off x="3467488" y="2164009"/>
                <a:ext cx="331022" cy="531316"/>
              </a:xfrm>
              <a:prstGeom prst="rightArrow">
                <a:avLst>
                  <a:gd name="adj1" fmla="val 60000"/>
                  <a:gd name="adj2" fmla="val 5000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</p:sp>
          <p:sp>
            <p:nvSpPr>
              <p:cNvPr id="21" name="Right Arrow 26"/>
              <p:cNvSpPr/>
              <p:nvPr/>
            </p:nvSpPr>
            <p:spPr>
              <a:xfrm rot="23400000">
                <a:off x="3560143" y="2295099"/>
                <a:ext cx="231715" cy="318790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lvl="0" algn="ctr" defTabSz="9779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endParaRPr lang="en-US" sz="2200" kern="1200"/>
              </a:p>
            </p:txBody>
          </p:sp>
        </p:grpSp>
      </p:grpSp>
      <p:sp>
        <p:nvSpPr>
          <p:cNvPr id="18" name="Oval 17"/>
          <p:cNvSpPr/>
          <p:nvPr/>
        </p:nvSpPr>
        <p:spPr>
          <a:xfrm>
            <a:off x="1447800" y="1676400"/>
            <a:ext cx="2011319" cy="1562695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45" name="TextBox 44"/>
          <p:cNvSpPr txBox="1"/>
          <p:nvPr/>
        </p:nvSpPr>
        <p:spPr>
          <a:xfrm>
            <a:off x="3962400" y="685800"/>
            <a:ext cx="1524000" cy="110799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en-US" sz="6600" b="1" dirty="0" err="1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টিভি</a:t>
            </a:r>
            <a:endParaRPr lang="en-US" sz="6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0" y="2286000"/>
            <a:ext cx="2057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রেডিও</a:t>
            </a:r>
            <a:endParaRPr lang="en-US" sz="66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791200" y="434340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পত্রিকা</a:t>
            </a:r>
            <a:endParaRPr lang="en-US" sz="6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3429000" y="5562600"/>
            <a:ext cx="2362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কম্পিউটার</a:t>
            </a:r>
            <a:endParaRPr lang="en-US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524000" y="4191000"/>
            <a:ext cx="1752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মানুষ</a:t>
            </a:r>
            <a:endParaRPr lang="en-US" sz="6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905000" y="1905000"/>
            <a:ext cx="1219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বই</a:t>
            </a:r>
            <a:endParaRPr lang="en-US" sz="6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461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4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3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7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6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7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80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9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5" grpId="0"/>
      <p:bldP spid="46" grpId="0"/>
      <p:bldP spid="47" grpId="0"/>
      <p:bldP spid="48" grpId="0"/>
      <p:bldP spid="49" grpId="0"/>
      <p:bldP spid="5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48322E7-1AFB-4A39-88C4-4A1DD583D932}"/>
              </a:ext>
            </a:extLst>
          </p:cNvPr>
          <p:cNvGrpSpPr/>
          <p:nvPr/>
        </p:nvGrpSpPr>
        <p:grpSpPr>
          <a:xfrm>
            <a:off x="511478" y="1143000"/>
            <a:ext cx="8099122" cy="5181600"/>
            <a:chOff x="511478" y="1143000"/>
            <a:chExt cx="8099122" cy="518160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r="5882"/>
            <a:stretch/>
          </p:blipFill>
          <p:spPr bwMode="auto">
            <a:xfrm>
              <a:off x="4648200" y="1143000"/>
              <a:ext cx="3962400" cy="518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4A2932D8-DADC-4B8F-B148-991897FA73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/>
            <a:srcRect l="4445" t="1555" r="8889" b="2051"/>
            <a:stretch/>
          </p:blipFill>
          <p:spPr bwMode="auto">
            <a:xfrm>
              <a:off x="511478" y="1143000"/>
              <a:ext cx="4114801" cy="518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BC867E2-43A2-44AC-9587-799803CDBA11}"/>
              </a:ext>
            </a:extLst>
          </p:cNvPr>
          <p:cNvSpPr txBox="1"/>
          <p:nvPr/>
        </p:nvSpPr>
        <p:spPr>
          <a:xfrm>
            <a:off x="762000" y="329625"/>
            <a:ext cx="7467600" cy="584775"/>
          </a:xfrm>
          <a:prstGeom prst="rect">
            <a:avLst/>
          </a:prstGeom>
          <a:solidFill>
            <a:srgbClr val="CBC3EF"/>
          </a:solidFill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পাঠ্য বইয়ের ৭০ নং পৃষ্ঠার সাথে মিলাও।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চলো পাঠটি পড়ি।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90800" y="152400"/>
            <a:ext cx="381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i="1" dirty="0">
                <a:latin typeface="NikoshBAN" pitchFamily="2" charset="0"/>
                <a:cs typeface="NikoshBAN" pitchFamily="2" charset="0"/>
              </a:rPr>
              <a:t>দলীয় কাজ  </a:t>
            </a:r>
            <a:endParaRPr lang="en-US" sz="6000" i="1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1143000"/>
          <a:ext cx="7848600" cy="40904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43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59352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তথ্যের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নাম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কোথা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হতে তথ্য পাই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483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পরিক্ষার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সময়সূচী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483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ঘূণিঝড়ের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খবর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16165">
                <a:tc>
                  <a:txBody>
                    <a:bodyPr/>
                    <a:lstStyle/>
                    <a:p>
                      <a:r>
                        <a:rPr lang="bn-IN" sz="4000" dirty="0">
                          <a:latin typeface="NikoshBAN" pitchFamily="2" charset="0"/>
                          <a:cs typeface="NikoshBAN" pitchFamily="2" charset="0"/>
                        </a:rPr>
                        <a:t>বাংলাদেশের</a:t>
                      </a:r>
                      <a:r>
                        <a:rPr lang="bn-IN" sz="4000" baseline="0" dirty="0">
                          <a:latin typeface="NikoshBAN" pitchFamily="2" charset="0"/>
                          <a:cs typeface="NikoshBAN" pitchFamily="2" charset="0"/>
                        </a:rPr>
                        <a:t> স্বাধীনতা দিবস</a:t>
                      </a:r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4000" dirty="0"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44000" y="2362200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নোটিশ বোর্ড,শিক্ষক</a:t>
            </a:r>
            <a:endParaRPr lang="en-US" sz="32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144000" y="3124200"/>
            <a:ext cx="335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dirty="0">
                <a:solidFill>
                  <a:schemeClr val="accent2"/>
                </a:solidFill>
                <a:latin typeface="NikoshBAN" pitchFamily="2" charset="0"/>
                <a:cs typeface="NikoshBAN" pitchFamily="2" charset="0"/>
              </a:rPr>
              <a:t>পত্রিকা,রেডিও,টিভি</a:t>
            </a:r>
            <a:endParaRPr lang="en-US" sz="3200" dirty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15400" y="4267200"/>
            <a:ext cx="32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বই,শিক্ষক,ইন্টারনেট</a:t>
            </a:r>
            <a:endParaRPr lang="en-US" sz="32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417 0.00185 L -0.49584 0.00185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3 0.00185 L -0.55 0.0018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667 -0.00485 L -0.46667 -0.0048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24000" y="2451080"/>
            <a:ext cx="64008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>
                <a:latin typeface="NikoshBAN" pitchFamily="2" charset="0"/>
                <a:cs typeface="NikoshBAN" pitchFamily="2" charset="0"/>
              </a:rPr>
              <a:t>১)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কোন মাধ্যমে শুনে তথ্য পেতে পারি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লেখ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?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২)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কোন মাধ্যমে দেখে ও শুনে তথ্য পেতে পারি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লেখ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? </a:t>
            </a:r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৩)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তথ্য জানার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৫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টি উপায় 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লেখ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  <a:p>
            <a:endParaRPr lang="bn-BD" sz="3600" dirty="0">
              <a:latin typeface="NikoshBAN" pitchFamily="2" charset="0"/>
              <a:cs typeface="NikoshBAN" pitchFamily="2" charset="0"/>
            </a:endParaRPr>
          </a:p>
          <a:p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D26DBD9-78DC-4BBB-8B0D-F2E913855B9D}"/>
              </a:ext>
            </a:extLst>
          </p:cNvPr>
          <p:cNvSpPr txBox="1"/>
          <p:nvPr/>
        </p:nvSpPr>
        <p:spPr>
          <a:xfrm>
            <a:off x="2743200" y="660737"/>
            <a:ext cx="3124200" cy="1015663"/>
          </a:xfrm>
          <a:prstGeom prst="rect">
            <a:avLst/>
          </a:prstGeom>
          <a:solidFill>
            <a:srgbClr val="FFFF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6000" i="1" dirty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000" i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2209800" y="152400"/>
            <a:ext cx="4495800" cy="76944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4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atin typeface="NikoshBAN" pitchFamily="2" charset="0"/>
                <a:cs typeface="NikoshBAN" pitchFamily="2" charset="0"/>
              </a:rPr>
              <a:t>কাজ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5276671"/>
            <a:ext cx="8458200" cy="1200329"/>
          </a:xfrm>
          <a:prstGeom prst="rect">
            <a:avLst/>
          </a:prstGeom>
          <a:solidFill>
            <a:srgbClr val="92D050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bn-IN" sz="3600" dirty="0">
                <a:latin typeface="NikoshBAN" pitchFamily="2" charset="0"/>
                <a:cs typeface="NikoshBAN" pitchFamily="2" charset="0"/>
              </a:rPr>
              <a:t>(১) তথ্য জানা কেন প্রয়োজন কমপক্ষে</a:t>
            </a:r>
            <a:r>
              <a:rPr lang="bn-BD" sz="3600" dirty="0">
                <a:latin typeface="NikoshBAN" pitchFamily="2" charset="0"/>
                <a:cs typeface="NikoshBAN" pitchFamily="2" charset="0"/>
              </a:rPr>
              <a:t> ৩ 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টি বাক্যে লিখ</a:t>
            </a:r>
            <a:r>
              <a:rPr lang="en-US" sz="3600" dirty="0">
                <a:latin typeface="NikoshBAN" pitchFamily="2" charset="0"/>
                <a:cs typeface="NikoshBAN" pitchFamily="2" charset="0"/>
              </a:rPr>
              <a:t>ে </a:t>
            </a:r>
            <a:r>
              <a:rPr lang="en-US" sz="3600" dirty="0" err="1">
                <a:latin typeface="NikoshBAN" pitchFamily="2" charset="0"/>
                <a:cs typeface="NikoshBAN" pitchFamily="2" charset="0"/>
              </a:rPr>
              <a:t>আনবে</a:t>
            </a:r>
            <a:r>
              <a:rPr lang="bn-IN" sz="3600" dirty="0"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FE3733-5405-47C7-9CED-BCC385EA7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143000"/>
            <a:ext cx="8305800" cy="3810000"/>
          </a:xfrm>
          <a:prstGeom prst="rect">
            <a:avLst/>
          </a:prstGeom>
          <a:ln w="88900" cap="sq" cmpd="thickThin">
            <a:solidFill>
              <a:schemeClr val="accent2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35888432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82714"/>
            <a:ext cx="8458200" cy="70788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4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40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07AE4E7-40B0-4EBB-87B6-195BF2DDA58C}"/>
              </a:ext>
            </a:extLst>
          </p:cNvPr>
          <p:cNvGrpSpPr/>
          <p:nvPr/>
        </p:nvGrpSpPr>
        <p:grpSpPr>
          <a:xfrm>
            <a:off x="381000" y="1143000"/>
            <a:ext cx="8458200" cy="5410200"/>
            <a:chOff x="76200" y="838200"/>
            <a:chExt cx="8991600" cy="598354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572316AC-DC4D-4EE6-AADA-573CAE08B80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2"/>
            <a:stretch/>
          </p:blipFill>
          <p:spPr>
            <a:xfrm>
              <a:off x="76200" y="838200"/>
              <a:ext cx="8991600" cy="3429000"/>
            </a:xfrm>
            <a:prstGeom prst="rect">
              <a:avLst/>
            </a:prstGeom>
          </p:spPr>
        </p:pic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AF2894B-ACC2-4844-9EBB-8A17FE7ACA49}"/>
                </a:ext>
              </a:extLst>
            </p:cNvPr>
            <p:cNvGrpSpPr/>
            <p:nvPr/>
          </p:nvGrpSpPr>
          <p:grpSpPr>
            <a:xfrm>
              <a:off x="76200" y="4267200"/>
              <a:ext cx="8991600" cy="2554545"/>
              <a:chOff x="76200" y="4267200"/>
              <a:chExt cx="8991600" cy="2554545"/>
            </a:xfrm>
          </p:grpSpPr>
          <p:sp>
            <p:nvSpPr>
              <p:cNvPr id="3" name="TextBox 2"/>
              <p:cNvSpPr txBox="1"/>
              <p:nvPr/>
            </p:nvSpPr>
            <p:spPr>
              <a:xfrm>
                <a:off x="2286000" y="4267200"/>
                <a:ext cx="6781800" cy="2554545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/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  <a:scene3d>
                  <a:camera prst="orthographicFront"/>
                  <a:lightRig rig="glow" dir="tl">
                    <a:rot lat="0" lon="0" rev="5400000"/>
                  </a:lightRig>
                </a:scene3d>
                <a:sp3d contourW="12700">
                  <a:bevelT w="25400" h="25400"/>
                  <a:contourClr>
                    <a:schemeClr val="accent6">
                      <a:shade val="73000"/>
                    </a:schemeClr>
                  </a:contourClr>
                </a:sp3d>
              </a:bodyPr>
              <a:lstStyle/>
              <a:p>
                <a:pPr algn="ctr"/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মোঃ</a:t>
                </a:r>
                <a:r>
                  <a:rPr lang="en-US" sz="4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মিজানুর</a:t>
                </a:r>
                <a:r>
                  <a:rPr lang="en-US" sz="4000" b="1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b="1" dirty="0" err="1">
                    <a:latin typeface="NikoshBAN" pitchFamily="2" charset="0"/>
                    <a:cs typeface="NikoshBAN" pitchFamily="2" charset="0"/>
                  </a:rPr>
                  <a:t>রহমান</a:t>
                </a:r>
                <a:endParaRPr lang="en-US" sz="4000" b="1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সহকারি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শিক্ষক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দত্তগ্রাম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সরকারি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প্রাথমিক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বিদ্যালয়</a:t>
                </a:r>
                <a:endParaRPr lang="en-US" sz="4000" dirty="0">
                  <a:latin typeface="NikoshBAN" pitchFamily="2" charset="0"/>
                  <a:cs typeface="NikoshBAN" pitchFamily="2" charset="0"/>
                </a:endParaRPr>
              </a:p>
              <a:p>
                <a:pPr algn="ctr"/>
                <a:r>
                  <a:rPr lang="en-US" sz="4000" dirty="0" err="1">
                    <a:latin typeface="NikoshBAN" pitchFamily="2" charset="0"/>
                    <a:cs typeface="NikoshBAN" pitchFamily="2" charset="0"/>
                  </a:rPr>
                  <a:t>কুলাউড়া,মৌলভীবাজার</a:t>
                </a:r>
                <a:r>
                  <a:rPr lang="en-US" sz="4000" dirty="0">
                    <a:latin typeface="NikoshBAN" pitchFamily="2" charset="0"/>
                    <a:cs typeface="NikoshBAN" pitchFamily="2" charset="0"/>
                  </a:rPr>
                  <a:t>।</a:t>
                </a:r>
              </a:p>
            </p:txBody>
          </p:sp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E1E8299C-618D-40B8-9AC9-8AFD0222B6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200" y="4267200"/>
                <a:ext cx="2209800" cy="2554544"/>
              </a:xfrm>
              <a:prstGeom prst="ellipse">
                <a:avLst/>
              </a:prstGeom>
              <a:ln w="63500" cap="rnd">
                <a:solidFill>
                  <a:srgbClr val="333333"/>
                </a:solidFill>
              </a:ln>
              <a:effectLst>
                <a:outerShdw blurRad="381000" dist="292100" dir="5400000" sx="-80000" sy="-18000" rotWithShape="0">
                  <a:srgbClr val="000000">
                    <a:alpha val="22000"/>
                  </a:srgbClr>
                </a:outerShdw>
              </a:effectLst>
              <a:scene3d>
                <a:camera prst="orthographicFront"/>
                <a:lightRig rig="contrasting" dir="t">
                  <a:rot lat="0" lon="0" rev="3000000"/>
                </a:lightRig>
              </a:scene3d>
              <a:sp3d contourW="7620">
                <a:bevelT w="95250" h="31750"/>
                <a:contourClr>
                  <a:srgbClr val="333333"/>
                </a:contourClr>
              </a:sp3d>
            </p:spPr>
          </p:pic>
        </p:grpSp>
      </p:grpSp>
    </p:spTree>
    <p:extLst>
      <p:ext uri="{BB962C8B-B14F-4D97-AF65-F5344CB8AC3E}">
        <p14:creationId xmlns:p14="http://schemas.microsoft.com/office/powerpoint/2010/main" val="200637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rr.jpg">
            <a:extLst>
              <a:ext uri="{FF2B5EF4-FFF2-40B4-BE49-F238E27FC236}">
                <a16:creationId xmlns:a16="http://schemas.microsoft.com/office/drawing/2014/main" id="{2C2D2C4A-907A-42F1-81D2-B1CC2F871FA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" y="304800"/>
            <a:ext cx="8382000" cy="6324600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BAA082D-BCB7-4504-9DCD-596C4D2F8BD3}"/>
              </a:ext>
            </a:extLst>
          </p:cNvPr>
          <p:cNvSpPr/>
          <p:nvPr/>
        </p:nvSpPr>
        <p:spPr>
          <a:xfrm>
            <a:off x="4446977" y="1447800"/>
            <a:ext cx="21062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b="1" dirty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sz="4400" b="1" dirty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4400" b="1" dirty="0">
                <a:latin typeface="NikoshBAN" pitchFamily="2" charset="0"/>
                <a:cs typeface="NikoshBAN" pitchFamily="2" charset="0"/>
              </a:rPr>
              <a:t>সবাইকে</a:t>
            </a:r>
            <a:endParaRPr lang="en-GB" sz="4400" b="1" dirty="0"/>
          </a:p>
          <a:p>
            <a:endParaRPr lang="en-GB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1800" y="312003"/>
            <a:ext cx="3581400" cy="83099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8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b="1" dirty="0" err="1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48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3752433"/>
            <a:ext cx="8534400" cy="280076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শ্রেণীঃ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তৃতীয়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প্রাথমিক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বিজ্ঞান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শিরোনামঃ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তথ্য ও যোগাযোগ</a:t>
            </a:r>
            <a:endParaRPr lang="en-US" sz="4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৪০ </a:t>
            </a:r>
            <a:r>
              <a:rPr lang="en-US" sz="4400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4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9040A14-577E-498E-BCBC-3F3F062D10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l="4445" t="1555" r="8889" b="2051"/>
          <a:stretch/>
        </p:blipFill>
        <p:spPr bwMode="auto">
          <a:xfrm>
            <a:off x="3505200" y="1333500"/>
            <a:ext cx="27432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9459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304800"/>
            <a:ext cx="3581400" cy="92333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5400" b="1" i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5400" b="1" i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com.jpg">
            <a:extLst>
              <a:ext uri="{FF2B5EF4-FFF2-40B4-BE49-F238E27FC236}">
                <a16:creationId xmlns:a16="http://schemas.microsoft.com/office/drawing/2014/main" id="{DFA5F49E-09B4-4308-AAFE-E89A71C15B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l="5102" r="20409" b="18750"/>
          <a:stretch/>
        </p:blipFill>
        <p:spPr>
          <a:xfrm>
            <a:off x="304800" y="1371600"/>
            <a:ext cx="8534400" cy="518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02A962-8E74-45E6-BDD0-C57162D9949D}"/>
              </a:ext>
            </a:extLst>
          </p:cNvPr>
          <p:cNvSpPr txBox="1"/>
          <p:nvPr/>
        </p:nvSpPr>
        <p:spPr>
          <a:xfrm rot="21426039">
            <a:off x="1181046" y="2169904"/>
            <a:ext cx="3429651" cy="156966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r>
              <a:rPr lang="bn-IN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১১.১.</a:t>
            </a:r>
            <a:r>
              <a:rPr lang="en-US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৩</a:t>
            </a:r>
            <a:r>
              <a:rPr lang="bn-IN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তথ্য প্রযুক্তি ব্যবহারের </a:t>
            </a:r>
            <a:r>
              <a:rPr lang="en-US" sz="2400" b="1" dirty="0" err="1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মাধ্যম </a:t>
            </a:r>
            <a:r>
              <a:rPr lang="en-US" sz="2400" b="1" dirty="0" err="1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বর্ণনা</a:t>
            </a:r>
            <a:r>
              <a:rPr lang="bn-IN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করতে পারবে।</a:t>
            </a:r>
          </a:p>
          <a:p>
            <a:r>
              <a:rPr lang="bn-IN" sz="2400" b="1" dirty="0">
                <a:ln>
                  <a:prstDash val="solid"/>
                </a:ln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১১.১.২ তথ্য বিনিময়ের বিভিন্ন উপায় সম্পর্কে বলতে পারবে।</a:t>
            </a:r>
            <a:endParaRPr lang="en-US" sz="2400" b="1" dirty="0">
              <a:ln>
                <a:prstDash val="solid"/>
              </a:ln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9301170-793A-4CF3-BF58-96DA77DC24C6}"/>
              </a:ext>
            </a:extLst>
          </p:cNvPr>
          <p:cNvGrpSpPr/>
          <p:nvPr/>
        </p:nvGrpSpPr>
        <p:grpSpPr>
          <a:xfrm>
            <a:off x="533400" y="1219200"/>
            <a:ext cx="8305800" cy="5105400"/>
            <a:chOff x="533400" y="1219200"/>
            <a:chExt cx="7512131" cy="5105400"/>
          </a:xfrm>
        </p:grpSpPr>
        <p:grpSp>
          <p:nvGrpSpPr>
            <p:cNvPr id="6" name="Group 5"/>
            <p:cNvGrpSpPr/>
            <p:nvPr/>
          </p:nvGrpSpPr>
          <p:grpSpPr>
            <a:xfrm>
              <a:off x="3074421" y="1279288"/>
              <a:ext cx="4971110" cy="4997329"/>
              <a:chOff x="4937988" y="-3010814"/>
              <a:chExt cx="8318742" cy="6613381"/>
            </a:xfrm>
          </p:grpSpPr>
          <p:pic>
            <p:nvPicPr>
              <p:cNvPr id="2" name="Picture 1" descr="ূাতগ.jp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9329191" y="-3010814"/>
                <a:ext cx="3927539" cy="3200400"/>
              </a:xfrm>
              <a:prstGeom prst="rect">
                <a:avLst/>
              </a:prstGeom>
            </p:spPr>
          </p:pic>
          <p:pic>
            <p:nvPicPr>
              <p:cNvPr id="3" name="Picture 2" descr="wtc.jpg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4937988" y="520701"/>
                <a:ext cx="4038600" cy="3081866"/>
              </a:xfrm>
              <a:prstGeom prst="rect">
                <a:avLst/>
              </a:prstGeom>
            </p:spPr>
          </p:pic>
        </p:grpSp>
        <p:pic>
          <p:nvPicPr>
            <p:cNvPr id="4" name="Picture 3" descr="m1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3401" y="1219200"/>
              <a:ext cx="2667000" cy="2448959"/>
            </a:xfrm>
            <a:prstGeom prst="rect">
              <a:avLst/>
            </a:prstGeom>
          </p:spPr>
        </p:pic>
        <p:pic>
          <p:nvPicPr>
            <p:cNvPr id="9" name="Picture 8" descr="জদব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1109" y="1279288"/>
              <a:ext cx="2076697" cy="2328779"/>
            </a:xfrm>
            <a:prstGeom prst="rect">
              <a:avLst/>
            </a:prstGeom>
          </p:spPr>
        </p:pic>
        <p:pic>
          <p:nvPicPr>
            <p:cNvPr id="11" name="Picture 10" descr="net.jpg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615443" y="3816684"/>
              <a:ext cx="2413385" cy="2507916"/>
            </a:xfrm>
            <a:prstGeom prst="rect">
              <a:avLst/>
            </a:prstGeom>
          </p:spPr>
        </p:pic>
        <p:pic>
          <p:nvPicPr>
            <p:cNvPr id="10" name="Picture 9" descr="telephone-10.jpg">
              <a:extLst>
                <a:ext uri="{FF2B5EF4-FFF2-40B4-BE49-F238E27FC236}">
                  <a16:creationId xmlns:a16="http://schemas.microsoft.com/office/drawing/2014/main" id="{86864B7C-38F7-4D03-806D-C4E92236C4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/>
            <a:srcRect l="9762" t="9323" r="11085"/>
            <a:stretch/>
          </p:blipFill>
          <p:spPr>
            <a:xfrm>
              <a:off x="533400" y="3698326"/>
              <a:ext cx="2413385" cy="2578291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D78CAC1-19AB-4A02-B9A9-DEE6EE723468}"/>
              </a:ext>
            </a:extLst>
          </p:cNvPr>
          <p:cNvSpPr txBox="1"/>
          <p:nvPr/>
        </p:nvSpPr>
        <p:spPr>
          <a:xfrm>
            <a:off x="2057400" y="152400"/>
            <a:ext cx="5105400" cy="76944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762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bn-IN" sz="4400" dirty="0">
                <a:latin typeface="NikoshBAN" pitchFamily="2" charset="0"/>
                <a:cs typeface="NikoshBAN" pitchFamily="2" charset="0"/>
              </a:rPr>
              <a:t>এসো আমরা কিছু ছবি দেখি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3200400"/>
            <a:ext cx="7239000" cy="1569660"/>
          </a:xfrm>
          <a:prstGeom prst="rect">
            <a:avLst/>
          </a:prstGeom>
          <a:solidFill>
            <a:srgbClr val="CBC3EF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bn-IN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আজকের পাঠঃ</a:t>
            </a: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তথ্য ও যোগাযোগ ।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BD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তথ্য</a:t>
            </a:r>
            <a:r>
              <a:rPr lang="bn-BD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আমরা.....</a:t>
            </a:r>
            <a:r>
              <a:rPr lang="en-US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জানাবো</a:t>
            </a: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</a:p>
        </p:txBody>
      </p:sp>
      <p:sp>
        <p:nvSpPr>
          <p:cNvPr id="3" name="Rectangle 2"/>
          <p:cNvSpPr/>
          <p:nvPr/>
        </p:nvSpPr>
        <p:spPr>
          <a:xfrm>
            <a:off x="2743200" y="1057870"/>
            <a:ext cx="3430576" cy="10156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lvl="0" algn="ctr"/>
            <a:r>
              <a:rPr lang="bn-IN" sz="60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ঘোষণা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v.jpg">
            <a:extLst>
              <a:ext uri="{FF2B5EF4-FFF2-40B4-BE49-F238E27FC236}">
                <a16:creationId xmlns:a16="http://schemas.microsoft.com/office/drawing/2014/main" id="{00E5A110-6D10-41F9-BEB2-802D69E808F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600200"/>
            <a:ext cx="8686800" cy="50292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BD03C75-88E9-4565-9671-F90A111F4E37}"/>
              </a:ext>
            </a:extLst>
          </p:cNvPr>
          <p:cNvSpPr txBox="1"/>
          <p:nvPr/>
        </p:nvSpPr>
        <p:spPr>
          <a:xfrm>
            <a:off x="1143000" y="2590800"/>
            <a:ext cx="3581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800" b="1" dirty="0">
                <a:latin typeface="NikoshBAN" pitchFamily="2" charset="0"/>
                <a:cs typeface="NikoshBAN" pitchFamily="2" charset="0"/>
              </a:rPr>
              <a:t>তথ্য আমরা কোথা হতে পাই?</a:t>
            </a:r>
            <a:endParaRPr lang="en-US" sz="4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302B6E-FCC3-471D-8150-2AD4A48D362B}"/>
              </a:ext>
            </a:extLst>
          </p:cNvPr>
          <p:cNvSpPr/>
          <p:nvPr/>
        </p:nvSpPr>
        <p:spPr>
          <a:xfrm>
            <a:off x="4038600" y="968514"/>
            <a:ext cx="15856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4000" dirty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উপস্থাপন</a:t>
            </a:r>
            <a:endParaRPr lang="en-GB" sz="4000" dirty="0">
              <a:solidFill>
                <a:schemeClr val="bg1"/>
              </a:solidFill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1D50FD4-7998-43C2-99FF-6B4D42D1C949}"/>
              </a:ext>
            </a:extLst>
          </p:cNvPr>
          <p:cNvGrpSpPr/>
          <p:nvPr/>
        </p:nvGrpSpPr>
        <p:grpSpPr>
          <a:xfrm>
            <a:off x="1524000" y="304800"/>
            <a:ext cx="6324600" cy="1554897"/>
            <a:chOff x="1600200" y="2705100"/>
            <a:chExt cx="6324600" cy="1554897"/>
          </a:xfrm>
        </p:grpSpPr>
        <p:pic>
          <p:nvPicPr>
            <p:cNvPr id="7" name="Picture 6" descr="telephone-10.jpg">
              <a:extLst>
                <a:ext uri="{FF2B5EF4-FFF2-40B4-BE49-F238E27FC236}">
                  <a16:creationId xmlns:a16="http://schemas.microsoft.com/office/drawing/2014/main" id="{7D9B4B4D-5A0B-4BD4-926E-67F370DE5FA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/>
            <a:srcRect l="8794" t="11429" r="7656" b="5714"/>
            <a:stretch/>
          </p:blipFill>
          <p:spPr>
            <a:xfrm>
              <a:off x="1600200" y="2705100"/>
              <a:ext cx="6324600" cy="1447800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151860B-F651-48A4-9D9C-F536B3305C00}"/>
                </a:ext>
              </a:extLst>
            </p:cNvPr>
            <p:cNvSpPr/>
            <p:nvPr/>
          </p:nvSpPr>
          <p:spPr>
            <a:xfrm>
              <a:off x="3886200" y="3429000"/>
              <a:ext cx="1867819" cy="83099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IN" sz="4800" dirty="0">
                  <a:solidFill>
                    <a:schemeClr val="bg1"/>
                  </a:solidFill>
                  <a:latin typeface="NikoshBAN" pitchFamily="2" charset="0"/>
                  <a:cs typeface="NikoshBAN" pitchFamily="2" charset="0"/>
                </a:rPr>
                <a:t>উপস্থাপন</a:t>
              </a:r>
              <a:endParaRPr lang="en-GB" sz="4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434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457200"/>
            <a:ext cx="7162800" cy="4800600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extBox 3"/>
          <p:cNvSpPr txBox="1"/>
          <p:nvPr/>
        </p:nvSpPr>
        <p:spPr>
          <a:xfrm>
            <a:off x="1447800" y="5540514"/>
            <a:ext cx="6172200" cy="707886"/>
          </a:xfrm>
          <a:prstGeom prst="rect">
            <a:avLst/>
          </a:prstGeom>
          <a:solidFill>
            <a:srgbClr val="CBC3EF"/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bn-IN" sz="40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তথ্য জানতে  আমরা টেলিভিশন দেখি।</a:t>
            </a:r>
            <a:endParaRPr lang="en-US" sz="4000" b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d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381000"/>
            <a:ext cx="7391400" cy="4953000"/>
          </a:xfrm>
          <a:prstGeom prst="ellipse">
            <a:avLst/>
          </a:prstGeom>
          <a:ln w="190500" cap="rnd">
            <a:solidFill>
              <a:schemeClr val="accent3">
                <a:lumMod val="5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TextBox 6"/>
          <p:cNvSpPr txBox="1"/>
          <p:nvPr/>
        </p:nvSpPr>
        <p:spPr>
          <a:xfrm>
            <a:off x="1752600" y="5638800"/>
            <a:ext cx="5867400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রেডিও থেকে প্রয়োজনীয় তথ্য জানতে পারি।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Basis">
  <a:themeElements>
    <a:clrScheme name="Basis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Basis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is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Basis</Template>
  <TotalTime>994</TotalTime>
  <Words>252</Words>
  <Application>Microsoft Office PowerPoint</Application>
  <PresentationFormat>On-screen Show (4:3)</PresentationFormat>
  <Paragraphs>58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Calibri</vt:lpstr>
      <vt:lpstr>Corbel</vt:lpstr>
      <vt:lpstr>NikoshBAN</vt:lpstr>
      <vt:lpstr>Basis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user</cp:lastModifiedBy>
  <cp:revision>155</cp:revision>
  <dcterms:created xsi:type="dcterms:W3CDTF">2006-08-16T00:00:00Z</dcterms:created>
  <dcterms:modified xsi:type="dcterms:W3CDTF">2019-05-31T20:52:48Z</dcterms:modified>
</cp:coreProperties>
</file>