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82" r:id="rId14"/>
    <p:sldId id="283" r:id="rId15"/>
    <p:sldId id="279" r:id="rId16"/>
    <p:sldId id="277" r:id="rId17"/>
    <p:sldId id="280" r:id="rId18"/>
    <p:sldId id="281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3" clrIdx="0">
    <p:extLst>
      <p:ext uri="{19B8F6BF-5375-455C-9EA6-DF929625EA0E}">
        <p15:presenceInfo xmlns:p15="http://schemas.microsoft.com/office/powerpoint/2012/main" xmlns="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FFCC"/>
    <a:srgbClr val="00FF00"/>
    <a:srgbClr val="FFFF66"/>
    <a:srgbClr val="E32D91"/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9823" autoAdjust="0"/>
    <p:restoredTop sz="95179" autoAdjust="0"/>
  </p:normalViewPr>
  <p:slideViewPr>
    <p:cSldViewPr snapToGrid="0">
      <p:cViewPr>
        <p:scale>
          <a:sx n="75" d="100"/>
          <a:sy n="75" d="100"/>
        </p:scale>
        <p:origin x="-660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1818" y="4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736266074848751"/>
          <c:y val="3.8143661778182091E-2"/>
          <c:w val="0.72388471711306401"/>
          <c:h val="0.7946008864813928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C092F-B1BC-4567-9712-08189C050F93}" type="datetimeFigureOut">
              <a:rPr lang="en-US" smtClean="0"/>
              <a:pPr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48D80-FFAF-4F5C-872F-ABDD245780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0057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54341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30429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4688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29556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89797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17655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73956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34432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06584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0359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6E93-E46C-4131-BC07-DBD68CEE4A84}" type="datetimeFigureOut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53808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6E93-E46C-4131-BC07-DBD68CEE4A84}" type="datetimeFigureOut">
              <a:rPr lang="en-US" smtClean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A3E07-A6BE-434C-9916-B0701220CE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278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266701"/>
            <a:ext cx="7924800" cy="5974412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bliqueTopLef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14011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186845"/>
            <a:ext cx="4298950" cy="118475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খেয়াল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522" y="1683010"/>
            <a:ext cx="2398396" cy="2997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2815" y="2090748"/>
            <a:ext cx="2476499" cy="2488905"/>
          </a:xfrm>
          <a:prstGeom prst="rect">
            <a:avLst/>
          </a:prstGeom>
        </p:spPr>
      </p:pic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xmlns="" val="3836583240"/>
              </p:ext>
            </p:extLst>
          </p:nvPr>
        </p:nvGraphicFramePr>
        <p:xfrm>
          <a:off x="5848032" y="2526770"/>
          <a:ext cx="2392361" cy="2397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1241" y="5298802"/>
            <a:ext cx="2903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 অংশ ১০ ভাগ</a:t>
            </a:r>
            <a:endParaRPr lang="en-US" sz="36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307070"/>
            <a:ext cx="30683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মাইকের শব্দে কানের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2921" y="5268025"/>
            <a:ext cx="2479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ব্যাবসায় ক্ষতি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117601" y="4680210"/>
            <a:ext cx="335280" cy="5217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191635" y="4680211"/>
            <a:ext cx="377190" cy="5217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990080" y="4712716"/>
            <a:ext cx="454152" cy="5943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948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3" grpId="0"/>
      <p:bldP spid="5" grpId="0"/>
      <p:bldP spid="7" grpId="0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3838" y="406579"/>
            <a:ext cx="5314950" cy="14465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পত্র -২ ( জোড়ায় কাজ )   সময়ঃ    ৫ মিনিট</a:t>
            </a:r>
            <a:endParaRPr lang="en-US" sz="44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Multidocument 3"/>
          <p:cNvSpPr/>
          <p:nvPr/>
        </p:nvSpPr>
        <p:spPr>
          <a:xfrm>
            <a:off x="153945" y="3071814"/>
            <a:ext cx="714373" cy="50006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66814" y="2968783"/>
            <a:ext cx="6886575" cy="286232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/>
              <a:t>একটি  দ্রব্য ১৯০ টাকায় ক্রয় করে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bn-BD" sz="3600" dirty="0" smtClean="0"/>
              <a:t>১৭৫ টাকায় বিক্রয় করলে শতকরা </a:t>
            </a:r>
            <a:endParaRPr lang="en-US" sz="3600" dirty="0" smtClean="0"/>
          </a:p>
          <a:p>
            <a:endParaRPr lang="bn-BD" sz="3600" dirty="0" smtClean="0"/>
          </a:p>
          <a:p>
            <a:r>
              <a:rPr lang="bn-BD" sz="3600" dirty="0" smtClean="0"/>
              <a:t>কত ক্ষতি হবে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55798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9559" y="1477506"/>
            <a:ext cx="5454260" cy="1610860"/>
          </a:xfrm>
        </p:spPr>
        <p:txBody>
          <a:bodyPr>
            <a:normAutofit/>
          </a:bodyPr>
          <a:lstStyle/>
          <a:p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ক্রয় মূল্য =১৯০ টাকা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বিক্রয় মূল্য=১৭৫ টাকা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bn-B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962" y="2479418"/>
            <a:ext cx="4323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              </a:t>
            </a:r>
            <a:r>
              <a:rPr lang="bn-BD" sz="2800" dirty="0" smtClean="0"/>
              <a:t>ক্ষতি=১৫ টাকা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-2185592" y="3709851"/>
            <a:ext cx="1203498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তাহলে,				 ১৯০ টাকায় ক্ষতি  হয় ১৫ টাকা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bn-BD" sz="40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8"/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∴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১   “</a:t>
            </a:r>
            <a:r>
              <a:rPr lang="bn-BD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“  “       ১৫/১৯০</a:t>
            </a:r>
          </a:p>
          <a:p>
            <a:pPr lvl="8"/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∴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১০০  “   “  (১৫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×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১০০)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÷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১৯০</a:t>
            </a:r>
          </a:p>
          <a:p>
            <a:pPr lvl="8"/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                     =৭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৮৯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%</a:t>
            </a:r>
            <a:endParaRPr lang="bn-BD" sz="40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ea typeface="Cambria Math" panose="02040503050406030204" pitchFamily="18" charset="0"/>
              <a:cs typeface="NikoshBAN" panose="02000000000000000000" pitchFamily="2" charset="0"/>
            </a:endParaRPr>
          </a:p>
          <a:p>
            <a:pPr lvl="8"/>
            <a:r>
              <a:rPr lang="bn-BD" sz="40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উত্তরঃ ৭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৮৯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% </a:t>
            </a:r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ক্ষতি হয় ।</a:t>
            </a:r>
          </a:p>
          <a:p>
            <a:pPr lvl="8"/>
            <a:r>
              <a:rPr lang="bn-BD" sz="7200" dirty="0" smtClean="0"/>
              <a:t>				</a:t>
            </a:r>
            <a:r>
              <a:rPr lang="bn-BD" sz="6000" dirty="0" smtClean="0"/>
              <a:t>				</a:t>
            </a:r>
            <a:r>
              <a:rPr lang="bn-BD" sz="5400" dirty="0" smtClean="0"/>
              <a:t>											</a:t>
            </a:r>
            <a:endParaRPr lang="en-US" sz="54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79962" y="2458308"/>
            <a:ext cx="4346713" cy="21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60321" y="43282"/>
            <a:ext cx="2926080" cy="1107996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798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1940560" y="304800"/>
            <a:ext cx="4114800" cy="1137920"/>
          </a:xfrm>
          <a:prstGeom prst="flowChartMagneticDisk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কর</a:t>
            </a:r>
            <a:endParaRPr lang="en-US" sz="6600" b="1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725" y="2112046"/>
            <a:ext cx="4281193" cy="29119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8608" y="1896476"/>
            <a:ext cx="4175393" cy="312751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40560" y="5538772"/>
            <a:ext cx="111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ভ্যাট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8608" y="5600328"/>
            <a:ext cx="3977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ধায্য ভ্যাট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৫%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408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80194" y="603316"/>
            <a:ext cx="2779196" cy="30113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4718" y="431963"/>
            <a:ext cx="2525764" cy="33118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8120" y="4071273"/>
            <a:ext cx="4873846" cy="229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17190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01521" y="283335"/>
            <a:ext cx="7289441" cy="1828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 পত্র -৩ (দলগত  কাজ)  সময় -৮ মিনিট</a:t>
            </a:r>
            <a:endParaRPr lang="en-US" sz="5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488" y="3078050"/>
            <a:ext cx="97611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জনি ২০ টাকা দরে  ১৫ মিটার লাল ফিতা 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 করলো , ভ্যাটের হার ১২ টাকা । সে 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দোকানিকে ৫০০ টাকার নোট দিলে , দোকানি </a:t>
            </a:r>
          </a:p>
          <a:p>
            <a:r>
              <a:rPr lang="bn-BD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 কত টাকা ফেরত দেবেন ?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 rot="20927381">
            <a:off x="425004" y="2987897"/>
            <a:ext cx="843566" cy="7469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918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193960" y="0"/>
            <a:ext cx="3498940" cy="155834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8451" y="1415121"/>
            <a:ext cx="756312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১ মিটার ফিতার ক্রয় মূল্য ২০ টাকা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∴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১৫  “       “     “  “  ২০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=৩০০ টাকা</a:t>
            </a:r>
          </a:p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১০০ টাকায় ভ্যাট দিতে হয় ১২ টাকা</a:t>
            </a:r>
          </a:p>
          <a:p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∴</a:t>
            </a:r>
            <a:r>
              <a:rPr lang="bn-BD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     ১      “      “      “    “(১২ </a:t>
            </a: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÷</a:t>
            </a:r>
            <a:r>
              <a:rPr lang="bn-BD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১০০)</a:t>
            </a:r>
          </a:p>
          <a:p>
            <a:pPr lvl="1"/>
            <a:endParaRPr lang="bn-BD" sz="4000" dirty="0" smtClean="0">
              <a:latin typeface="Cambria Math" panose="02040503050406030204" pitchFamily="18" charset="0"/>
              <a:ea typeface="Cambria Math" panose="02040503050406030204" pitchFamily="18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∴</a:t>
            </a:r>
            <a:r>
              <a:rPr lang="bn-BD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   ৩০০     “      “      “             </a:t>
            </a:r>
          </a:p>
          <a:p>
            <a:r>
              <a:rPr lang="bn-BD" sz="4000" dirty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                                =৩৬ টাকা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71093" y="5628067"/>
            <a:ext cx="2043516" cy="633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18923" y="5013412"/>
            <a:ext cx="197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23827" y="5508998"/>
            <a:ext cx="2717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bn-BD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1983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790" y="772733"/>
            <a:ext cx="826823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∴</a:t>
            </a:r>
            <a:r>
              <a:rPr lang="bn-BD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দোকানি তাকে দেবে = ৫০০ –(৩০০+৩৬)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= ৫০০-৩৩৬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= ১৬৪ টাকা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উত্তরঃ ১৬৪ টাকা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540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193800" y="0"/>
            <a:ext cx="6184900" cy="1429556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820" y="1236371"/>
            <a:ext cx="891218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**  একটি দ্রবের ক্রয় মূল্য ১৫০ টাকা এবং বিক্রয় মূল্য ১৬৫ টাকা ।</a:t>
            </a:r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(এর আলোকে ১ ও ২ নং প্রশ্নের উত্তর দাও । )</a:t>
            </a: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456" y="3374264"/>
            <a:ext cx="9229144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bn-B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 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লাভ কত টাকা ? </a:t>
            </a:r>
          </a:p>
          <a:p>
            <a:pPr lvl="1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১০   (খ)  ১৫   (গ)  ২০      (ঘ)     ২৫  টাকা ।</a:t>
            </a:r>
          </a:p>
          <a:p>
            <a:pPr lvl="1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শতকরা কত টাকা লাভ হবে ?</a:t>
            </a:r>
          </a:p>
          <a:p>
            <a:pPr lvl="1"/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(ক)  ২৫   (খ)  ২০   (গ)   ১৫   (ঘ) ১০ টাকা ।</a:t>
            </a:r>
          </a:p>
          <a:p>
            <a:r>
              <a:rPr lang="bn-BD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উত্তরঃ  ১। (খ)     ২।   (ঘ)</a:t>
            </a:r>
            <a:endParaRPr lang="en-US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584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70433"/>
            <a:ext cx="7772400" cy="23876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ঘড়ি ৬২৫ টাকায় বিক্রয় করলে ১০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%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ক্ষতি হয় ।</a:t>
            </a:r>
            <a:b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(ক)১০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%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বলতে কি বুঝ ?</a:t>
            </a:r>
            <a:b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ঘড়িটির ক্রয় মূল্য কত ?</a:t>
            </a:r>
            <a:b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ঘড়িটি কত টাকায় বিক্রয় করলে</a:t>
            </a:r>
            <a:b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%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লাভ হবে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0174" y="2001078"/>
            <a:ext cx="7487478" cy="4200939"/>
          </a:xfrm>
        </p:spPr>
        <p:txBody>
          <a:bodyPr>
            <a:normAutofit/>
          </a:bodyPr>
          <a:lstStyle/>
          <a:p>
            <a:pPr lv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504662" y="215900"/>
            <a:ext cx="4975638" cy="140086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960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078" y="338436"/>
            <a:ext cx="5617029" cy="10042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7030A0"/>
                </a:solidFill>
              </a:rPr>
              <a:t>শিক্ষক পরিচিতি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996" y="3321845"/>
            <a:ext cx="4140680" cy="2245428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13011" y="3143474"/>
            <a:ext cx="13856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endParaRPr lang="en-US" sz="405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928" y="4294518"/>
            <a:ext cx="576311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350" dirty="0"/>
              <a:t>						</a:t>
            </a:r>
            <a:r>
              <a:rPr lang="en-US" sz="1350" dirty="0"/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5058" y="1515291"/>
            <a:ext cx="8958942" cy="4656257"/>
          </a:xfrm>
          <a:prstGeom prst="roundRect">
            <a:avLst/>
          </a:prstGeom>
          <a:solidFill>
            <a:srgbClr val="00B05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রাজিব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মিয়া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বাতেনিয়া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মাদ্রাসা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মুন্সীগঞ্জ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01842-529926</a:t>
            </a:r>
          </a:p>
          <a:p>
            <a:pPr algn="ctr"/>
            <a:endParaRPr lang="en-US" sz="24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625600"/>
            <a:ext cx="3814752" cy="384654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719005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1"/>
            <a:ext cx="6515100" cy="142240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3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7812" y="2791757"/>
            <a:ext cx="4639592" cy="3076251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8239559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9905" y="715617"/>
            <a:ext cx="5546272" cy="1111871"/>
          </a:xfrm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bn-BD" sz="89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dirty="0" smtClean="0"/>
              <a:t> পরিচিতি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97" y="2330783"/>
            <a:ext cx="6558455" cy="403848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bn-BD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শ্রেণিঃ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সপ্তম</a:t>
            </a:r>
            <a:endParaRPr lang="bn-BD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bn-BD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বিষয়ঃ গণিত </a:t>
            </a:r>
            <a:endParaRPr lang="en-US" sz="4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bn-BD" sz="54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bn-BD" sz="60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সমানুপাত</a:t>
            </a:r>
            <a:r>
              <a:rPr lang="bn-BD" sz="5400" b="1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লাভ-ক্ষতি</a:t>
            </a:r>
            <a:endParaRPr lang="bn-BD" sz="5400" b="1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সময়ঃ ৫০ মিনিট</a:t>
            </a:r>
          </a:p>
          <a:p>
            <a:pPr algn="l"/>
            <a:r>
              <a:rPr lang="bn-BD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তারিখঃ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bn-BD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bn-BD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bn-BD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be 3"/>
          <p:cNvSpPr/>
          <p:nvPr/>
        </p:nvSpPr>
        <p:spPr>
          <a:xfrm>
            <a:off x="1605082" y="999820"/>
            <a:ext cx="439947" cy="47876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Cube 4"/>
          <p:cNvSpPr/>
          <p:nvPr/>
        </p:nvSpPr>
        <p:spPr>
          <a:xfrm>
            <a:off x="6360230" y="1032169"/>
            <a:ext cx="323491" cy="414068"/>
          </a:xfrm>
          <a:prstGeom prst="cube">
            <a:avLst>
              <a:gd name="adj" fmla="val 13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xmlns="" val="343716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8642" y="357189"/>
            <a:ext cx="3046568" cy="1088681"/>
          </a:xfrm>
          <a:solidFill>
            <a:srgbClr val="99FFCC"/>
          </a:solidFill>
          <a:ln>
            <a:solidFill>
              <a:schemeClr val="accent2"/>
            </a:solidFill>
          </a:ln>
          <a:effectLst>
            <a:glow rad="101600">
              <a:srgbClr val="7030A0">
                <a:alpha val="6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1002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কর - 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238" y="2214563"/>
            <a:ext cx="3955257" cy="269364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624" y="2214563"/>
            <a:ext cx="3843339" cy="27437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1970" y="5676901"/>
            <a:ext cx="2223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লাভ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4340" y="5934670"/>
            <a:ext cx="335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ক্ষতি</a:t>
            </a:r>
            <a:endParaRPr lang="en-US" sz="5400" dirty="0"/>
          </a:p>
        </p:txBody>
      </p:sp>
      <p:sp>
        <p:nvSpPr>
          <p:cNvPr id="9" name="Down Arrow 8"/>
          <p:cNvSpPr/>
          <p:nvPr/>
        </p:nvSpPr>
        <p:spPr>
          <a:xfrm>
            <a:off x="1836804" y="4942582"/>
            <a:ext cx="500062" cy="6999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6572250" y="5129213"/>
            <a:ext cx="484632" cy="686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0823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0847" y="416603"/>
            <a:ext cx="4414838" cy="115316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717300" y="1862803"/>
            <a:ext cx="7715250" cy="432282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/>
              <a:t>লাভ ও ক্ষতি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xmlns="" val="36837057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9978" y="3037167"/>
            <a:ext cx="6984101" cy="1195294"/>
          </a:xfrm>
          <a:gradFill flip="none" rotWithShape="1">
            <a:gsLst>
              <a:gs pos="0">
                <a:srgbClr val="00B050"/>
              </a:gs>
              <a:gs pos="99000">
                <a:srgbClr val="FFFF00"/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লাভ ও ক্ষতি সংক্রান্ত সমস্যা সমধান কারতে পারবে ।	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9977" y="2072913"/>
            <a:ext cx="6984101" cy="531273"/>
          </a:xfrm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লাভ ও ক্ষতি কি তা বলতে পারবে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0" y="3392498"/>
            <a:ext cx="70236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0" y="1969603"/>
            <a:ext cx="758954" cy="528637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Notched Right Arrow 8"/>
          <p:cNvSpPr/>
          <p:nvPr/>
        </p:nvSpPr>
        <p:spPr>
          <a:xfrm>
            <a:off x="-20708" y="5137010"/>
            <a:ext cx="723073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9979" y="5098422"/>
            <a:ext cx="6984099" cy="523220"/>
          </a:xfrm>
          <a:prstGeom prst="rect">
            <a:avLst/>
          </a:prstGeom>
          <a:gradFill>
            <a:gsLst>
              <a:gs pos="75000">
                <a:srgbClr val="FF0000"/>
              </a:gs>
              <a:gs pos="35000">
                <a:schemeClr val="accent2">
                  <a:shade val="93000"/>
                  <a:satMod val="130000"/>
                </a:schemeClr>
              </a:gs>
              <a:gs pos="91000">
                <a:srgbClr val="FF0000"/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/>
              <a:t> ভ্যাট বিষয়ক সমস্যা সমাধান কারতে পারবে 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26721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322" y="251791"/>
            <a:ext cx="3001617" cy="122513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কর-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772" y="2312275"/>
            <a:ext cx="4104789" cy="2731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1807" y="2312275"/>
            <a:ext cx="3294993" cy="283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7034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95853"/>
            <a:ext cx="8377766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পত্র -১ ( একক কাজ )               সময়ঃ ৩ মিনিট </a:t>
            </a:r>
          </a:p>
          <a:p>
            <a:endParaRPr lang="en-US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503481" y="3639426"/>
            <a:ext cx="500062" cy="451753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69003" y="3495659"/>
            <a:ext cx="4472771" cy="646331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লাভ বলতে কি বুঝ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09460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854" y="2266682"/>
            <a:ext cx="7173532" cy="3359977"/>
          </a:xfrm>
          <a:solidFill>
            <a:schemeClr val="accent2"/>
          </a:solidFill>
          <a:ln>
            <a:solidFill>
              <a:srgbClr val="7030A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bn-BD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লাভঃ একটি দ্রবের ক্রয় মূলের চেয়ে</a:t>
            </a:r>
            <a:r>
              <a:rPr lang="en-US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bn-BD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 মূল্য বেশী হলে লাভ হয় ।</a:t>
            </a:r>
            <a:br>
              <a:rPr lang="bn-BD" sz="5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4000" dirty="0" smtClean="0">
                <a:solidFill>
                  <a:srgbClr val="FFFF00"/>
                </a:solidFill>
              </a:rPr>
              <a:t> </a:t>
            </a:r>
            <a:br>
              <a:rPr lang="bn-BD" sz="4000" dirty="0" smtClean="0">
                <a:solidFill>
                  <a:srgbClr val="FFFF00"/>
                </a:solidFill>
              </a:rPr>
            </a:br>
            <a:r>
              <a:rPr lang="bn-BD" sz="4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যেমনঃ লাভ= বিক্রয় মূল্য – ক্রয় মূল্য </a:t>
            </a:r>
            <a:r>
              <a:rPr lang="bn-BD" sz="4900" dirty="0" smtClean="0">
                <a:solidFill>
                  <a:schemeClr val="tx1"/>
                </a:solidFill>
              </a:rPr>
              <a:t>।</a:t>
            </a:r>
            <a:endParaRPr lang="en-US" sz="49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6444" y="316327"/>
            <a:ext cx="4221684" cy="1198652"/>
          </a:xfr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7111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1489</TotalTime>
  <Words>380</Words>
  <Application>Microsoft Office PowerPoint</Application>
  <PresentationFormat>On-screen Show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শিক্ষক পরিচিতি</vt:lpstr>
      <vt:lpstr>পাঠ পরিচিতি</vt:lpstr>
      <vt:lpstr>লক্ষ্য কর - </vt:lpstr>
      <vt:lpstr>আজকের পাঠ</vt:lpstr>
      <vt:lpstr> লাভ ও ক্ষতি সংক্রান্ত সমস্যা সমধান কারতে পারবে ।  </vt:lpstr>
      <vt:lpstr>লক্ষ্য কর-</vt:lpstr>
      <vt:lpstr>Slide 8</vt:lpstr>
      <vt:lpstr>লাভঃ একটি দ্রবের ক্রয় মূলের চেয়ে   বিক্রয় মূল্য বেশী হলে লাভ হয় ।   যেমনঃ লাভ= বিক্রয় মূল্য – ক্রয় মূল্য ।</vt:lpstr>
      <vt:lpstr>খেয়াল কর…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#একটি ঘড়ি ৬২৫ টাকায় বিক্রয় করলে ১০% ক্ষতি হয় । (ক)১০% বলতে কি বুঝ ? (খ) ঘড়িটির ক্রয় মূল্য কত ? (গ) ঘড়িটি কত টাকায় বিক্রয় করলে ১৫% লাভ হবে ?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281</cp:revision>
  <dcterms:created xsi:type="dcterms:W3CDTF">2014-01-29T17:33:06Z</dcterms:created>
  <dcterms:modified xsi:type="dcterms:W3CDTF">2019-12-15T12:35:28Z</dcterms:modified>
</cp:coreProperties>
</file>