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302" r:id="rId4"/>
    <p:sldId id="272" r:id="rId5"/>
    <p:sldId id="261" r:id="rId6"/>
    <p:sldId id="326" r:id="rId7"/>
    <p:sldId id="282" r:id="rId8"/>
    <p:sldId id="330" r:id="rId9"/>
    <p:sldId id="333" r:id="rId10"/>
    <p:sldId id="321" r:id="rId11"/>
    <p:sldId id="341" r:id="rId12"/>
    <p:sldId id="335" r:id="rId13"/>
    <p:sldId id="342" r:id="rId14"/>
    <p:sldId id="340" r:id="rId15"/>
    <p:sldId id="301" r:id="rId16"/>
    <p:sldId id="271" r:id="rId17"/>
    <p:sldId id="270"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154" d="100"/>
          <a:sy n="154" d="100"/>
        </p:scale>
        <p:origin x="-2526" y="-199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B0BE80-3338-41D9-8736-9A771BFEB3D4}" type="datetimeFigureOut">
              <a:rPr lang="en-US" smtClean="0"/>
              <a:t>16-Dec-19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867B61-A69D-478B-B625-B873B201FB3C}" type="slidenum">
              <a:rPr lang="en-US" smtClean="0"/>
              <a:t>‹#›</a:t>
            </a:fld>
            <a:endParaRPr lang="en-US"/>
          </a:p>
        </p:txBody>
      </p:sp>
    </p:spTree>
    <p:extLst>
      <p:ext uri="{BB962C8B-B14F-4D97-AF65-F5344CB8AC3E}">
        <p14:creationId xmlns:p14="http://schemas.microsoft.com/office/powerpoint/2010/main" val="3846882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4356B029-CF9A-4F95-9119-5A7593350858}" type="datetimeFigureOut">
              <a:rPr lang="en-US" smtClean="0"/>
              <a:t>16-Dec-19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63B44-7F48-4AC2-8D73-D153FA48C819}" type="slidenum">
              <a:rPr lang="en-US" smtClean="0"/>
              <a:t>‹#›</a:t>
            </a:fld>
            <a:endParaRPr lang="en-US"/>
          </a:p>
        </p:txBody>
      </p:sp>
    </p:spTree>
    <p:extLst>
      <p:ext uri="{BB962C8B-B14F-4D97-AF65-F5344CB8AC3E}">
        <p14:creationId xmlns:p14="http://schemas.microsoft.com/office/powerpoint/2010/main" val="40285216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56B029-CF9A-4F95-9119-5A7593350858}" type="datetimeFigureOut">
              <a:rPr lang="en-US" smtClean="0"/>
              <a:t>16-Dec-19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63B44-7F48-4AC2-8D73-D153FA48C819}" type="slidenum">
              <a:rPr lang="en-US" smtClean="0"/>
              <a:t>‹#›</a:t>
            </a:fld>
            <a:endParaRPr lang="en-US"/>
          </a:p>
        </p:txBody>
      </p:sp>
    </p:spTree>
    <p:extLst>
      <p:ext uri="{BB962C8B-B14F-4D97-AF65-F5344CB8AC3E}">
        <p14:creationId xmlns:p14="http://schemas.microsoft.com/office/powerpoint/2010/main" val="1784731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56B029-CF9A-4F95-9119-5A7593350858}" type="datetimeFigureOut">
              <a:rPr lang="en-US" smtClean="0"/>
              <a:t>16-Dec-19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63B44-7F48-4AC2-8D73-D153FA48C819}" type="slidenum">
              <a:rPr lang="en-US" smtClean="0"/>
              <a:t>‹#›</a:t>
            </a:fld>
            <a:endParaRPr lang="en-US"/>
          </a:p>
        </p:txBody>
      </p:sp>
    </p:spTree>
    <p:extLst>
      <p:ext uri="{BB962C8B-B14F-4D97-AF65-F5344CB8AC3E}">
        <p14:creationId xmlns:p14="http://schemas.microsoft.com/office/powerpoint/2010/main" val="73433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356B029-CF9A-4F95-9119-5A7593350858}" type="datetimeFigureOut">
              <a:rPr lang="en-US" smtClean="0"/>
              <a:t>16-Dec-19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63B44-7F48-4AC2-8D73-D153FA48C819}" type="slidenum">
              <a:rPr lang="en-US" smtClean="0"/>
              <a:t>‹#›</a:t>
            </a:fld>
            <a:endParaRPr lang="en-US"/>
          </a:p>
        </p:txBody>
      </p:sp>
    </p:spTree>
    <p:extLst>
      <p:ext uri="{BB962C8B-B14F-4D97-AF65-F5344CB8AC3E}">
        <p14:creationId xmlns:p14="http://schemas.microsoft.com/office/powerpoint/2010/main" val="21940737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356B029-CF9A-4F95-9119-5A7593350858}" type="datetimeFigureOut">
              <a:rPr lang="en-US" smtClean="0"/>
              <a:t>16-Dec-19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C063B44-7F48-4AC2-8D73-D153FA48C819}" type="slidenum">
              <a:rPr lang="en-US" smtClean="0"/>
              <a:t>‹#›</a:t>
            </a:fld>
            <a:endParaRPr lang="en-US"/>
          </a:p>
        </p:txBody>
      </p:sp>
    </p:spTree>
    <p:extLst>
      <p:ext uri="{BB962C8B-B14F-4D97-AF65-F5344CB8AC3E}">
        <p14:creationId xmlns:p14="http://schemas.microsoft.com/office/powerpoint/2010/main" val="1234563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4356B029-CF9A-4F95-9119-5A7593350858}" type="datetimeFigureOut">
              <a:rPr lang="en-US" smtClean="0"/>
              <a:t>16-Dec-19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63B44-7F48-4AC2-8D73-D153FA48C819}" type="slidenum">
              <a:rPr lang="en-US" smtClean="0"/>
              <a:t>‹#›</a:t>
            </a:fld>
            <a:endParaRPr lang="en-US"/>
          </a:p>
        </p:txBody>
      </p:sp>
    </p:spTree>
    <p:extLst>
      <p:ext uri="{BB962C8B-B14F-4D97-AF65-F5344CB8AC3E}">
        <p14:creationId xmlns:p14="http://schemas.microsoft.com/office/powerpoint/2010/main" val="31834307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4356B029-CF9A-4F95-9119-5A7593350858}" type="datetimeFigureOut">
              <a:rPr lang="en-US" smtClean="0"/>
              <a:t>16-Dec-19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C063B44-7F48-4AC2-8D73-D153FA48C819}" type="slidenum">
              <a:rPr lang="en-US" smtClean="0"/>
              <a:t>‹#›</a:t>
            </a:fld>
            <a:endParaRPr lang="en-US"/>
          </a:p>
        </p:txBody>
      </p:sp>
    </p:spTree>
    <p:extLst>
      <p:ext uri="{BB962C8B-B14F-4D97-AF65-F5344CB8AC3E}">
        <p14:creationId xmlns:p14="http://schemas.microsoft.com/office/powerpoint/2010/main" val="38270033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4356B029-CF9A-4F95-9119-5A7593350858}" type="datetimeFigureOut">
              <a:rPr lang="en-US" smtClean="0"/>
              <a:t>16-Dec-19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C063B44-7F48-4AC2-8D73-D153FA48C819}" type="slidenum">
              <a:rPr lang="en-US" smtClean="0"/>
              <a:t>‹#›</a:t>
            </a:fld>
            <a:endParaRPr lang="en-US"/>
          </a:p>
        </p:txBody>
      </p:sp>
    </p:spTree>
    <p:extLst>
      <p:ext uri="{BB962C8B-B14F-4D97-AF65-F5344CB8AC3E}">
        <p14:creationId xmlns:p14="http://schemas.microsoft.com/office/powerpoint/2010/main" val="2366267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56B029-CF9A-4F95-9119-5A7593350858}" type="datetimeFigureOut">
              <a:rPr lang="en-US" smtClean="0"/>
              <a:t>16-Dec-19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C063B44-7F48-4AC2-8D73-D153FA48C819}" type="slidenum">
              <a:rPr lang="en-US" smtClean="0"/>
              <a:t>‹#›</a:t>
            </a:fld>
            <a:endParaRPr lang="en-US"/>
          </a:p>
        </p:txBody>
      </p:sp>
    </p:spTree>
    <p:extLst>
      <p:ext uri="{BB962C8B-B14F-4D97-AF65-F5344CB8AC3E}">
        <p14:creationId xmlns:p14="http://schemas.microsoft.com/office/powerpoint/2010/main" val="39202933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6B029-CF9A-4F95-9119-5A7593350858}" type="datetimeFigureOut">
              <a:rPr lang="en-US" smtClean="0"/>
              <a:t>16-Dec-19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63B44-7F48-4AC2-8D73-D153FA48C819}" type="slidenum">
              <a:rPr lang="en-US" smtClean="0"/>
              <a:t>‹#›</a:t>
            </a:fld>
            <a:endParaRPr lang="en-US"/>
          </a:p>
        </p:txBody>
      </p:sp>
    </p:spTree>
    <p:extLst>
      <p:ext uri="{BB962C8B-B14F-4D97-AF65-F5344CB8AC3E}">
        <p14:creationId xmlns:p14="http://schemas.microsoft.com/office/powerpoint/2010/main" val="765103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356B029-CF9A-4F95-9119-5A7593350858}" type="datetimeFigureOut">
              <a:rPr lang="en-US" smtClean="0"/>
              <a:t>16-Dec-19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C063B44-7F48-4AC2-8D73-D153FA48C819}" type="slidenum">
              <a:rPr lang="en-US" smtClean="0"/>
              <a:t>‹#›</a:t>
            </a:fld>
            <a:endParaRPr lang="en-US"/>
          </a:p>
        </p:txBody>
      </p:sp>
    </p:spTree>
    <p:extLst>
      <p:ext uri="{BB962C8B-B14F-4D97-AF65-F5344CB8AC3E}">
        <p14:creationId xmlns:p14="http://schemas.microsoft.com/office/powerpoint/2010/main" val="1350628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56B029-CF9A-4F95-9119-5A7593350858}" type="datetimeFigureOut">
              <a:rPr lang="en-US" smtClean="0"/>
              <a:t>16-Dec-19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063B44-7F48-4AC2-8D73-D153FA48C819}" type="slidenum">
              <a:rPr lang="en-US" smtClean="0"/>
              <a:t>‹#›</a:t>
            </a:fld>
            <a:endParaRPr lang="en-US"/>
          </a:p>
        </p:txBody>
      </p:sp>
    </p:spTree>
    <p:extLst>
      <p:ext uri="{BB962C8B-B14F-4D97-AF65-F5344CB8AC3E}">
        <p14:creationId xmlns:p14="http://schemas.microsoft.com/office/powerpoint/2010/main" val="25544278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jpe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24.jpeg"/><Relationship Id="rId4" Type="http://schemas.openxmlformats.org/officeDocument/2006/relationships/image" Target="../media/image23.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4.wmf"/></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77837" y="270456"/>
            <a:ext cx="11635121" cy="6310648"/>
          </a:xfrm>
          <a:prstGeom prst="rect">
            <a:avLst/>
          </a:prstGeom>
          <a:noFill/>
        </p:spPr>
      </p:pic>
      <p:sp>
        <p:nvSpPr>
          <p:cNvPr id="10" name="TextBox 9"/>
          <p:cNvSpPr txBox="1"/>
          <p:nvPr/>
        </p:nvSpPr>
        <p:spPr>
          <a:xfrm>
            <a:off x="1596980" y="829349"/>
            <a:ext cx="9118242" cy="923330"/>
          </a:xfrm>
          <a:prstGeom prst="rect">
            <a:avLst/>
          </a:prstGeom>
          <a:noFill/>
        </p:spPr>
        <p:txBody>
          <a:bodyPr wrap="square" rtlCol="0">
            <a:spAutoFit/>
          </a:bodyPr>
          <a:lstStyle/>
          <a:p>
            <a:pPr algn="ctr"/>
            <a:r>
              <a:rPr lang="bn-BD" sz="5400" b="1" dirty="0">
                <a:latin typeface="NikoshBAN" panose="02000000000000000000" pitchFamily="2" charset="0"/>
                <a:cs typeface="NikoshBAN" panose="02000000000000000000" pitchFamily="2" charset="0"/>
              </a:rPr>
              <a:t>আজকের ক্লাসে </a:t>
            </a:r>
            <a:r>
              <a:rPr lang="bn-BD" sz="5400" b="1" dirty="0" smtClean="0">
                <a:latin typeface="NikoshBAN" panose="02000000000000000000" pitchFamily="2" charset="0"/>
                <a:cs typeface="NikoshBAN" panose="02000000000000000000" pitchFamily="2" charset="0"/>
              </a:rPr>
              <a:t>সবাইকে</a:t>
            </a:r>
            <a:endParaRPr lang="en-US" sz="5400" b="1" dirty="0">
              <a:latin typeface="NikoshBAN" panose="02000000000000000000" pitchFamily="2" charset="0"/>
              <a:cs typeface="NikoshBAN" panose="02000000000000000000" pitchFamily="2" charset="0"/>
            </a:endParaRPr>
          </a:p>
        </p:txBody>
      </p:sp>
      <p:sp>
        <p:nvSpPr>
          <p:cNvPr id="2" name="Rectangle 1"/>
          <p:cNvSpPr/>
          <p:nvPr/>
        </p:nvSpPr>
        <p:spPr>
          <a:xfrm>
            <a:off x="3146737" y="1849270"/>
            <a:ext cx="5872767" cy="1015663"/>
          </a:xfrm>
          <a:prstGeom prst="rect">
            <a:avLst/>
          </a:prstGeom>
        </p:spPr>
        <p:txBody>
          <a:bodyPr wrap="square">
            <a:spAutoFit/>
          </a:bodyPr>
          <a:lstStyle/>
          <a:p>
            <a:pPr algn="ctr"/>
            <a:r>
              <a:rPr lang="bn-BD" sz="6000" b="1" dirty="0">
                <a:latin typeface="NikoshBAN" panose="02000000000000000000" pitchFamily="2" charset="0"/>
                <a:cs typeface="NikoshBAN" panose="02000000000000000000" pitchFamily="2" charset="0"/>
              </a:rPr>
              <a:t>স্বাগতম</a:t>
            </a:r>
            <a:endParaRPr lang="en-US" sz="6000" b="1" dirty="0">
              <a:latin typeface="NikoshBAN" panose="02000000000000000000" pitchFamily="2" charset="0"/>
              <a:cs typeface="NikoshBAN" panose="02000000000000000000" pitchFamily="2" charset="0"/>
            </a:endParaRPr>
          </a:p>
        </p:txBody>
      </p:sp>
      <p:grpSp>
        <p:nvGrpSpPr>
          <p:cNvPr id="3" name="Group 2"/>
          <p:cNvGrpSpPr/>
          <p:nvPr/>
        </p:nvGrpSpPr>
        <p:grpSpPr>
          <a:xfrm>
            <a:off x="0" y="0"/>
            <a:ext cx="12192000" cy="6858000"/>
            <a:chOff x="0" y="0"/>
            <a:chExt cx="12192000" cy="6858000"/>
          </a:xfrm>
        </p:grpSpPr>
        <p:sp>
          <p:nvSpPr>
            <p:cNvPr id="6" name="Rectangle 5"/>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4597" y="173865"/>
              <a:ext cx="11831392" cy="649739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952972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79561" y="553974"/>
            <a:ext cx="7662928" cy="769441"/>
          </a:xfrm>
          <a:prstGeom prst="rect">
            <a:avLst/>
          </a:prstGeom>
        </p:spPr>
        <p:txBody>
          <a:bodyPr wrap="square">
            <a:spAutoFit/>
          </a:bodyPr>
          <a:lstStyle/>
          <a:p>
            <a:pPr algn="ctr"/>
            <a:r>
              <a:rPr lang="en-US" sz="4400" dirty="0" err="1">
                <a:ln>
                  <a:solidFill>
                    <a:sysClr val="windowText" lastClr="000000"/>
                  </a:solidFill>
                </a:ln>
                <a:latin typeface="NikoshBAN" pitchFamily="2" charset="0"/>
                <a:cs typeface="NikoshBAN" pitchFamily="2" charset="0"/>
              </a:rPr>
              <a:t>জোড়ায়</a:t>
            </a:r>
            <a:r>
              <a:rPr lang="en-US" sz="4400" dirty="0">
                <a:ln>
                  <a:solidFill>
                    <a:sysClr val="windowText" lastClr="000000"/>
                  </a:solidFill>
                </a:ln>
                <a:latin typeface="NikoshBAN" pitchFamily="2" charset="0"/>
                <a:cs typeface="NikoshBAN" pitchFamily="2" charset="0"/>
              </a:rPr>
              <a:t> </a:t>
            </a:r>
            <a:r>
              <a:rPr lang="en-US" sz="4400" dirty="0" err="1">
                <a:ln>
                  <a:solidFill>
                    <a:sysClr val="windowText" lastClr="000000"/>
                  </a:solidFill>
                </a:ln>
                <a:latin typeface="NikoshBAN" pitchFamily="2" charset="0"/>
                <a:cs typeface="NikoshBAN" pitchFamily="2" charset="0"/>
              </a:rPr>
              <a:t>কাজ</a:t>
            </a:r>
            <a:endParaRPr lang="en-US" sz="4400" dirty="0">
              <a:ln>
                <a:solidFill>
                  <a:sysClr val="windowText" lastClr="000000"/>
                </a:solidFill>
              </a:ln>
              <a:latin typeface="NikoshBAN" pitchFamily="2" charset="0"/>
              <a:cs typeface="NikoshBAN" pitchFamily="2" charset="0"/>
            </a:endParaRPr>
          </a:p>
        </p:txBody>
      </p:sp>
      <p:sp>
        <p:nvSpPr>
          <p:cNvPr id="3" name="Rectangle 2"/>
          <p:cNvSpPr/>
          <p:nvPr/>
        </p:nvSpPr>
        <p:spPr>
          <a:xfrm>
            <a:off x="945046" y="3907763"/>
            <a:ext cx="9800823" cy="646331"/>
          </a:xfrm>
          <a:prstGeom prst="rect">
            <a:avLst/>
          </a:prstGeom>
        </p:spPr>
        <p:txBody>
          <a:bodyPr wrap="square">
            <a:spAutoFit/>
          </a:bodyPr>
          <a:lstStyle/>
          <a:p>
            <a:pPr algn="ctr"/>
            <a:r>
              <a:rPr lang="bn-BD" sz="3600" b="1" dirty="0" smtClean="0">
                <a:latin typeface="NikoshBAN" pitchFamily="2" charset="0"/>
                <a:cs typeface="NikoshBAN" pitchFamily="2" charset="0"/>
                <a:sym typeface="Wingdings" panose="05000000000000000000" pitchFamily="2" charset="2"/>
              </a:rPr>
              <a:t> </a:t>
            </a:r>
            <a:r>
              <a:rPr lang="bn-BD" sz="3600" dirty="0" smtClean="0">
                <a:latin typeface="NikoshBAN" pitchFamily="2" charset="0"/>
                <a:cs typeface="NikoshBAN" pitchFamily="2" charset="0"/>
              </a:rPr>
              <a:t>ই-কমার্স</a:t>
            </a:r>
            <a:r>
              <a:rPr lang="en-US" sz="3600" dirty="0">
                <a:latin typeface="NikoshBAN" pitchFamily="2" charset="0"/>
                <a:cs typeface="NikoshBAN" pitchFamily="2" charset="0"/>
              </a:rPr>
              <a:t>-</a:t>
            </a:r>
            <a:r>
              <a:rPr lang="en-US" sz="3600" dirty="0" err="1">
                <a:latin typeface="NikoshBAN" pitchFamily="2" charset="0"/>
                <a:cs typeface="NikoshBAN" pitchFamily="2" charset="0"/>
              </a:rPr>
              <a:t>এর</a:t>
            </a:r>
            <a:r>
              <a:rPr lang="bn-BD" sz="3600" dirty="0">
                <a:latin typeface="NikoshBAN" pitchFamily="2" charset="0"/>
                <a:cs typeface="NikoshBAN" pitchFamily="2" charset="0"/>
              </a:rPr>
              <a:t> ক্ষেত্রে মূল্য পরিশোধ </a:t>
            </a:r>
            <a:r>
              <a:rPr lang="bn-BD" sz="3600" dirty="0" smtClean="0">
                <a:latin typeface="NikoshBAN" pitchFamily="2" charset="0"/>
                <a:cs typeface="NikoshBAN" pitchFamily="2" charset="0"/>
              </a:rPr>
              <a:t>কিভাবে </a:t>
            </a:r>
            <a:r>
              <a:rPr lang="bn-BD" sz="3600" dirty="0">
                <a:latin typeface="NikoshBAN" pitchFamily="2" charset="0"/>
                <a:cs typeface="NikoshBAN" pitchFamily="2" charset="0"/>
              </a:rPr>
              <a:t>করা হয়?</a:t>
            </a:r>
            <a:endParaRPr lang="en-US" sz="3600" dirty="0"/>
          </a:p>
        </p:txBody>
      </p:sp>
      <p:grpSp>
        <p:nvGrpSpPr>
          <p:cNvPr id="5" name="Group 4"/>
          <p:cNvGrpSpPr/>
          <p:nvPr/>
        </p:nvGrpSpPr>
        <p:grpSpPr>
          <a:xfrm>
            <a:off x="4494345" y="1610304"/>
            <a:ext cx="3284114" cy="1925647"/>
            <a:chOff x="4237148" y="2232918"/>
            <a:chExt cx="3825028" cy="2268771"/>
          </a:xfrm>
        </p:grpSpPr>
        <p:grpSp>
          <p:nvGrpSpPr>
            <p:cNvPr id="6" name="Group 5"/>
            <p:cNvGrpSpPr/>
            <p:nvPr/>
          </p:nvGrpSpPr>
          <p:grpSpPr>
            <a:xfrm>
              <a:off x="6059218" y="2232918"/>
              <a:ext cx="2002958" cy="2268771"/>
              <a:chOff x="4333447" y="1967263"/>
              <a:chExt cx="3522080" cy="2462997"/>
            </a:xfrm>
          </p:grpSpPr>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33447" y="1967263"/>
                <a:ext cx="3522080" cy="2462997"/>
              </a:xfrm>
              <a:prstGeom prst="rect">
                <a:avLst/>
              </a:prstGeom>
            </p:spPr>
          </p:pic>
          <p:pic>
            <p:nvPicPr>
              <p:cNvPr id="11" name="Picture 10"/>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rot="20598399">
                <a:off x="5058594" y="2420807"/>
                <a:ext cx="962310" cy="6535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7" name="Group 6"/>
            <p:cNvGrpSpPr/>
            <p:nvPr/>
          </p:nvGrpSpPr>
          <p:grpSpPr>
            <a:xfrm flipH="1">
              <a:off x="4237148" y="2232919"/>
              <a:ext cx="2040065" cy="2268770"/>
              <a:chOff x="-718777" y="2183309"/>
              <a:chExt cx="3522080" cy="2462997"/>
            </a:xfrm>
          </p:grpSpPr>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777" y="2183309"/>
                <a:ext cx="3522080" cy="2462997"/>
              </a:xfrm>
              <a:prstGeom prst="rect">
                <a:avLst/>
              </a:prstGeom>
            </p:spPr>
          </p:pic>
          <p:pic>
            <p:nvPicPr>
              <p:cNvPr id="9" name="Picture 8"/>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rot="20598399">
                <a:off x="-14767" y="2733019"/>
                <a:ext cx="962310" cy="65351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grpSp>
        <p:nvGrpSpPr>
          <p:cNvPr id="12" name="Group 11"/>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184597" y="173865"/>
              <a:ext cx="11831392" cy="649739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Rectangle 3"/>
          <p:cNvSpPr/>
          <p:nvPr/>
        </p:nvSpPr>
        <p:spPr>
          <a:xfrm>
            <a:off x="1427017" y="4554094"/>
            <a:ext cx="10321637" cy="1754326"/>
          </a:xfrm>
          <a:prstGeom prst="rect">
            <a:avLst/>
          </a:prstGeom>
        </p:spPr>
        <p:txBody>
          <a:bodyPr wrap="square">
            <a:spAutoFit/>
          </a:bodyPr>
          <a:lstStyle/>
          <a:p>
            <a:endParaRPr lang="bn-BD" sz="1000" b="1" dirty="0" smtClean="0">
              <a:solidFill>
                <a:srgbClr val="0000CC"/>
              </a:solidFill>
              <a:latin typeface="NikoshBAN" pitchFamily="2" charset="0"/>
              <a:cs typeface="NikoshBAN" pitchFamily="2" charset="0"/>
            </a:endParaRPr>
          </a:p>
          <a:p>
            <a:pPr>
              <a:buFont typeface="Wingdings" pitchFamily="2" charset="2"/>
              <a:buChar char="Ø"/>
            </a:pPr>
            <a:r>
              <a:rPr lang="bn-BD" sz="3200" b="1" dirty="0" smtClean="0">
                <a:latin typeface="NikoshBAN" pitchFamily="2" charset="0"/>
                <a:cs typeface="NikoshBAN" pitchFamily="2" charset="0"/>
              </a:rPr>
              <a:t> বিভিন্ন ডেবিট বা ক্রেডিট কার্ডের মাধ্যমে মূল্য পরিশোধ করা যায়।</a:t>
            </a:r>
          </a:p>
          <a:p>
            <a:pPr>
              <a:buFont typeface="Wingdings" pitchFamily="2" charset="2"/>
              <a:buChar char="Ø"/>
            </a:pPr>
            <a:r>
              <a:rPr lang="bn-BD" sz="3200" b="1" dirty="0" smtClean="0">
                <a:latin typeface="NikoshBAN" pitchFamily="2" charset="0"/>
                <a:cs typeface="NikoshBAN" pitchFamily="2" charset="0"/>
              </a:rPr>
              <a:t> </a:t>
            </a:r>
            <a:r>
              <a:rPr lang="bn-BD" sz="3200" b="1" dirty="0">
                <a:latin typeface="NikoshBAN" pitchFamily="2" charset="0"/>
                <a:cs typeface="NikoshBAN" pitchFamily="2" charset="0"/>
              </a:rPr>
              <a:t>মোবাইল ব্যাংকিংয়ের মাধ্যমে মূল্য পরিশোধ করা যায়।</a:t>
            </a:r>
          </a:p>
          <a:p>
            <a:pPr>
              <a:buFont typeface="Wingdings" pitchFamily="2" charset="2"/>
              <a:buChar char="Ø"/>
            </a:pPr>
            <a:r>
              <a:rPr lang="bn-BD" sz="3200" b="1" dirty="0">
                <a:latin typeface="NikoshBAN" pitchFamily="2" charset="0"/>
                <a:cs typeface="NikoshBAN" pitchFamily="2" charset="0"/>
              </a:rPr>
              <a:t> </a:t>
            </a:r>
            <a:r>
              <a:rPr lang="en-US" sz="3200" b="1" dirty="0">
                <a:latin typeface="NikoshBAN" pitchFamily="2" charset="0"/>
                <a:cs typeface="NikoshBAN" pitchFamily="2" charset="0"/>
              </a:rPr>
              <a:t>(COD)</a:t>
            </a:r>
            <a:r>
              <a:rPr lang="bn-BD" sz="3200" b="1" dirty="0">
                <a:latin typeface="NikoshBAN" pitchFamily="2" charset="0"/>
                <a:cs typeface="NikoshBAN" pitchFamily="2" charset="0"/>
              </a:rPr>
              <a:t> ক্যাশ অন ডেলিভারির  মাধ্যমেও মূল্য পরিশোধ করা যায়।</a:t>
            </a:r>
            <a:endParaRPr lang="en-US" sz="3200" b="1" dirty="0"/>
          </a:p>
        </p:txBody>
      </p:sp>
      <p:sp>
        <p:nvSpPr>
          <p:cNvPr id="16" name="Title 1"/>
          <p:cNvSpPr txBox="1">
            <a:spLocks/>
          </p:cNvSpPr>
          <p:nvPr/>
        </p:nvSpPr>
        <p:spPr>
          <a:xfrm>
            <a:off x="2300438" y="553973"/>
            <a:ext cx="7852605" cy="79216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BD" b="1" dirty="0" smtClean="0">
                <a:latin typeface="NikoshBAN" panose="02000000000000000000" pitchFamily="2" charset="0"/>
                <a:cs typeface="NikoshBAN" panose="02000000000000000000" pitchFamily="2" charset="0"/>
              </a:rPr>
              <a:t>এসো মিলিয়ে নেই</a:t>
            </a:r>
            <a:endParaRPr lang="en-US" b="1" dirty="0">
              <a:latin typeface="NikoshBAN" panose="02000000000000000000" pitchFamily="2" charset="0"/>
              <a:cs typeface="NikoshBAN" panose="02000000000000000000" pitchFamily="2" charset="0"/>
            </a:endParaRPr>
          </a:p>
        </p:txBody>
      </p:sp>
      <p:sp>
        <p:nvSpPr>
          <p:cNvPr id="17" name="Rectangle 16"/>
          <p:cNvSpPr/>
          <p:nvPr/>
        </p:nvSpPr>
        <p:spPr>
          <a:xfrm>
            <a:off x="396824" y="3907763"/>
            <a:ext cx="11323847" cy="646331"/>
          </a:xfrm>
          <a:prstGeom prst="rect">
            <a:avLst/>
          </a:prstGeom>
        </p:spPr>
        <p:txBody>
          <a:bodyPr wrap="square">
            <a:spAutoFit/>
          </a:bodyPr>
          <a:lstStyle/>
          <a:p>
            <a:pPr algn="ctr"/>
            <a:r>
              <a:rPr lang="bn-BD" sz="3600" b="1" u="sng" dirty="0">
                <a:solidFill>
                  <a:srgbClr val="002060"/>
                </a:solidFill>
                <a:latin typeface="NikoshBAN" pitchFamily="2" charset="0"/>
                <a:cs typeface="NikoshBAN" pitchFamily="2" charset="0"/>
              </a:rPr>
              <a:t>ই-কমার্সে বিভিন্ন ভাবে ক্রয়কৃত পণ্যের মূল্য পরিশোধ করা যায়-</a:t>
            </a:r>
            <a:endParaRPr lang="en-US" sz="3600" dirty="0">
              <a:solidFill>
                <a:srgbClr val="002060"/>
              </a:solidFill>
            </a:endParaRPr>
          </a:p>
        </p:txBody>
      </p:sp>
    </p:spTree>
    <p:extLst>
      <p:ext uri="{BB962C8B-B14F-4D97-AF65-F5344CB8AC3E}">
        <p14:creationId xmlns:p14="http://schemas.microsoft.com/office/powerpoint/2010/main" val="2326905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ppt_w</p:attrName>
                                        </p:attrNameLst>
                                      </p:cBhvr>
                                      <p:tavLst>
                                        <p:tav tm="0">
                                          <p:val>
                                            <p:fltVal val="0"/>
                                          </p:val>
                                        </p:tav>
                                        <p:tav tm="100000">
                                          <p:val>
                                            <p:strVal val="#ppt_w"/>
                                          </p:val>
                                        </p:tav>
                                      </p:tavLst>
                                    </p:anim>
                                    <p:anim calcmode="lin" valueType="num">
                                      <p:cBhvr>
                                        <p:cTn id="15" dur="500" fill="hold"/>
                                        <p:tgtEl>
                                          <p:spTgt spid="3"/>
                                        </p:tgtEl>
                                        <p:attrNameLst>
                                          <p:attrName>ppt_h</p:attrName>
                                        </p:attrNameLst>
                                      </p:cBhvr>
                                      <p:tavLst>
                                        <p:tav tm="0">
                                          <p:val>
                                            <p:fltVal val="0"/>
                                          </p:val>
                                        </p:tav>
                                        <p:tav tm="100000">
                                          <p:val>
                                            <p:strVal val="#ppt_h"/>
                                          </p:val>
                                        </p:tav>
                                      </p:tavLst>
                                    </p:anim>
                                    <p:animEffect transition="in" filter="fade">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2"/>
                                        </p:tgtEl>
                                        <p:attrNameLst>
                                          <p:attrName>ppt_w</p:attrName>
                                        </p:attrNameLst>
                                      </p:cBhvr>
                                      <p:tavLst>
                                        <p:tav tm="0">
                                          <p:val>
                                            <p:strVal val="ppt_w"/>
                                          </p:val>
                                        </p:tav>
                                        <p:tav tm="100000">
                                          <p:val>
                                            <p:fltVal val="0"/>
                                          </p:val>
                                        </p:tav>
                                      </p:tavLst>
                                    </p:anim>
                                    <p:anim calcmode="lin" valueType="num">
                                      <p:cBhvr>
                                        <p:cTn id="21" dur="500"/>
                                        <p:tgtEl>
                                          <p:spTgt spid="2"/>
                                        </p:tgtEl>
                                        <p:attrNameLst>
                                          <p:attrName>ppt_h</p:attrName>
                                        </p:attrNameLst>
                                      </p:cBhvr>
                                      <p:tavLst>
                                        <p:tav tm="0">
                                          <p:val>
                                            <p:strVal val="ppt_h"/>
                                          </p:val>
                                        </p:tav>
                                        <p:tav tm="100000">
                                          <p:val>
                                            <p:fltVal val="0"/>
                                          </p:val>
                                        </p:tav>
                                      </p:tavLst>
                                    </p:anim>
                                    <p:animEffect transition="out" filter="fade">
                                      <p:cBhvr>
                                        <p:cTn id="22" dur="500"/>
                                        <p:tgtEl>
                                          <p:spTgt spid="2"/>
                                        </p:tgtEl>
                                      </p:cBhvr>
                                    </p:animEffect>
                                    <p:set>
                                      <p:cBhvr>
                                        <p:cTn id="23" dur="1" fill="hold">
                                          <p:stCondLst>
                                            <p:cond delay="499"/>
                                          </p:stCondLst>
                                        </p:cTn>
                                        <p:tgtEl>
                                          <p:spTgt spid="2"/>
                                        </p:tgtEl>
                                        <p:attrNameLst>
                                          <p:attrName>style.visibility</p:attrName>
                                        </p:attrNameLst>
                                      </p:cBhvr>
                                      <p:to>
                                        <p:strVal val="hidden"/>
                                      </p:to>
                                    </p:set>
                                  </p:childTnLst>
                                </p:cTn>
                              </p:par>
                              <p:par>
                                <p:cTn id="24" presetID="53" presetClass="entr" presetSubtype="16" fill="hold" grpId="0" nodeType="withEffect">
                                  <p:stCondLst>
                                    <p:cond delay="0"/>
                                  </p:stCondLst>
                                  <p:childTnLst>
                                    <p:set>
                                      <p:cBhvr>
                                        <p:cTn id="25" dur="1" fill="hold">
                                          <p:stCondLst>
                                            <p:cond delay="0"/>
                                          </p:stCondLst>
                                        </p:cTn>
                                        <p:tgtEl>
                                          <p:spTgt spid="16"/>
                                        </p:tgtEl>
                                        <p:attrNameLst>
                                          <p:attrName>style.visibility</p:attrName>
                                        </p:attrNameLst>
                                      </p:cBhvr>
                                      <p:to>
                                        <p:strVal val="visible"/>
                                      </p:to>
                                    </p:set>
                                    <p:anim calcmode="lin" valueType="num">
                                      <p:cBhvr>
                                        <p:cTn id="26" dur="500" fill="hold"/>
                                        <p:tgtEl>
                                          <p:spTgt spid="16"/>
                                        </p:tgtEl>
                                        <p:attrNameLst>
                                          <p:attrName>ppt_w</p:attrName>
                                        </p:attrNameLst>
                                      </p:cBhvr>
                                      <p:tavLst>
                                        <p:tav tm="0">
                                          <p:val>
                                            <p:fltVal val="0"/>
                                          </p:val>
                                        </p:tav>
                                        <p:tav tm="100000">
                                          <p:val>
                                            <p:strVal val="#ppt_w"/>
                                          </p:val>
                                        </p:tav>
                                      </p:tavLst>
                                    </p:anim>
                                    <p:anim calcmode="lin" valueType="num">
                                      <p:cBhvr>
                                        <p:cTn id="27" dur="500" fill="hold"/>
                                        <p:tgtEl>
                                          <p:spTgt spid="16"/>
                                        </p:tgtEl>
                                        <p:attrNameLst>
                                          <p:attrName>ppt_h</p:attrName>
                                        </p:attrNameLst>
                                      </p:cBhvr>
                                      <p:tavLst>
                                        <p:tav tm="0">
                                          <p:val>
                                            <p:fltVal val="0"/>
                                          </p:val>
                                        </p:tav>
                                        <p:tav tm="100000">
                                          <p:val>
                                            <p:strVal val="#ppt_h"/>
                                          </p:val>
                                        </p:tav>
                                      </p:tavLst>
                                    </p:anim>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xit" presetSubtype="32" fill="hold" grpId="1" nodeType="clickEffect">
                                  <p:stCondLst>
                                    <p:cond delay="0"/>
                                  </p:stCondLst>
                                  <p:childTnLst>
                                    <p:anim calcmode="lin" valueType="num">
                                      <p:cBhvr>
                                        <p:cTn id="32" dur="500"/>
                                        <p:tgtEl>
                                          <p:spTgt spid="3"/>
                                        </p:tgtEl>
                                        <p:attrNameLst>
                                          <p:attrName>ppt_w</p:attrName>
                                        </p:attrNameLst>
                                      </p:cBhvr>
                                      <p:tavLst>
                                        <p:tav tm="0">
                                          <p:val>
                                            <p:strVal val="ppt_w"/>
                                          </p:val>
                                        </p:tav>
                                        <p:tav tm="100000">
                                          <p:val>
                                            <p:fltVal val="0"/>
                                          </p:val>
                                        </p:tav>
                                      </p:tavLst>
                                    </p:anim>
                                    <p:anim calcmode="lin" valueType="num">
                                      <p:cBhvr>
                                        <p:cTn id="33" dur="500"/>
                                        <p:tgtEl>
                                          <p:spTgt spid="3"/>
                                        </p:tgtEl>
                                        <p:attrNameLst>
                                          <p:attrName>ppt_h</p:attrName>
                                        </p:attrNameLst>
                                      </p:cBhvr>
                                      <p:tavLst>
                                        <p:tav tm="0">
                                          <p:val>
                                            <p:strVal val="ppt_h"/>
                                          </p:val>
                                        </p:tav>
                                        <p:tav tm="100000">
                                          <p:val>
                                            <p:fltVal val="0"/>
                                          </p:val>
                                        </p:tav>
                                      </p:tavLst>
                                    </p:anim>
                                    <p:animEffect transition="out" filter="fade">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par>
                                <p:cTn id="36" presetID="53" presetClass="entr" presetSubtype="16" fill="hold" grpId="0" nodeType="with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p:cTn id="38" dur="500" fill="hold"/>
                                        <p:tgtEl>
                                          <p:spTgt spid="17"/>
                                        </p:tgtEl>
                                        <p:attrNameLst>
                                          <p:attrName>ppt_w</p:attrName>
                                        </p:attrNameLst>
                                      </p:cBhvr>
                                      <p:tavLst>
                                        <p:tav tm="0">
                                          <p:val>
                                            <p:fltVal val="0"/>
                                          </p:val>
                                        </p:tav>
                                        <p:tav tm="100000">
                                          <p:val>
                                            <p:strVal val="#ppt_w"/>
                                          </p:val>
                                        </p:tav>
                                      </p:tavLst>
                                    </p:anim>
                                    <p:anim calcmode="lin" valueType="num">
                                      <p:cBhvr>
                                        <p:cTn id="39" dur="500" fill="hold"/>
                                        <p:tgtEl>
                                          <p:spTgt spid="17"/>
                                        </p:tgtEl>
                                        <p:attrNameLst>
                                          <p:attrName>ppt_h</p:attrName>
                                        </p:attrNameLst>
                                      </p:cBhvr>
                                      <p:tavLst>
                                        <p:tav tm="0">
                                          <p:val>
                                            <p:fltVal val="0"/>
                                          </p:val>
                                        </p:tav>
                                        <p:tav tm="100000">
                                          <p:val>
                                            <p:strVal val="#ppt_h"/>
                                          </p:val>
                                        </p:tav>
                                      </p:tavLst>
                                    </p:anim>
                                    <p:animEffect transition="in" filter="fade">
                                      <p:cBhvr>
                                        <p:cTn id="40" dur="500"/>
                                        <p:tgtEl>
                                          <p:spTgt spid="17"/>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4">
                                            <p:txEl>
                                              <p:pRg st="1" end="1"/>
                                            </p:txEl>
                                          </p:spTgt>
                                        </p:tgtEl>
                                        <p:attrNameLst>
                                          <p:attrName>style.visibility</p:attrName>
                                        </p:attrNameLst>
                                      </p:cBhvr>
                                      <p:to>
                                        <p:strVal val="visible"/>
                                      </p:to>
                                    </p:set>
                                    <p:anim calcmode="lin" valueType="num">
                                      <p:cBhvr>
                                        <p:cTn id="45"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46"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 calcmode="lin" valueType="num">
                                      <p:cBhvr>
                                        <p:cTn id="52"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53"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54" dur="500"/>
                                        <p:tgtEl>
                                          <p:spTgt spid="4">
                                            <p:txEl>
                                              <p:pRg st="2" end="2"/>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53" presetClass="entr" presetSubtype="16" fill="hold" nodeType="clickEffect">
                                  <p:stCondLst>
                                    <p:cond delay="0"/>
                                  </p:stCondLst>
                                  <p:childTnLst>
                                    <p:set>
                                      <p:cBhvr>
                                        <p:cTn id="58" dur="1" fill="hold">
                                          <p:stCondLst>
                                            <p:cond delay="0"/>
                                          </p:stCondLst>
                                        </p:cTn>
                                        <p:tgtEl>
                                          <p:spTgt spid="4">
                                            <p:txEl>
                                              <p:pRg st="3" end="3"/>
                                            </p:txEl>
                                          </p:spTgt>
                                        </p:tgtEl>
                                        <p:attrNameLst>
                                          <p:attrName>style.visibility</p:attrName>
                                        </p:attrNameLst>
                                      </p:cBhvr>
                                      <p:to>
                                        <p:strVal val="visible"/>
                                      </p:to>
                                    </p:set>
                                    <p:anim calcmode="lin" valueType="num">
                                      <p:cBhvr>
                                        <p:cTn id="5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60"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61"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p:cNvPicPr>
          <p:nvPr/>
        </p:nvPicPr>
        <p:blipFill>
          <a:blip r:embed="rId2" cstate="email">
            <a:extLst>
              <a:ext uri="{28A0092B-C50C-407E-A947-70E740481C1C}">
                <a14:useLocalDpi xmlns:a14="http://schemas.microsoft.com/office/drawing/2010/main"/>
              </a:ext>
            </a:extLst>
          </a:blip>
          <a:stretch>
            <a:fillRect/>
          </a:stretch>
        </p:blipFill>
        <p:spPr>
          <a:xfrm>
            <a:off x="1287887" y="1733888"/>
            <a:ext cx="4378818" cy="3200400"/>
          </a:xfrm>
          <a:prstGeom prst="rect">
            <a:avLst/>
          </a:prstGeom>
        </p:spPr>
      </p:pic>
      <p:grpSp>
        <p:nvGrpSpPr>
          <p:cNvPr id="5" name="Group 4"/>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4597" y="173865"/>
              <a:ext cx="11831392" cy="649739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572829" y="672059"/>
            <a:ext cx="9413825" cy="707886"/>
          </a:xfrm>
          <a:prstGeom prst="rect">
            <a:avLst/>
          </a:prstGeom>
          <a:noFill/>
          <a:ln w="38100">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n-US" sz="4000" b="1" spc="-150" dirty="0">
                <a:solidFill>
                  <a:schemeClr val="accent4">
                    <a:lumMod val="10000"/>
                  </a:schemeClr>
                </a:solidFill>
                <a:latin typeface="NikoshBAN" pitchFamily="2" charset="0"/>
                <a:cs typeface="NikoshBAN" pitchFamily="2" charset="0"/>
              </a:rPr>
              <a:t>ই-</a:t>
            </a:r>
            <a:r>
              <a:rPr lang="en-US" sz="4000" b="1" spc="-150" dirty="0" err="1">
                <a:solidFill>
                  <a:schemeClr val="accent4">
                    <a:lumMod val="10000"/>
                  </a:schemeClr>
                </a:solidFill>
                <a:latin typeface="NikoshBAN" pitchFamily="2" charset="0"/>
                <a:cs typeface="NikoshBAN" pitchFamily="2" charset="0"/>
              </a:rPr>
              <a:t>কমার্সের</a:t>
            </a:r>
            <a:r>
              <a:rPr lang="en-US" sz="4000" b="1" spc="-150" dirty="0">
                <a:solidFill>
                  <a:schemeClr val="accent4">
                    <a:lumMod val="10000"/>
                  </a:schemeClr>
                </a:solidFill>
                <a:latin typeface="NikoshBAN" pitchFamily="2" charset="0"/>
                <a:cs typeface="NikoshBAN" pitchFamily="2" charset="0"/>
              </a:rPr>
              <a:t> </a:t>
            </a:r>
            <a:r>
              <a:rPr lang="en-US" sz="4000" b="1" spc="-150" dirty="0" err="1">
                <a:solidFill>
                  <a:schemeClr val="accent4">
                    <a:lumMod val="10000"/>
                  </a:schemeClr>
                </a:solidFill>
                <a:latin typeface="NikoshBAN" pitchFamily="2" charset="0"/>
                <a:cs typeface="NikoshBAN" pitchFamily="2" charset="0"/>
              </a:rPr>
              <a:t>প্রকারভেদ</a:t>
            </a:r>
            <a:endParaRPr lang="en-US" sz="4000" b="1" spc="-150" dirty="0">
              <a:solidFill>
                <a:schemeClr val="accent4">
                  <a:lumMod val="10000"/>
                </a:schemeClr>
              </a:solidFill>
              <a:latin typeface="NikoshBAN" pitchFamily="2" charset="0"/>
              <a:cs typeface="NikoshBAN" pitchFamily="2" charset="0"/>
            </a:endParaRPr>
          </a:p>
        </p:txBody>
      </p:sp>
      <p:sp>
        <p:nvSpPr>
          <p:cNvPr id="4" name="Rectangle 3"/>
          <p:cNvSpPr/>
          <p:nvPr/>
        </p:nvSpPr>
        <p:spPr>
          <a:xfrm>
            <a:off x="1572829" y="708897"/>
            <a:ext cx="9164444" cy="646331"/>
          </a:xfrm>
          <a:prstGeom prst="rect">
            <a:avLst/>
          </a:prstGeom>
        </p:spPr>
        <p:txBody>
          <a:bodyPr wrap="square">
            <a:spAutoFit/>
          </a:bodyPr>
          <a:lstStyle/>
          <a:p>
            <a:pPr algn="ctr"/>
            <a:r>
              <a:rPr lang="bn-BD" sz="3600" b="1" dirty="0" smtClean="0">
                <a:latin typeface="NikoshBAN" pitchFamily="2" charset="0"/>
                <a:cs typeface="NikoshBAN" pitchFamily="2" charset="0"/>
              </a:rPr>
              <a:t>ই-কমার্সে </a:t>
            </a:r>
            <a:r>
              <a:rPr lang="bn-BD" sz="3600" b="1" dirty="0">
                <a:latin typeface="NikoshBAN" pitchFamily="2" charset="0"/>
                <a:cs typeface="NikoshBAN" pitchFamily="2" charset="0"/>
              </a:rPr>
              <a:t>দুই ধরনের </a:t>
            </a:r>
            <a:r>
              <a:rPr lang="bn-BD" sz="3600" b="1" dirty="0" smtClean="0">
                <a:latin typeface="NikoshBAN" pitchFamily="2" charset="0"/>
                <a:cs typeface="NikoshBAN" pitchFamily="2" charset="0"/>
              </a:rPr>
              <a:t>প্রতিষ্ঠান আছে </a:t>
            </a:r>
            <a:endParaRPr lang="en-US" sz="3600" b="1" dirty="0"/>
          </a:p>
        </p:txBody>
      </p:sp>
      <p:sp>
        <p:nvSpPr>
          <p:cNvPr id="11" name="Rectangle 10"/>
          <p:cNvSpPr/>
          <p:nvPr/>
        </p:nvSpPr>
        <p:spPr>
          <a:xfrm>
            <a:off x="982486" y="5312947"/>
            <a:ext cx="4323620" cy="646331"/>
          </a:xfrm>
          <a:prstGeom prst="rect">
            <a:avLst/>
          </a:prstGeom>
        </p:spPr>
        <p:txBody>
          <a:bodyPr wrap="none">
            <a:spAutoFit/>
          </a:bodyPr>
          <a:lstStyle/>
          <a:p>
            <a:r>
              <a:rPr lang="bn-BD" sz="3600" dirty="0" smtClean="0">
                <a:latin typeface="NikoshBAN" pitchFamily="2" charset="0"/>
                <a:cs typeface="NikoshBAN" pitchFamily="2" charset="0"/>
              </a:rPr>
              <a:t>১. নিজেদের </a:t>
            </a:r>
            <a:r>
              <a:rPr lang="bn-BD" sz="3600" dirty="0">
                <a:latin typeface="NikoshBAN" pitchFamily="2" charset="0"/>
                <a:cs typeface="NikoshBAN" pitchFamily="2" charset="0"/>
              </a:rPr>
              <a:t>পণ্য বিক্রয় করে </a:t>
            </a:r>
            <a:endParaRPr lang="en-US" sz="3600" dirty="0"/>
          </a:p>
        </p:txBody>
      </p:sp>
      <p:sp>
        <p:nvSpPr>
          <p:cNvPr id="12" name="Rectangle 11"/>
          <p:cNvSpPr/>
          <p:nvPr/>
        </p:nvSpPr>
        <p:spPr>
          <a:xfrm>
            <a:off x="5306106" y="5312948"/>
            <a:ext cx="6497967" cy="646331"/>
          </a:xfrm>
          <a:prstGeom prst="rect">
            <a:avLst/>
          </a:prstGeom>
        </p:spPr>
        <p:txBody>
          <a:bodyPr wrap="square">
            <a:spAutoFit/>
          </a:bodyPr>
          <a:lstStyle/>
          <a:p>
            <a:r>
              <a:rPr lang="bn-BD" sz="3600" dirty="0" smtClean="0">
                <a:latin typeface="NikoshBAN" pitchFamily="2" charset="0"/>
                <a:cs typeface="NikoshBAN" pitchFamily="2" charset="0"/>
              </a:rPr>
              <a:t>২. অন্য </a:t>
            </a:r>
            <a:r>
              <a:rPr lang="bn-BD" sz="3600" dirty="0">
                <a:latin typeface="NikoshBAN" pitchFamily="2" charset="0"/>
                <a:cs typeface="NikoshBAN" pitchFamily="2" charset="0"/>
              </a:rPr>
              <a:t>অনেক প্রতিষ্ঠানের পন্য  বিক্রয় করে</a:t>
            </a:r>
            <a:endParaRPr lang="en-US" sz="3600" dirty="0"/>
          </a:p>
        </p:txBody>
      </p:sp>
      <p:pic>
        <p:nvPicPr>
          <p:cNvPr id="14" name="Picture 13"/>
          <p:cNvPicPr>
            <a:picLocks/>
          </p:cNvPicPr>
          <p:nvPr/>
        </p:nvPicPr>
        <p:blipFill>
          <a:blip r:embed="rId3" cstate="email">
            <a:extLst>
              <a:ext uri="{28A0092B-C50C-407E-A947-70E740481C1C}">
                <a14:useLocalDpi xmlns:a14="http://schemas.microsoft.com/office/drawing/2010/main"/>
              </a:ext>
            </a:extLst>
          </a:blip>
          <a:stretch>
            <a:fillRect/>
          </a:stretch>
        </p:blipFill>
        <p:spPr>
          <a:xfrm>
            <a:off x="6439436" y="1733888"/>
            <a:ext cx="4404575" cy="3200400"/>
          </a:xfrm>
          <a:prstGeom prst="rect">
            <a:avLst/>
          </a:prstGeom>
        </p:spPr>
      </p:pic>
    </p:spTree>
    <p:extLst>
      <p:ext uri="{BB962C8B-B14F-4D97-AF65-F5344CB8AC3E}">
        <p14:creationId xmlns:p14="http://schemas.microsoft.com/office/powerpoint/2010/main" val="8141630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animEffect transition="in" filter="fade">
                                      <p:cBhvr>
                                        <p:cTn id="9" dur="5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10"/>
                                        </p:tgtEl>
                                        <p:attrNameLst>
                                          <p:attrName>ppt_w</p:attrName>
                                        </p:attrNameLst>
                                      </p:cBhvr>
                                      <p:tavLst>
                                        <p:tav tm="0">
                                          <p:val>
                                            <p:strVal val="ppt_w"/>
                                          </p:val>
                                        </p:tav>
                                        <p:tav tm="100000">
                                          <p:val>
                                            <p:fltVal val="0"/>
                                          </p:val>
                                        </p:tav>
                                      </p:tavLst>
                                    </p:anim>
                                    <p:anim calcmode="lin" valueType="num">
                                      <p:cBhvr>
                                        <p:cTn id="14" dur="500"/>
                                        <p:tgtEl>
                                          <p:spTgt spid="10"/>
                                        </p:tgtEl>
                                        <p:attrNameLst>
                                          <p:attrName>ppt_h</p:attrName>
                                        </p:attrNameLst>
                                      </p:cBhvr>
                                      <p:tavLst>
                                        <p:tav tm="0">
                                          <p:val>
                                            <p:strVal val="ppt_h"/>
                                          </p:val>
                                        </p:tav>
                                        <p:tav tm="100000">
                                          <p:val>
                                            <p:fltVal val="0"/>
                                          </p:val>
                                        </p:tav>
                                      </p:tavLst>
                                    </p:anim>
                                    <p:animEffect transition="out" filter="fad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animEffect transition="in" filter="fade">
                                      <p:cBhvr>
                                        <p:cTn id="3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4" grpId="0"/>
      <p:bldP spid="11"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p:cNvSpPr txBox="1"/>
          <p:nvPr/>
        </p:nvSpPr>
        <p:spPr>
          <a:xfrm>
            <a:off x="534141" y="440911"/>
            <a:ext cx="11217141" cy="646331"/>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bn-BD" sz="3600" b="1" dirty="0">
                <a:ln w="10541" cmpd="sng">
                  <a:solidFill>
                    <a:schemeClr val="accent1">
                      <a:shade val="88000"/>
                      <a:satMod val="110000"/>
                    </a:schemeClr>
                  </a:solidFill>
                  <a:prstDash val="solid"/>
                </a:ln>
                <a:solidFill>
                  <a:schemeClr val="tx1"/>
                </a:solidFill>
                <a:latin typeface="NikoshBAN" pitchFamily="2" charset="0"/>
                <a:cs typeface="NikoshBAN" pitchFamily="2" charset="0"/>
              </a:rPr>
              <a:t>বাংলাদেশে</a:t>
            </a:r>
            <a:r>
              <a:rPr lang="en-US" sz="3600" b="1" dirty="0">
                <a:ln w="10541" cmpd="sng">
                  <a:solidFill>
                    <a:schemeClr val="accent1">
                      <a:shade val="88000"/>
                      <a:satMod val="110000"/>
                    </a:schemeClr>
                  </a:solidFill>
                  <a:prstDash val="solid"/>
                </a:ln>
                <a:solidFill>
                  <a:schemeClr val="tx1"/>
                </a:solidFill>
                <a:latin typeface="NikoshBAN" pitchFamily="2" charset="0"/>
                <a:cs typeface="NikoshBAN" pitchFamily="2" charset="0"/>
              </a:rPr>
              <a:t>র </a:t>
            </a:r>
            <a:r>
              <a:rPr lang="en-US" sz="3600" b="1" dirty="0" err="1">
                <a:ln w="10541" cmpd="sng">
                  <a:solidFill>
                    <a:schemeClr val="accent1">
                      <a:shade val="88000"/>
                      <a:satMod val="110000"/>
                    </a:schemeClr>
                  </a:solidFill>
                  <a:prstDash val="solid"/>
                </a:ln>
                <a:solidFill>
                  <a:schemeClr val="tx1"/>
                </a:solidFill>
                <a:latin typeface="NikoshBAN" pitchFamily="2" charset="0"/>
                <a:cs typeface="NikoshBAN" pitchFamily="2" charset="0"/>
              </a:rPr>
              <a:t>একটি</a:t>
            </a:r>
            <a:r>
              <a:rPr lang="en-US" sz="3600" b="1" dirty="0">
                <a:ln w="10541" cmpd="sng">
                  <a:solidFill>
                    <a:schemeClr val="accent1">
                      <a:shade val="88000"/>
                      <a:satMod val="110000"/>
                    </a:schemeClr>
                  </a:solidFill>
                  <a:prstDash val="solid"/>
                </a:ln>
                <a:solidFill>
                  <a:schemeClr val="tx1"/>
                </a:solidFill>
                <a:latin typeface="NikoshBAN" pitchFamily="2" charset="0"/>
                <a:cs typeface="NikoshBAN" pitchFamily="2" charset="0"/>
              </a:rPr>
              <a:t> </a:t>
            </a:r>
            <a:r>
              <a:rPr lang="en-US" sz="3600" b="1" dirty="0" err="1">
                <a:ln w="10541" cmpd="sng">
                  <a:solidFill>
                    <a:schemeClr val="accent1">
                      <a:shade val="88000"/>
                      <a:satMod val="110000"/>
                    </a:schemeClr>
                  </a:solidFill>
                  <a:prstDash val="solid"/>
                </a:ln>
                <a:solidFill>
                  <a:schemeClr val="tx1"/>
                </a:solidFill>
                <a:latin typeface="NikoshBAN" pitchFamily="2" charset="0"/>
                <a:cs typeface="NikoshBAN" pitchFamily="2" charset="0"/>
              </a:rPr>
              <a:t>পন্য</a:t>
            </a:r>
            <a:r>
              <a:rPr lang="en-US" sz="3600" b="1" dirty="0">
                <a:ln w="10541" cmpd="sng">
                  <a:solidFill>
                    <a:schemeClr val="accent1">
                      <a:shade val="88000"/>
                      <a:satMod val="110000"/>
                    </a:schemeClr>
                  </a:solidFill>
                  <a:prstDash val="solid"/>
                </a:ln>
                <a:solidFill>
                  <a:schemeClr val="tx1"/>
                </a:solidFill>
                <a:latin typeface="NikoshBAN" pitchFamily="2" charset="0"/>
                <a:cs typeface="NikoshBAN" pitchFamily="2" charset="0"/>
              </a:rPr>
              <a:t> </a:t>
            </a:r>
            <a:r>
              <a:rPr lang="en-US" sz="3600" b="1" dirty="0" err="1">
                <a:ln w="10541" cmpd="sng">
                  <a:solidFill>
                    <a:schemeClr val="accent1">
                      <a:shade val="88000"/>
                      <a:satMod val="110000"/>
                    </a:schemeClr>
                  </a:solidFill>
                  <a:prstDash val="solid"/>
                </a:ln>
                <a:solidFill>
                  <a:schemeClr val="tx1"/>
                </a:solidFill>
                <a:latin typeface="NikoshBAN" pitchFamily="2" charset="0"/>
                <a:cs typeface="NikoshBAN" pitchFamily="2" charset="0"/>
              </a:rPr>
              <a:t>কেনাবেচার</a:t>
            </a:r>
            <a:r>
              <a:rPr lang="en-US" sz="3600" b="1" dirty="0">
                <a:ln w="10541" cmpd="sng">
                  <a:solidFill>
                    <a:schemeClr val="accent1">
                      <a:shade val="88000"/>
                      <a:satMod val="110000"/>
                    </a:schemeClr>
                  </a:solidFill>
                  <a:prstDash val="solid"/>
                </a:ln>
                <a:solidFill>
                  <a:schemeClr val="tx1"/>
                </a:solidFill>
                <a:latin typeface="NikoshBAN" pitchFamily="2" charset="0"/>
                <a:cs typeface="NikoshBAN" pitchFamily="2" charset="0"/>
              </a:rPr>
              <a:t> </a:t>
            </a:r>
            <a:r>
              <a:rPr lang="en-US" sz="3600" b="1" dirty="0" err="1">
                <a:ln w="10541" cmpd="sng">
                  <a:solidFill>
                    <a:schemeClr val="accent1">
                      <a:shade val="88000"/>
                      <a:satMod val="110000"/>
                    </a:schemeClr>
                  </a:solidFill>
                  <a:prstDash val="solid"/>
                </a:ln>
                <a:solidFill>
                  <a:schemeClr val="tx1"/>
                </a:solidFill>
                <a:latin typeface="NikoshBAN" pitchFamily="2" charset="0"/>
                <a:cs typeface="NikoshBAN" pitchFamily="2" charset="0"/>
              </a:rPr>
              <a:t>ওয়েবসাইট</a:t>
            </a:r>
            <a:r>
              <a:rPr lang="bn-BD" sz="3600" b="1" dirty="0">
                <a:ln w="10541" cmpd="sng">
                  <a:solidFill>
                    <a:schemeClr val="accent1">
                      <a:shade val="88000"/>
                      <a:satMod val="110000"/>
                    </a:schemeClr>
                  </a:solidFill>
                  <a:prstDash val="solid"/>
                </a:ln>
                <a:solidFill>
                  <a:schemeClr val="tx1"/>
                </a:solidFill>
                <a:latin typeface="NikoshBAN" pitchFamily="2" charset="0"/>
                <a:cs typeface="NikoshBAN" pitchFamily="2" charset="0"/>
              </a:rPr>
              <a:t> </a:t>
            </a:r>
            <a:endParaRPr lang="en-US" sz="3600" b="1" dirty="0">
              <a:ln w="10541" cmpd="sng">
                <a:solidFill>
                  <a:schemeClr val="accent1">
                    <a:shade val="88000"/>
                    <a:satMod val="110000"/>
                  </a:schemeClr>
                </a:solidFill>
                <a:prstDash val="solid"/>
              </a:ln>
              <a:solidFill>
                <a:schemeClr val="tx1"/>
              </a:solidFill>
              <a:latin typeface="NikoshBAN" pitchFamily="2" charset="0"/>
              <a:cs typeface="NikoshBAN" pitchFamily="2" charset="0"/>
            </a:endParaRPr>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133340" y="2084332"/>
            <a:ext cx="4520485" cy="360813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nvGrpSpPr>
          <p:cNvPr id="16" name="Group 15"/>
          <p:cNvGrpSpPr/>
          <p:nvPr/>
        </p:nvGrpSpPr>
        <p:grpSpPr>
          <a:xfrm>
            <a:off x="0" y="0"/>
            <a:ext cx="12192000" cy="6858000"/>
            <a:chOff x="0" y="0"/>
            <a:chExt cx="12192000" cy="6858000"/>
          </a:xfrm>
        </p:grpSpPr>
        <p:sp>
          <p:nvSpPr>
            <p:cNvPr id="22" name="Rectangle 21"/>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184597" y="173865"/>
              <a:ext cx="11831392" cy="649739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Rectangle 24"/>
          <p:cNvSpPr/>
          <p:nvPr/>
        </p:nvSpPr>
        <p:spPr>
          <a:xfrm>
            <a:off x="364932" y="1170955"/>
            <a:ext cx="11307596"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r>
              <a:rPr lang="as-IN" sz="2800" dirty="0">
                <a:latin typeface="NikoshBAN" pitchFamily="2" charset="0"/>
                <a:cs typeface="NikoshBAN" pitchFamily="2" charset="0"/>
              </a:rPr>
              <a:t>রকমারি.কম বা রকমারি ডট কম ২০১২ সালের ১৯ জানুয়ারি আনুষ্ঠানিকভাবে যাত্রা শুরু করে</a:t>
            </a:r>
            <a:r>
              <a:rPr lang="as-IN" sz="2800" dirty="0" smtClean="0">
                <a:latin typeface="NikoshBAN" pitchFamily="2" charset="0"/>
                <a:cs typeface="NikoshBAN" pitchFamily="2" charset="0"/>
              </a:rPr>
              <a:t>।</a:t>
            </a:r>
            <a:endParaRPr lang="en-US" sz="2800" dirty="0">
              <a:latin typeface="NikoshBAN" pitchFamily="2" charset="0"/>
              <a:cs typeface="NikoshBAN" pitchFamily="2" charset="0"/>
            </a:endParaRPr>
          </a:p>
        </p:txBody>
      </p:sp>
      <p:sp>
        <p:nvSpPr>
          <p:cNvPr id="2" name="Rectangle 1"/>
          <p:cNvSpPr/>
          <p:nvPr/>
        </p:nvSpPr>
        <p:spPr>
          <a:xfrm>
            <a:off x="6104589" y="1917546"/>
            <a:ext cx="5555060" cy="4031873"/>
          </a:xfrm>
          <a:prstGeom prst="rect">
            <a:avLst/>
          </a:prstGeom>
        </p:spPr>
        <p:txBody>
          <a:bodyPr wrap="square">
            <a:spAutoFit/>
          </a:bodyPr>
          <a:lstStyle/>
          <a:p>
            <a:pPr algn="ctr"/>
            <a:r>
              <a:rPr lang="as-IN" sz="3200" b="1" dirty="0">
                <a:solidFill>
                  <a:srgbClr val="002060"/>
                </a:solidFill>
                <a:latin typeface="NikoshBAN" pitchFamily="2" charset="0"/>
                <a:cs typeface="NikoshBAN" pitchFamily="2" charset="0"/>
              </a:rPr>
              <a:t>ইতিহাসঃ</a:t>
            </a:r>
            <a:r>
              <a:rPr lang="as-IN" sz="3200" dirty="0">
                <a:latin typeface="NikoshBAN" pitchFamily="2" charset="0"/>
                <a:cs typeface="NikoshBAN" pitchFamily="2" charset="0"/>
              </a:rPr>
              <a:t> অন্যরকম গ্রুপ নিয়ন্ত্রণাধীন ১৯ জানুয়ারি ২০১২ সালে চালু হওয়া এই সাইটি প্রতিষ্ঠাতা হলেন মাহমুদুল হাসান সোহাগ। ২০১২ সাল থেকেই ক্যাশ অন ডেলিভারি চালু হয়। ১০০টি বই নিয়ে শুরু করা এই অনলাইন বইয়ের দোকানে বর্তমানে এক লাখ সত্তর হাজার বই আছে। প্রতিদিন প্রায় দেড় থেকে ২ হাজার বই বিক্রি </a:t>
            </a:r>
            <a:r>
              <a:rPr lang="as-IN" sz="3200" dirty="0" smtClean="0">
                <a:latin typeface="NikoshBAN" pitchFamily="2" charset="0"/>
                <a:cs typeface="NikoshBAN" pitchFamily="2" charset="0"/>
              </a:rPr>
              <a:t>হয়</a:t>
            </a:r>
            <a:r>
              <a:rPr lang="bn-BD" sz="3200" dirty="0" smtClean="0">
                <a:latin typeface="NikoshBAN" pitchFamily="2" charset="0"/>
                <a:cs typeface="NikoshBAN" pitchFamily="2" charset="0"/>
              </a:rPr>
              <a:t>।</a:t>
            </a:r>
            <a:endParaRPr lang="en-US" sz="3200" dirty="0">
              <a:latin typeface="NikoshBAN" pitchFamily="2" charset="0"/>
              <a:cs typeface="NikoshBAN" pitchFamily="2" charset="0"/>
            </a:endParaRPr>
          </a:p>
        </p:txBody>
      </p:sp>
      <p:sp>
        <p:nvSpPr>
          <p:cNvPr id="3" name="Rectangle 2"/>
          <p:cNvSpPr/>
          <p:nvPr/>
        </p:nvSpPr>
        <p:spPr>
          <a:xfrm>
            <a:off x="665018" y="433589"/>
            <a:ext cx="10529455" cy="707886"/>
          </a:xfrm>
          <a:prstGeom prst="rect">
            <a:avLst/>
          </a:prstGeom>
        </p:spPr>
        <p:txBody>
          <a:bodyPr wrap="square">
            <a:spAutoFit/>
          </a:bodyPr>
          <a:lstStyle/>
          <a:p>
            <a:pPr algn="ctr"/>
            <a:r>
              <a:rPr lang="as-IN" sz="4000" b="1" dirty="0">
                <a:solidFill>
                  <a:srgbClr val="002060"/>
                </a:solidFill>
                <a:latin typeface="NikoshBAN" pitchFamily="2" charset="0"/>
                <a:cs typeface="NikoshBAN" pitchFamily="2" charset="0"/>
              </a:rPr>
              <a:t>রকমারি ডট কম </a:t>
            </a:r>
            <a:endParaRPr lang="en-US" sz="4000" b="1" dirty="0">
              <a:solidFill>
                <a:srgbClr val="002060"/>
              </a:solidFill>
            </a:endParaRPr>
          </a:p>
        </p:txBody>
      </p:sp>
    </p:spTree>
    <p:extLst>
      <p:ext uri="{BB962C8B-B14F-4D97-AF65-F5344CB8AC3E}">
        <p14:creationId xmlns:p14="http://schemas.microsoft.com/office/powerpoint/2010/main" val="5997494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1000"/>
                                        <p:tgtEl>
                                          <p:spTgt spid="21"/>
                                        </p:tgtEl>
                                      </p:cBhvr>
                                    </p:animEffect>
                                    <p:anim calcmode="lin" valueType="num">
                                      <p:cBhvr>
                                        <p:cTn id="8" dur="1000" fill="hold"/>
                                        <p:tgtEl>
                                          <p:spTgt spid="21"/>
                                        </p:tgtEl>
                                        <p:attrNameLst>
                                          <p:attrName>ppt_x</p:attrName>
                                        </p:attrNameLst>
                                      </p:cBhvr>
                                      <p:tavLst>
                                        <p:tav tm="0">
                                          <p:val>
                                            <p:strVal val="#ppt_x"/>
                                          </p:val>
                                        </p:tav>
                                        <p:tav tm="100000">
                                          <p:val>
                                            <p:strVal val="#ppt_x"/>
                                          </p:val>
                                        </p:tav>
                                      </p:tavLst>
                                    </p:anim>
                                    <p:anim calcmode="lin" valueType="num">
                                      <p:cBhvr>
                                        <p:cTn id="9"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21"/>
                                        </p:tgtEl>
                                        <p:attrNameLst>
                                          <p:attrName>ppt_w</p:attrName>
                                        </p:attrNameLst>
                                      </p:cBhvr>
                                      <p:tavLst>
                                        <p:tav tm="0">
                                          <p:val>
                                            <p:strVal val="ppt_w"/>
                                          </p:val>
                                        </p:tav>
                                        <p:tav tm="100000">
                                          <p:val>
                                            <p:fltVal val="0"/>
                                          </p:val>
                                        </p:tav>
                                      </p:tavLst>
                                    </p:anim>
                                    <p:anim calcmode="lin" valueType="num">
                                      <p:cBhvr>
                                        <p:cTn id="14" dur="500"/>
                                        <p:tgtEl>
                                          <p:spTgt spid="21"/>
                                        </p:tgtEl>
                                        <p:attrNameLst>
                                          <p:attrName>ppt_h</p:attrName>
                                        </p:attrNameLst>
                                      </p:cBhvr>
                                      <p:tavLst>
                                        <p:tav tm="0">
                                          <p:val>
                                            <p:strVal val="ppt_h"/>
                                          </p:val>
                                        </p:tav>
                                        <p:tav tm="100000">
                                          <p:val>
                                            <p:fltVal val="0"/>
                                          </p:val>
                                        </p:tav>
                                      </p:tavLst>
                                    </p:anim>
                                    <p:animEffect transition="out" filter="fade">
                                      <p:cBhvr>
                                        <p:cTn id="15" dur="500"/>
                                        <p:tgtEl>
                                          <p:spTgt spid="21"/>
                                        </p:tgtEl>
                                      </p:cBhvr>
                                    </p:animEffect>
                                    <p:set>
                                      <p:cBhvr>
                                        <p:cTn id="16" dur="1" fill="hold">
                                          <p:stCondLst>
                                            <p:cond delay="499"/>
                                          </p:stCondLst>
                                        </p:cTn>
                                        <p:tgtEl>
                                          <p:spTgt spid="21"/>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ppt_w</p:attrName>
                                        </p:attrNameLst>
                                      </p:cBhvr>
                                      <p:tavLst>
                                        <p:tav tm="0">
                                          <p:val>
                                            <p:fltVal val="0"/>
                                          </p:val>
                                        </p:tav>
                                        <p:tav tm="100000">
                                          <p:val>
                                            <p:strVal val="#ppt_w"/>
                                          </p:val>
                                        </p:tav>
                                      </p:tavLst>
                                    </p:anim>
                                    <p:anim calcmode="lin" valueType="num">
                                      <p:cBhvr>
                                        <p:cTn id="22" dur="500" fill="hold"/>
                                        <p:tgtEl>
                                          <p:spTgt spid="3"/>
                                        </p:tgtEl>
                                        <p:attrNameLst>
                                          <p:attrName>ppt_h</p:attrName>
                                        </p:attrNameLst>
                                      </p:cBhvr>
                                      <p:tavLst>
                                        <p:tav tm="0">
                                          <p:val>
                                            <p:fltVal val="0"/>
                                          </p:val>
                                        </p:tav>
                                        <p:tav tm="100000">
                                          <p:val>
                                            <p:strVal val="#ppt_h"/>
                                          </p:val>
                                        </p:tav>
                                      </p:tavLst>
                                    </p:anim>
                                    <p:animEffect transition="in" filter="fade">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p:cTn id="28" dur="500" fill="hold"/>
                                        <p:tgtEl>
                                          <p:spTgt spid="25"/>
                                        </p:tgtEl>
                                        <p:attrNameLst>
                                          <p:attrName>ppt_w</p:attrName>
                                        </p:attrNameLst>
                                      </p:cBhvr>
                                      <p:tavLst>
                                        <p:tav tm="0">
                                          <p:val>
                                            <p:fltVal val="0"/>
                                          </p:val>
                                        </p:tav>
                                        <p:tav tm="100000">
                                          <p:val>
                                            <p:strVal val="#ppt_w"/>
                                          </p:val>
                                        </p:tav>
                                      </p:tavLst>
                                    </p:anim>
                                    <p:anim calcmode="lin" valueType="num">
                                      <p:cBhvr>
                                        <p:cTn id="29" dur="500" fill="hold"/>
                                        <p:tgtEl>
                                          <p:spTgt spid="25"/>
                                        </p:tgtEl>
                                        <p:attrNameLst>
                                          <p:attrName>ppt_h</p:attrName>
                                        </p:attrNameLst>
                                      </p:cBhvr>
                                      <p:tavLst>
                                        <p:tav tm="0">
                                          <p:val>
                                            <p:fltVal val="0"/>
                                          </p:val>
                                        </p:tav>
                                        <p:tav tm="100000">
                                          <p:val>
                                            <p:strVal val="#ppt_h"/>
                                          </p:val>
                                        </p:tav>
                                      </p:tavLst>
                                    </p:anim>
                                    <p:animEffect transition="in" filter="fade">
                                      <p:cBhvr>
                                        <p:cTn id="30" dur="500"/>
                                        <p:tgtEl>
                                          <p:spTgt spid="25"/>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xEl>
                                              <p:pRg st="0" end="0"/>
                                            </p:txEl>
                                          </p:spTgt>
                                        </p:tgtEl>
                                        <p:attrNameLst>
                                          <p:attrName>style.visibility</p:attrName>
                                        </p:attrNameLst>
                                      </p:cBhvr>
                                      <p:to>
                                        <p:strVal val="visible"/>
                                      </p:to>
                                    </p:set>
                                    <p:anim calcmode="lin" valueType="num">
                                      <p:cBhvr>
                                        <p:cTn id="3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1" grpId="1" animBg="1"/>
      <p:bldP spid="25" grpId="0" animBg="1"/>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130858" y="1790162"/>
            <a:ext cx="3108633" cy="3793219"/>
          </a:xfrm>
          <a:prstGeom prst="rect">
            <a:avLst/>
          </a:prstGeom>
        </p:spPr>
      </p:pic>
      <p:grpSp>
        <p:nvGrpSpPr>
          <p:cNvPr id="3" name="Group 2"/>
          <p:cNvGrpSpPr/>
          <p:nvPr/>
        </p:nvGrpSpPr>
        <p:grpSpPr>
          <a:xfrm>
            <a:off x="0" y="0"/>
            <a:ext cx="12192000" cy="6858000"/>
            <a:chOff x="0" y="0"/>
            <a:chExt cx="12192000" cy="6858000"/>
          </a:xfrm>
        </p:grpSpPr>
        <p:sp>
          <p:nvSpPr>
            <p:cNvPr id="4" name="Rectangle 3"/>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84597" y="173865"/>
              <a:ext cx="11831392" cy="649739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2" descr="C:\Users\RAFI\Desktop\New folder\ClickBD.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8091054" y="1790162"/>
            <a:ext cx="3228109" cy="37932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130858" y="702286"/>
            <a:ext cx="9980488" cy="707886"/>
          </a:xfrm>
          <a:prstGeom prst="rect">
            <a:avLst/>
          </a:prstGeom>
          <a:ln/>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n-US" sz="4000" dirty="0" err="1" smtClean="0">
                <a:effectLst>
                  <a:glow rad="228600">
                    <a:schemeClr val="accent2">
                      <a:satMod val="175000"/>
                      <a:alpha val="40000"/>
                    </a:schemeClr>
                  </a:glow>
                </a:effectLst>
                <a:latin typeface="NikoshBAN" pitchFamily="2" charset="0"/>
                <a:cs typeface="NikoshBAN" pitchFamily="2" charset="0"/>
              </a:rPr>
              <a:t>অনলাইন</a:t>
            </a:r>
            <a:r>
              <a:rPr lang="en-US" sz="4000" dirty="0" smtClean="0">
                <a:effectLst>
                  <a:glow rad="228600">
                    <a:schemeClr val="accent2">
                      <a:satMod val="175000"/>
                      <a:alpha val="40000"/>
                    </a:schemeClr>
                  </a:glow>
                </a:effectLst>
                <a:latin typeface="NikoshBAN" pitchFamily="2" charset="0"/>
                <a:cs typeface="NikoshBAN" pitchFamily="2" charset="0"/>
              </a:rPr>
              <a:t> </a:t>
            </a:r>
            <a:r>
              <a:rPr lang="en-US" sz="4000" dirty="0" err="1" smtClean="0">
                <a:effectLst>
                  <a:glow rad="228600">
                    <a:schemeClr val="accent2">
                      <a:satMod val="175000"/>
                      <a:alpha val="40000"/>
                    </a:schemeClr>
                  </a:glow>
                </a:effectLst>
                <a:latin typeface="NikoshBAN" pitchFamily="2" charset="0"/>
                <a:cs typeface="NikoshBAN" pitchFamily="2" charset="0"/>
              </a:rPr>
              <a:t>শপিং</a:t>
            </a:r>
            <a:r>
              <a:rPr lang="en-US" sz="4000" dirty="0" smtClean="0">
                <a:effectLst>
                  <a:glow rad="228600">
                    <a:schemeClr val="accent2">
                      <a:satMod val="175000"/>
                      <a:alpha val="40000"/>
                    </a:schemeClr>
                  </a:glow>
                </a:effectLst>
                <a:latin typeface="NikoshBAN" pitchFamily="2" charset="0"/>
                <a:cs typeface="NikoshBAN" pitchFamily="2" charset="0"/>
              </a:rPr>
              <a:t> </a:t>
            </a:r>
            <a:r>
              <a:rPr lang="en-US" sz="4000" dirty="0" err="1" smtClean="0">
                <a:effectLst>
                  <a:glow rad="228600">
                    <a:schemeClr val="accent2">
                      <a:satMod val="175000"/>
                      <a:alpha val="40000"/>
                    </a:schemeClr>
                  </a:glow>
                </a:effectLst>
                <a:latin typeface="NikoshBAN" pitchFamily="2" charset="0"/>
                <a:cs typeface="NikoshBAN" pitchFamily="2" charset="0"/>
              </a:rPr>
              <a:t>এর</a:t>
            </a:r>
            <a:r>
              <a:rPr lang="en-US" sz="4000" dirty="0" smtClean="0">
                <a:effectLst>
                  <a:glow rad="228600">
                    <a:schemeClr val="accent2">
                      <a:satMod val="175000"/>
                      <a:alpha val="40000"/>
                    </a:schemeClr>
                  </a:glow>
                </a:effectLst>
                <a:latin typeface="NikoshBAN" pitchFamily="2" charset="0"/>
                <a:cs typeface="NikoshBAN" pitchFamily="2" charset="0"/>
              </a:rPr>
              <a:t> </a:t>
            </a:r>
            <a:r>
              <a:rPr lang="en-US" sz="4000" dirty="0" err="1" smtClean="0">
                <a:effectLst>
                  <a:glow rad="228600">
                    <a:schemeClr val="accent2">
                      <a:satMod val="175000"/>
                      <a:alpha val="40000"/>
                    </a:schemeClr>
                  </a:glow>
                </a:effectLst>
                <a:latin typeface="NikoshBAN" pitchFamily="2" charset="0"/>
                <a:cs typeface="NikoshBAN" pitchFamily="2" charset="0"/>
              </a:rPr>
              <a:t>বিভিন্ন</a:t>
            </a:r>
            <a:r>
              <a:rPr lang="en-US" sz="4000" dirty="0" smtClean="0">
                <a:effectLst>
                  <a:glow rad="228600">
                    <a:schemeClr val="accent2">
                      <a:satMod val="175000"/>
                      <a:alpha val="40000"/>
                    </a:schemeClr>
                  </a:glow>
                </a:effectLst>
                <a:latin typeface="NikoshBAN" pitchFamily="2" charset="0"/>
                <a:cs typeface="NikoshBAN" pitchFamily="2" charset="0"/>
              </a:rPr>
              <a:t> </a:t>
            </a:r>
            <a:r>
              <a:rPr lang="en-US" sz="4000" dirty="0" err="1" smtClean="0">
                <a:effectLst>
                  <a:glow rad="228600">
                    <a:schemeClr val="accent2">
                      <a:satMod val="175000"/>
                      <a:alpha val="40000"/>
                    </a:schemeClr>
                  </a:glow>
                </a:effectLst>
                <a:latin typeface="NikoshBAN" pitchFamily="2" charset="0"/>
                <a:cs typeface="NikoshBAN" pitchFamily="2" charset="0"/>
              </a:rPr>
              <a:t>সাইট</a:t>
            </a:r>
            <a:endParaRPr lang="en-US" sz="4000" dirty="0">
              <a:effectLst>
                <a:glow rad="228600">
                  <a:schemeClr val="accent2">
                    <a:satMod val="175000"/>
                    <a:alpha val="40000"/>
                  </a:schemeClr>
                </a:glow>
              </a:effectLst>
              <a:latin typeface="NikoshBAN" pitchFamily="2" charset="0"/>
              <a:cs typeface="NikoshBAN" pitchFamily="2" charset="0"/>
            </a:endParaRPr>
          </a:p>
        </p:txBody>
      </p:sp>
      <p:pic>
        <p:nvPicPr>
          <p:cNvPr id="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504824" y="1790162"/>
            <a:ext cx="3322993" cy="3793219"/>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910163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218" y="5202383"/>
            <a:ext cx="11430000" cy="646331"/>
          </a:xfrm>
          <a:prstGeom prst="rect">
            <a:avLst/>
          </a:prstGeom>
          <a:noFill/>
          <a:ln>
            <a:noFill/>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bn-BD" sz="3600" b="1" dirty="0" smtClean="0">
                <a:solidFill>
                  <a:schemeClr val="tx1">
                    <a:lumMod val="85000"/>
                    <a:lumOff val="15000"/>
                  </a:schemeClr>
                </a:solidFill>
                <a:latin typeface="NikoshBAN" pitchFamily="2" charset="0"/>
                <a:cs typeface="NikoshBAN" pitchFamily="2" charset="0"/>
                <a:sym typeface="Wingdings" panose="05000000000000000000" pitchFamily="2" charset="2"/>
              </a:rPr>
              <a:t> </a:t>
            </a:r>
            <a:r>
              <a:rPr lang="bn-BD" sz="3600" b="1" dirty="0" smtClean="0">
                <a:solidFill>
                  <a:schemeClr val="tx1">
                    <a:lumMod val="85000"/>
                    <a:lumOff val="15000"/>
                  </a:schemeClr>
                </a:solidFill>
                <a:latin typeface="NikoshBAN" pitchFamily="2" charset="0"/>
                <a:cs typeface="NikoshBAN" pitchFamily="2" charset="0"/>
              </a:rPr>
              <a:t>ভিডিওটির </a:t>
            </a:r>
            <a:r>
              <a:rPr lang="bn-BD" sz="3600" b="1" dirty="0">
                <a:solidFill>
                  <a:schemeClr val="tx1">
                    <a:lumMod val="85000"/>
                    <a:lumOff val="15000"/>
                  </a:schemeClr>
                </a:solidFill>
                <a:latin typeface="NikoshBAN" pitchFamily="2" charset="0"/>
                <a:cs typeface="NikoshBAN" pitchFamily="2" charset="0"/>
              </a:rPr>
              <a:t>আলোকে বাংলাদেশের ই-কর্মাসের সুবিধা বর্ণনা কর।</a:t>
            </a:r>
            <a:endParaRPr lang="en-US" sz="3600" b="1" dirty="0">
              <a:solidFill>
                <a:schemeClr val="tx1">
                  <a:lumMod val="85000"/>
                  <a:lumOff val="15000"/>
                </a:schemeClr>
              </a:solidFill>
              <a:latin typeface="NikoshBAN" pitchFamily="2" charset="0"/>
              <a:cs typeface="NikoshBAN" pitchFamily="2" charset="0"/>
            </a:endParaRPr>
          </a:p>
        </p:txBody>
      </p:sp>
      <p:sp>
        <p:nvSpPr>
          <p:cNvPr id="3" name="Rectangle 2"/>
          <p:cNvSpPr/>
          <p:nvPr/>
        </p:nvSpPr>
        <p:spPr>
          <a:xfrm>
            <a:off x="1063306" y="771697"/>
            <a:ext cx="9989127" cy="769441"/>
          </a:xfrm>
          <a:prstGeom prst="rect">
            <a:avLst/>
          </a:prstGeom>
          <a:noFill/>
          <a:ln>
            <a:no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bn-BD" sz="4400" b="1" spc="50" dirty="0" smtClean="0">
                <a:ln w="11430"/>
                <a:solidFill>
                  <a:schemeClr val="tx1"/>
                </a:solidFill>
                <a:latin typeface="NikoshBAN" pitchFamily="2" charset="0"/>
                <a:cs typeface="NikoshBAN" pitchFamily="2" charset="0"/>
              </a:rPr>
              <a:t>এসো একটি ভিডিও দেখি  </a:t>
            </a:r>
            <a:endParaRPr lang="en-US" sz="4400" b="1" spc="50" dirty="0">
              <a:ln w="11430"/>
              <a:solidFill>
                <a:schemeClr val="tx1"/>
              </a:solidFill>
              <a:latin typeface="NikoshBAN" pitchFamily="2" charset="0"/>
              <a:cs typeface="NikoshBAN" pitchFamily="2" charset="0"/>
            </a:endParaRPr>
          </a:p>
        </p:txBody>
      </p:sp>
      <p:graphicFrame>
        <p:nvGraphicFramePr>
          <p:cNvPr id="8" name="Object 7">
            <a:hlinkClick r:id="" action="ppaction://ole?verb=0"/>
          </p:cNvPr>
          <p:cNvGraphicFramePr>
            <a:graphicFrameLocks noChangeAspect="1"/>
          </p:cNvGraphicFramePr>
          <p:nvPr>
            <p:extLst>
              <p:ext uri="{D42A27DB-BD31-4B8C-83A1-F6EECF244321}">
                <p14:modId xmlns:p14="http://schemas.microsoft.com/office/powerpoint/2010/main" val="523391392"/>
              </p:ext>
            </p:extLst>
          </p:nvPr>
        </p:nvGraphicFramePr>
        <p:xfrm>
          <a:off x="5091545" y="2698993"/>
          <a:ext cx="2008909" cy="1345534"/>
        </p:xfrm>
        <a:graphic>
          <a:graphicData uri="http://schemas.openxmlformats.org/presentationml/2006/ole">
            <mc:AlternateContent xmlns:mc="http://schemas.openxmlformats.org/markup-compatibility/2006">
              <mc:Choice xmlns:v="urn:schemas-microsoft-com:vml" Requires="v">
                <p:oleObj spid="_x0000_s6191" name="Packager Shell Object" showAsIcon="1" r:id="rId3" imgW="4242960" imgH="488520" progId="Package">
                  <p:embed/>
                </p:oleObj>
              </mc:Choice>
              <mc:Fallback>
                <p:oleObj name="Packager Shell Object" showAsIcon="1" r:id="rId3" imgW="4242960" imgH="488520" progId="Package">
                  <p:embed/>
                  <p:pic>
                    <p:nvPicPr>
                      <p:cNvPr id="0" name=""/>
                      <p:cNvPicPr/>
                      <p:nvPr/>
                    </p:nvPicPr>
                    <p:blipFill>
                      <a:blip r:embed="rId4"/>
                      <a:stretch>
                        <a:fillRect/>
                      </a:stretch>
                    </p:blipFill>
                    <p:spPr>
                      <a:xfrm>
                        <a:off x="5091545" y="2698993"/>
                        <a:ext cx="2008909" cy="1345534"/>
                      </a:xfrm>
                      <a:prstGeom prst="rect">
                        <a:avLst/>
                      </a:prstGeom>
                      <a:ln w="28575">
                        <a:solidFill>
                          <a:schemeClr val="bg1"/>
                        </a:solidFill>
                      </a:ln>
                    </p:spPr>
                  </p:pic>
                </p:oleObj>
              </mc:Fallback>
            </mc:AlternateContent>
          </a:graphicData>
        </a:graphic>
      </p:graphicFrame>
      <p:grpSp>
        <p:nvGrpSpPr>
          <p:cNvPr id="9" name="Group 8"/>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4597" y="173865"/>
              <a:ext cx="11831392" cy="649739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p:cNvSpPr/>
          <p:nvPr/>
        </p:nvSpPr>
        <p:spPr>
          <a:xfrm>
            <a:off x="1063305" y="761125"/>
            <a:ext cx="9989127" cy="769441"/>
          </a:xfrm>
          <a:prstGeom prst="rect">
            <a:avLst/>
          </a:prstGeom>
          <a:noFill/>
          <a:ln>
            <a:noFill/>
          </a:ln>
          <a:effectLst>
            <a:glow rad="228600">
              <a:schemeClr val="accent2">
                <a:satMod val="175000"/>
                <a:alpha val="40000"/>
              </a:schemeClr>
            </a:glow>
            <a:outerShdw blurRad="40000" dist="20000" dir="5400000" rotWithShape="0">
              <a:srgbClr val="000000">
                <a:alpha val="38000"/>
              </a:srgbClr>
            </a:outerShdw>
          </a:effectLst>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buNone/>
            </a:pPr>
            <a:r>
              <a:rPr lang="bn-BD" sz="4400" b="1" spc="50" dirty="0">
                <a:ln w="11430"/>
                <a:solidFill>
                  <a:schemeClr val="tx1"/>
                </a:solidFill>
                <a:latin typeface="NikoshBAN" pitchFamily="2" charset="0"/>
                <a:cs typeface="NikoshBAN" pitchFamily="2" charset="0"/>
              </a:rPr>
              <a:t>দলগত কাজ </a:t>
            </a:r>
            <a:endParaRPr lang="en-US" sz="4400" b="1" spc="50" dirty="0">
              <a:ln w="11430"/>
              <a:solidFill>
                <a:schemeClr val="tx1"/>
              </a:solidFill>
              <a:latin typeface="NikoshBAN" pitchFamily="2" charset="0"/>
              <a:cs typeface="NikoshBAN" pitchFamily="2" charset="0"/>
            </a:endParaRPr>
          </a:p>
        </p:txBody>
      </p:sp>
      <p:pic>
        <p:nvPicPr>
          <p:cNvPr id="14" name="Picture 13">
            <a:extLst>
              <a:ext uri="{FF2B5EF4-FFF2-40B4-BE49-F238E27FC236}">
                <a16:creationId xmlns="" xmlns:a16="http://schemas.microsoft.com/office/drawing/2014/main" id="{4A99EBBE-60CC-4612-8FE2-ABA155D926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7683517" y="2688422"/>
            <a:ext cx="1450401" cy="1450401"/>
          </a:xfrm>
          <a:prstGeom prst="rect">
            <a:avLst/>
          </a:prstGeom>
        </p:spPr>
      </p:pic>
      <p:pic>
        <p:nvPicPr>
          <p:cNvPr id="15" name="Picture 14">
            <a:extLst>
              <a:ext uri="{FF2B5EF4-FFF2-40B4-BE49-F238E27FC236}">
                <a16:creationId xmlns="" xmlns:a16="http://schemas.microsoft.com/office/drawing/2014/main" id="{4A99EBBE-60CC-4612-8FE2-ABA155D9269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03612" y="2688422"/>
            <a:ext cx="1450401" cy="1450401"/>
          </a:xfrm>
          <a:prstGeom prst="rect">
            <a:avLst/>
          </a:prstGeom>
        </p:spPr>
      </p:pic>
    </p:spTree>
    <p:extLst>
      <p:ext uri="{BB962C8B-B14F-4D97-AF65-F5344CB8AC3E}">
        <p14:creationId xmlns:p14="http://schemas.microsoft.com/office/powerpoint/2010/main" val="9911687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par>
                                <p:cTn id="10" presetID="53" presetClass="entr" presetSubtype="16"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fltVal val="0"/>
                                          </p:val>
                                        </p:tav>
                                        <p:tav tm="100000">
                                          <p:val>
                                            <p:strVal val="#ppt_h"/>
                                          </p:val>
                                        </p:tav>
                                      </p:tavLst>
                                    </p:anim>
                                    <p:animEffect transition="in" filter="fade">
                                      <p:cBhvr>
                                        <p:cTn id="14" dur="500"/>
                                        <p:tgtEl>
                                          <p:spTgt spid="13"/>
                                        </p:tgtEl>
                                      </p:cBhvr>
                                    </p:animEffect>
                                  </p:childTnLst>
                                </p:cTn>
                              </p:par>
                              <p:par>
                                <p:cTn id="15" presetID="53" presetClass="entr" presetSubtype="16"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p:cTn id="22" dur="500" fill="hold"/>
                                        <p:tgtEl>
                                          <p:spTgt spid="14"/>
                                        </p:tgtEl>
                                        <p:attrNameLst>
                                          <p:attrName>ppt_w</p:attrName>
                                        </p:attrNameLst>
                                      </p:cBhvr>
                                      <p:tavLst>
                                        <p:tav tm="0">
                                          <p:val>
                                            <p:fltVal val="0"/>
                                          </p:val>
                                        </p:tav>
                                        <p:tav tm="100000">
                                          <p:val>
                                            <p:strVal val="#ppt_w"/>
                                          </p:val>
                                        </p:tav>
                                      </p:tavLst>
                                    </p:anim>
                                    <p:anim calcmode="lin" valueType="num">
                                      <p:cBhvr>
                                        <p:cTn id="23" dur="500" fill="hold"/>
                                        <p:tgtEl>
                                          <p:spTgt spid="14"/>
                                        </p:tgtEl>
                                        <p:attrNameLst>
                                          <p:attrName>ppt_h</p:attrName>
                                        </p:attrNameLst>
                                      </p:cBhvr>
                                      <p:tavLst>
                                        <p:tav tm="0">
                                          <p:val>
                                            <p:fltVal val="0"/>
                                          </p:val>
                                        </p:tav>
                                        <p:tav tm="100000">
                                          <p:val>
                                            <p:strVal val="#ppt_h"/>
                                          </p:val>
                                        </p:tav>
                                      </p:tavLst>
                                    </p:anim>
                                    <p:animEffect transition="in" filter="fade">
                                      <p:cBhvr>
                                        <p:cTn id="24" dur="500"/>
                                        <p:tgtEl>
                                          <p:spTgt spid="14"/>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4378035" y="581618"/>
            <a:ext cx="3820765" cy="79216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a:latin typeface="NikoshBAN" panose="02000000000000000000" pitchFamily="2" charset="0"/>
                <a:cs typeface="NikoshBAN" panose="02000000000000000000" pitchFamily="2" charset="0"/>
              </a:rPr>
              <a:t>মূল্যায়ন</a:t>
            </a:r>
            <a:endParaRPr lang="en-US" b="1" dirty="0">
              <a:latin typeface="NikoshBAN" panose="02000000000000000000" pitchFamily="2" charset="0"/>
              <a:cs typeface="NikoshBAN" panose="02000000000000000000" pitchFamily="2" charset="0"/>
            </a:endParaRPr>
          </a:p>
        </p:txBody>
      </p:sp>
      <p:sp>
        <p:nvSpPr>
          <p:cNvPr id="4" name="TextBox 3"/>
          <p:cNvSpPr txBox="1"/>
          <p:nvPr/>
        </p:nvSpPr>
        <p:spPr>
          <a:xfrm>
            <a:off x="1638672" y="1615131"/>
            <a:ext cx="9486528" cy="9541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514350" indent="-514350">
              <a:buAutoNum type="arabicPeriod"/>
            </a:pPr>
            <a:r>
              <a:rPr lang="en-US" sz="2800" b="1" spc="-150" dirty="0" err="1">
                <a:latin typeface="NikoshBAN" pitchFamily="2" charset="0"/>
                <a:cs typeface="NikoshBAN" pitchFamily="2" charset="0"/>
              </a:rPr>
              <a:t>সেবা</a:t>
            </a:r>
            <a:r>
              <a:rPr lang="en-US" sz="2800" b="1" spc="-150" dirty="0">
                <a:latin typeface="NikoshBAN" pitchFamily="2" charset="0"/>
                <a:cs typeface="NikoshBAN" pitchFamily="2" charset="0"/>
              </a:rPr>
              <a:t> </a:t>
            </a:r>
            <a:r>
              <a:rPr lang="en-US" sz="2800" b="1" spc="-150" dirty="0" err="1">
                <a:latin typeface="NikoshBAN" pitchFamily="2" charset="0"/>
                <a:cs typeface="NikoshBAN" pitchFamily="2" charset="0"/>
              </a:rPr>
              <a:t>বা</a:t>
            </a:r>
            <a:r>
              <a:rPr lang="en-US" sz="2800" b="1" spc="-150" dirty="0">
                <a:latin typeface="NikoshBAN" pitchFamily="2" charset="0"/>
                <a:cs typeface="NikoshBAN" pitchFamily="2" charset="0"/>
              </a:rPr>
              <a:t> </a:t>
            </a:r>
            <a:r>
              <a:rPr lang="en-US" sz="2800" b="1" spc="-150" dirty="0" err="1">
                <a:latin typeface="NikoshBAN" pitchFamily="2" charset="0"/>
                <a:cs typeface="NikoshBAN" pitchFamily="2" charset="0"/>
              </a:rPr>
              <a:t>বাণিজ্যের</a:t>
            </a:r>
            <a:r>
              <a:rPr lang="en-US" sz="2800" b="1" spc="-150" dirty="0">
                <a:latin typeface="NikoshBAN" pitchFamily="2" charset="0"/>
                <a:cs typeface="NikoshBAN" pitchFamily="2" charset="0"/>
              </a:rPr>
              <a:t> </a:t>
            </a:r>
            <a:r>
              <a:rPr lang="en-US" sz="2800" b="1" spc="-150" dirty="0" err="1">
                <a:latin typeface="NikoshBAN" pitchFamily="2" charset="0"/>
                <a:cs typeface="NikoshBAN" pitchFamily="2" charset="0"/>
              </a:rPr>
              <a:t>কয়টি</a:t>
            </a:r>
            <a:r>
              <a:rPr lang="en-US" sz="2800" b="1" spc="-150" dirty="0">
                <a:latin typeface="NikoshBAN" pitchFamily="2" charset="0"/>
                <a:cs typeface="NikoshBAN" pitchFamily="2" charset="0"/>
              </a:rPr>
              <a:t> </a:t>
            </a:r>
            <a:r>
              <a:rPr lang="en-US" sz="2800" b="1" spc="-150" dirty="0" err="1">
                <a:latin typeface="NikoshBAN" pitchFamily="2" charset="0"/>
                <a:cs typeface="NikoshBAN" pitchFamily="2" charset="0"/>
              </a:rPr>
              <a:t>শর্ত</a:t>
            </a:r>
            <a:r>
              <a:rPr lang="en-US" sz="2800" b="1" spc="-150" dirty="0">
                <a:latin typeface="NikoshBAN" pitchFamily="2" charset="0"/>
                <a:cs typeface="NikoshBAN" pitchFamily="2" charset="0"/>
              </a:rPr>
              <a:t>?</a:t>
            </a:r>
            <a:endParaRPr lang="bn-BD" sz="2800" b="1" dirty="0" smtClean="0">
              <a:latin typeface="NikoshBAN" pitchFamily="2" charset="0"/>
              <a:cs typeface="NikoshBAN" pitchFamily="2" charset="0"/>
            </a:endParaRPr>
          </a:p>
          <a:p>
            <a:r>
              <a:rPr lang="bn-BD" sz="2800" dirty="0" smtClean="0">
                <a:latin typeface="NikoshBAN" panose="02000000000000000000" pitchFamily="2" charset="0"/>
                <a:cs typeface="NikoshBAN" panose="02000000000000000000" pitchFamily="2" charset="0"/>
              </a:rPr>
              <a:t>      </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ক. </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   </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 </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১</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    </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        </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 খ. </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  </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 </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 ২</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     </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          </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গ. </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    ৩</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   </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              </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  ঘ.</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    </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 </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৪</a:t>
            </a:r>
            <a:endParaRPr lang="en-US" sz="2800" dirty="0">
              <a:latin typeface="NikoshBAN" panose="02000000000000000000" pitchFamily="2" charset="0"/>
              <a:cs typeface="NikoshBAN" panose="02000000000000000000" pitchFamily="2" charset="0"/>
            </a:endParaRPr>
          </a:p>
        </p:txBody>
      </p:sp>
      <p:sp>
        <p:nvSpPr>
          <p:cNvPr id="5" name="TextBox 4"/>
          <p:cNvSpPr txBox="1"/>
          <p:nvPr/>
        </p:nvSpPr>
        <p:spPr>
          <a:xfrm>
            <a:off x="1638672" y="2582250"/>
            <a:ext cx="9486528" cy="9541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2800" b="1" dirty="0" smtClean="0">
                <a:solidFill>
                  <a:schemeClr val="tx1"/>
                </a:solidFill>
                <a:latin typeface="NikoshBAN" pitchFamily="2" charset="0"/>
                <a:cs typeface="NikoshBAN" pitchFamily="2" charset="0"/>
              </a:rPr>
              <a:t>২. </a:t>
            </a:r>
            <a:r>
              <a:rPr lang="bn-BD" sz="2800" b="1" dirty="0">
                <a:latin typeface="NikoshBAN" pitchFamily="2" charset="0"/>
                <a:cs typeface="NikoshBAN" pitchFamily="2" charset="0"/>
              </a:rPr>
              <a:t>ই-কর্মাস কত প্রকার</a:t>
            </a:r>
            <a:r>
              <a:rPr lang="bn-BD" sz="2800" b="1" dirty="0">
                <a:solidFill>
                  <a:schemeClr val="tx1"/>
                </a:solidFill>
                <a:latin typeface="NikoshBAN" pitchFamily="2" charset="0"/>
                <a:cs typeface="NikoshBAN" pitchFamily="2" charset="0"/>
              </a:rPr>
              <a:t>?</a:t>
            </a:r>
            <a:r>
              <a:rPr lang="bn-BD" sz="2800" b="1" dirty="0">
                <a:latin typeface="NikoshBAN" pitchFamily="2" charset="0"/>
                <a:cs typeface="NikoshBAN" pitchFamily="2" charset="0"/>
              </a:rPr>
              <a:t> </a:t>
            </a:r>
            <a:endParaRPr lang="bn-IN" sz="2800" b="1" dirty="0">
              <a:latin typeface="NikoshBAN" pitchFamily="2" charset="0"/>
              <a:cs typeface="NikoshBAN" pitchFamily="2" charset="0"/>
            </a:endParaRPr>
          </a:p>
          <a:p>
            <a:r>
              <a:rPr lang="bn-BD" sz="2800" b="1" dirty="0" smtClean="0">
                <a:ln w="1905"/>
                <a:effectLst>
                  <a:innerShdw blurRad="69850" dist="43180" dir="5400000">
                    <a:srgbClr val="000000">
                      <a:alpha val="65000"/>
                    </a:srgbClr>
                  </a:innerShdw>
                </a:effectLst>
                <a:latin typeface="NikoshBAN" pitchFamily="2" charset="0"/>
                <a:cs typeface="NikoshBAN" pitchFamily="2" charset="0"/>
              </a:rPr>
              <a:t>       </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ক</a:t>
            </a:r>
            <a:r>
              <a:rPr lang="bn-IN" sz="2800" b="1" dirty="0">
                <a:ln w="1905"/>
                <a:effectLst>
                  <a:innerShdw blurRad="69850" dist="43180" dir="5400000">
                    <a:srgbClr val="000000">
                      <a:alpha val="65000"/>
                    </a:srgbClr>
                  </a:innerShdw>
                </a:effectLst>
                <a:latin typeface="NikoshBAN" pitchFamily="2" charset="0"/>
                <a:cs typeface="NikoshBAN" pitchFamily="2" charset="0"/>
              </a:rPr>
              <a:t>. </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    ২</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    </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     </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   </a:t>
            </a:r>
            <a:r>
              <a:rPr lang="bn-IN" sz="2800" b="1" dirty="0">
                <a:ln w="1905"/>
                <a:effectLst>
                  <a:innerShdw blurRad="69850" dist="43180" dir="5400000">
                    <a:srgbClr val="000000">
                      <a:alpha val="65000"/>
                    </a:srgbClr>
                  </a:innerShdw>
                </a:effectLst>
                <a:latin typeface="NikoshBAN" pitchFamily="2" charset="0"/>
                <a:cs typeface="NikoshBAN" pitchFamily="2" charset="0"/>
              </a:rPr>
              <a:t>খ. </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     ৩</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      </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     </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  </a:t>
            </a:r>
            <a:r>
              <a:rPr lang="bn-IN" sz="2800" b="1" dirty="0">
                <a:ln w="1905"/>
                <a:effectLst>
                  <a:innerShdw blurRad="69850" dist="43180" dir="5400000">
                    <a:srgbClr val="000000">
                      <a:alpha val="65000"/>
                    </a:srgbClr>
                  </a:innerShdw>
                </a:effectLst>
                <a:latin typeface="NikoshBAN" pitchFamily="2" charset="0"/>
                <a:cs typeface="NikoshBAN" pitchFamily="2" charset="0"/>
              </a:rPr>
              <a:t>গ. </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     ৪ </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       </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          </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 </a:t>
            </a:r>
            <a:r>
              <a:rPr lang="bn-IN" sz="2800" b="1" dirty="0">
                <a:ln w="1905"/>
                <a:effectLst>
                  <a:innerShdw blurRad="69850" dist="43180" dir="5400000">
                    <a:srgbClr val="000000">
                      <a:alpha val="65000"/>
                    </a:srgbClr>
                  </a:innerShdw>
                </a:effectLst>
                <a:latin typeface="NikoshBAN" pitchFamily="2" charset="0"/>
                <a:cs typeface="NikoshBAN" pitchFamily="2" charset="0"/>
              </a:rPr>
              <a:t>ঘ.  </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   ৫</a:t>
            </a:r>
            <a:endParaRPr lang="bn-IN" sz="2800" b="1" dirty="0">
              <a:ln w="1905"/>
              <a:effectLst>
                <a:innerShdw blurRad="69850" dist="43180" dir="5400000">
                  <a:srgbClr val="000000">
                    <a:alpha val="65000"/>
                  </a:srgbClr>
                </a:innerShdw>
              </a:effectLst>
              <a:latin typeface="NikoshBAN" pitchFamily="2" charset="0"/>
              <a:cs typeface="NikoshBAN" pitchFamily="2" charset="0"/>
            </a:endParaRPr>
          </a:p>
        </p:txBody>
      </p:sp>
      <p:sp>
        <p:nvSpPr>
          <p:cNvPr id="6" name="TextBox 5"/>
          <p:cNvSpPr txBox="1"/>
          <p:nvPr/>
        </p:nvSpPr>
        <p:spPr>
          <a:xfrm>
            <a:off x="1652527" y="3600738"/>
            <a:ext cx="9486528" cy="954107"/>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2800" b="1" dirty="0" smtClean="0">
                <a:solidFill>
                  <a:schemeClr val="tx1"/>
                </a:solidFill>
                <a:latin typeface="NikoshBAN" pitchFamily="2" charset="0"/>
                <a:cs typeface="NikoshBAN" pitchFamily="2" charset="0"/>
              </a:rPr>
              <a:t>৩. </a:t>
            </a:r>
            <a:r>
              <a:rPr lang="en-US" sz="2800" b="1" spc="-150" dirty="0" err="1">
                <a:latin typeface="NikoshBAN" pitchFamily="2" charset="0"/>
                <a:cs typeface="NikoshBAN" pitchFamily="2" charset="0"/>
              </a:rPr>
              <a:t>রকমারি.কম</a:t>
            </a:r>
            <a:r>
              <a:rPr lang="en-US" sz="2800" b="1" spc="-150" dirty="0">
                <a:latin typeface="NikoshBAN" pitchFamily="2" charset="0"/>
                <a:cs typeface="NikoshBAN" pitchFamily="2" charset="0"/>
              </a:rPr>
              <a:t> </a:t>
            </a:r>
            <a:r>
              <a:rPr lang="en-US" sz="2800" b="1" spc="-150" dirty="0" err="1">
                <a:latin typeface="NikoshBAN" pitchFamily="2" charset="0"/>
                <a:cs typeface="NikoshBAN" pitchFamily="2" charset="0"/>
              </a:rPr>
              <a:t>কত</a:t>
            </a:r>
            <a:r>
              <a:rPr lang="en-US" sz="2800" b="1" spc="-150" dirty="0">
                <a:latin typeface="NikoshBAN" pitchFamily="2" charset="0"/>
                <a:cs typeface="NikoshBAN" pitchFamily="2" charset="0"/>
              </a:rPr>
              <a:t> </a:t>
            </a:r>
            <a:r>
              <a:rPr lang="en-US" sz="2800" b="1" spc="-150" dirty="0" err="1">
                <a:latin typeface="NikoshBAN" pitchFamily="2" charset="0"/>
                <a:cs typeface="NikoshBAN" pitchFamily="2" charset="0"/>
              </a:rPr>
              <a:t>সালে</a:t>
            </a:r>
            <a:r>
              <a:rPr lang="en-US" sz="2800" b="1" spc="-150" dirty="0">
                <a:latin typeface="NikoshBAN" pitchFamily="2" charset="0"/>
                <a:cs typeface="NikoshBAN" pitchFamily="2" charset="0"/>
              </a:rPr>
              <a:t> </a:t>
            </a:r>
            <a:r>
              <a:rPr lang="en-US" sz="2800" b="1" spc="-150" dirty="0" err="1">
                <a:latin typeface="NikoshBAN" pitchFamily="2" charset="0"/>
                <a:cs typeface="NikoshBAN" pitchFamily="2" charset="0"/>
              </a:rPr>
              <a:t>আনুষ্ঠানিকভাবে</a:t>
            </a:r>
            <a:r>
              <a:rPr lang="en-US" sz="2800" b="1" spc="-150" dirty="0">
                <a:latin typeface="NikoshBAN" pitchFamily="2" charset="0"/>
                <a:cs typeface="NikoshBAN" pitchFamily="2" charset="0"/>
              </a:rPr>
              <a:t> </a:t>
            </a:r>
            <a:r>
              <a:rPr lang="en-US" sz="2800" b="1" spc="-150" dirty="0" err="1">
                <a:latin typeface="NikoshBAN" pitchFamily="2" charset="0"/>
                <a:cs typeface="NikoshBAN" pitchFamily="2" charset="0"/>
              </a:rPr>
              <a:t>যাত্রা</a:t>
            </a:r>
            <a:r>
              <a:rPr lang="en-US" sz="2800" b="1" spc="-150" dirty="0">
                <a:latin typeface="NikoshBAN" pitchFamily="2" charset="0"/>
                <a:cs typeface="NikoshBAN" pitchFamily="2" charset="0"/>
              </a:rPr>
              <a:t> </a:t>
            </a:r>
            <a:r>
              <a:rPr lang="en-US" sz="2800" b="1" spc="-150" dirty="0" err="1">
                <a:latin typeface="NikoshBAN" pitchFamily="2" charset="0"/>
                <a:cs typeface="NikoshBAN" pitchFamily="2" charset="0"/>
              </a:rPr>
              <a:t>শুরু</a:t>
            </a:r>
            <a:r>
              <a:rPr lang="en-US" sz="2800" b="1" spc="-150" dirty="0">
                <a:latin typeface="NikoshBAN" pitchFamily="2" charset="0"/>
                <a:cs typeface="NikoshBAN" pitchFamily="2" charset="0"/>
              </a:rPr>
              <a:t> </a:t>
            </a:r>
            <a:r>
              <a:rPr lang="en-US" sz="2800" b="1" spc="-150" dirty="0" err="1">
                <a:latin typeface="NikoshBAN" pitchFamily="2" charset="0"/>
                <a:cs typeface="NikoshBAN" pitchFamily="2" charset="0"/>
              </a:rPr>
              <a:t>করে</a:t>
            </a:r>
            <a:r>
              <a:rPr lang="en-US" sz="2800" b="1" spc="-150" dirty="0">
                <a:latin typeface="NikoshBAN" pitchFamily="2" charset="0"/>
                <a:cs typeface="NikoshBAN" pitchFamily="2" charset="0"/>
              </a:rPr>
              <a:t>?</a:t>
            </a:r>
            <a:endParaRPr lang="bn-BD" sz="2800" b="1" dirty="0" smtClean="0">
              <a:solidFill>
                <a:schemeClr val="tx1"/>
              </a:solidFill>
              <a:latin typeface="NikoshBAN" pitchFamily="2" charset="0"/>
              <a:cs typeface="NikoshBAN" pitchFamily="2" charset="0"/>
            </a:endParaRPr>
          </a:p>
          <a:p>
            <a:r>
              <a:rPr lang="bn-BD" sz="2800" b="1" dirty="0" smtClean="0">
                <a:latin typeface="NikoshBAN" panose="02000000000000000000" pitchFamily="2" charset="0"/>
                <a:cs typeface="NikoshBAN" panose="02000000000000000000" pitchFamily="2" charset="0"/>
              </a:rPr>
              <a:t>     </a:t>
            </a:r>
            <a:r>
              <a:rPr lang="en-US" sz="2800" b="1" dirty="0" smtClean="0">
                <a:latin typeface="NikoshBAN" panose="02000000000000000000" pitchFamily="2" charset="0"/>
                <a:cs typeface="NikoshBAN" panose="02000000000000000000" pitchFamily="2" charset="0"/>
              </a:rPr>
              <a:t>ক.</a:t>
            </a:r>
            <a:r>
              <a:rPr lang="bn-BD" sz="2800" b="1" dirty="0" smtClean="0">
                <a:latin typeface="NikoshBAN" panose="02000000000000000000" pitchFamily="2" charset="0"/>
                <a:cs typeface="NikoshBAN" panose="02000000000000000000" pitchFamily="2" charset="0"/>
              </a:rPr>
              <a:t>   ২০০৯              </a:t>
            </a:r>
            <a:r>
              <a:rPr lang="en-US" sz="2800" b="1" dirty="0" smtClean="0">
                <a:latin typeface="NikoshBAN" panose="02000000000000000000" pitchFamily="2" charset="0"/>
                <a:cs typeface="NikoshBAN" panose="02000000000000000000" pitchFamily="2" charset="0"/>
              </a:rPr>
              <a:t> খ.</a:t>
            </a:r>
            <a:r>
              <a:rPr lang="bn-BD" sz="2800" b="1" dirty="0">
                <a:latin typeface="NikoshBAN" panose="02000000000000000000" pitchFamily="2" charset="0"/>
                <a:cs typeface="NikoshBAN" panose="02000000000000000000" pitchFamily="2" charset="0"/>
              </a:rPr>
              <a:t> </a:t>
            </a:r>
            <a:r>
              <a:rPr lang="bn-BD" sz="2800" b="1" dirty="0" smtClean="0">
                <a:latin typeface="NikoshBAN" panose="02000000000000000000" pitchFamily="2" charset="0"/>
                <a:cs typeface="NikoshBAN" panose="02000000000000000000" pitchFamily="2" charset="0"/>
              </a:rPr>
              <a:t>  ২০১০ </a:t>
            </a:r>
            <a:r>
              <a:rPr lang="en-US" sz="2800" b="1" dirty="0" smtClean="0">
                <a:latin typeface="NikoshBAN" panose="02000000000000000000" pitchFamily="2" charset="0"/>
                <a:cs typeface="NikoshBAN" panose="02000000000000000000" pitchFamily="2" charset="0"/>
              </a:rPr>
              <a:t> </a:t>
            </a:r>
            <a:r>
              <a:rPr lang="bn-BD" sz="2800" b="1" dirty="0">
                <a:latin typeface="NikoshBAN" panose="02000000000000000000" pitchFamily="2" charset="0"/>
                <a:cs typeface="NikoshBAN" panose="02000000000000000000" pitchFamily="2" charset="0"/>
              </a:rPr>
              <a:t> </a:t>
            </a:r>
            <a:r>
              <a:rPr lang="bn-BD" sz="2800" b="1" dirty="0" smtClean="0">
                <a:latin typeface="NikoshBAN" panose="02000000000000000000" pitchFamily="2" charset="0"/>
                <a:cs typeface="NikoshBAN" panose="02000000000000000000" pitchFamily="2" charset="0"/>
              </a:rPr>
              <a:t>       </a:t>
            </a:r>
            <a:r>
              <a:rPr lang="en-US" sz="2800" b="1" dirty="0" smtClean="0">
                <a:latin typeface="NikoshBAN" panose="02000000000000000000" pitchFamily="2" charset="0"/>
                <a:cs typeface="NikoshBAN" panose="02000000000000000000" pitchFamily="2" charset="0"/>
              </a:rPr>
              <a:t>গ.</a:t>
            </a:r>
            <a:r>
              <a:rPr lang="bn-BD" sz="2800" b="1" dirty="0" smtClean="0">
                <a:latin typeface="NikoshBAN" panose="02000000000000000000" pitchFamily="2" charset="0"/>
                <a:cs typeface="NikoshBAN" panose="02000000000000000000" pitchFamily="2" charset="0"/>
              </a:rPr>
              <a:t>    ২০১১          </a:t>
            </a:r>
            <a:r>
              <a:rPr lang="en-US" sz="2800" b="1" dirty="0" smtClean="0">
                <a:latin typeface="NikoshBAN" panose="02000000000000000000" pitchFamily="2" charset="0"/>
                <a:cs typeface="NikoshBAN" panose="02000000000000000000" pitchFamily="2" charset="0"/>
              </a:rPr>
              <a:t> ঘ.</a:t>
            </a:r>
            <a:r>
              <a:rPr lang="bn-BD" sz="2800" b="1" dirty="0" smtClean="0">
                <a:latin typeface="NikoshBAN" panose="02000000000000000000" pitchFamily="2" charset="0"/>
                <a:cs typeface="NikoshBAN" panose="02000000000000000000" pitchFamily="2" charset="0"/>
              </a:rPr>
              <a:t>   ২০১২  </a:t>
            </a:r>
            <a:r>
              <a:rPr lang="en-US" sz="2800" b="1" dirty="0" smtClean="0">
                <a:latin typeface="NikoshBAN" panose="02000000000000000000" pitchFamily="2" charset="0"/>
                <a:cs typeface="NikoshBAN" panose="02000000000000000000" pitchFamily="2" charset="0"/>
              </a:rPr>
              <a:t> </a:t>
            </a:r>
            <a:endParaRPr lang="en-US" sz="2800" b="1" dirty="0">
              <a:latin typeface="NikoshBAN" panose="02000000000000000000" pitchFamily="2" charset="0"/>
              <a:cs typeface="NikoshBAN" panose="02000000000000000000" pitchFamily="2" charset="0"/>
            </a:endParaRPr>
          </a:p>
        </p:txBody>
      </p:sp>
      <p:sp>
        <p:nvSpPr>
          <p:cNvPr id="9" name="Oval 8"/>
          <p:cNvSpPr/>
          <p:nvPr/>
        </p:nvSpPr>
        <p:spPr>
          <a:xfrm>
            <a:off x="8756094" y="4015649"/>
            <a:ext cx="426918" cy="4026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88"/>
          </a:p>
        </p:txBody>
      </p:sp>
      <p:sp>
        <p:nvSpPr>
          <p:cNvPr id="10" name="Oval 9"/>
          <p:cNvSpPr/>
          <p:nvPr/>
        </p:nvSpPr>
        <p:spPr>
          <a:xfrm>
            <a:off x="2248555" y="3050906"/>
            <a:ext cx="426918" cy="4026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88"/>
          </a:p>
        </p:txBody>
      </p:sp>
      <p:sp>
        <p:nvSpPr>
          <p:cNvPr id="11" name="Oval 10"/>
          <p:cNvSpPr/>
          <p:nvPr/>
        </p:nvSpPr>
        <p:spPr>
          <a:xfrm>
            <a:off x="6332181" y="2107739"/>
            <a:ext cx="426918" cy="4026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88"/>
          </a:p>
        </p:txBody>
      </p:sp>
      <p:sp>
        <p:nvSpPr>
          <p:cNvPr id="12" name="Title 1"/>
          <p:cNvSpPr txBox="1">
            <a:spLocks/>
          </p:cNvSpPr>
          <p:nvPr/>
        </p:nvSpPr>
        <p:spPr>
          <a:xfrm>
            <a:off x="7318290" y="1108046"/>
            <a:ext cx="3820765" cy="495750"/>
          </a:xfrm>
          <a:prstGeom prst="rect">
            <a:avLst/>
          </a:prstGeom>
          <a:noFill/>
          <a:ln>
            <a:solidFill>
              <a:schemeClr val="accent5">
                <a:lumMod val="50000"/>
              </a:schemeClr>
            </a:solidFill>
          </a:ln>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BD" sz="2800" dirty="0" smtClean="0">
                <a:latin typeface="NikoshBAN" panose="02000000000000000000" pitchFamily="2" charset="0"/>
                <a:cs typeface="NikoshBAN" panose="02000000000000000000" pitchFamily="2" charset="0"/>
              </a:rPr>
              <a:t>সঠিক উত্তর দেখতে এখানে ক্লিক</a:t>
            </a:r>
            <a:endParaRPr lang="en-US" sz="2800" dirty="0">
              <a:latin typeface="NikoshBAN" panose="02000000000000000000" pitchFamily="2" charset="0"/>
              <a:cs typeface="NikoshBAN" panose="02000000000000000000" pitchFamily="2" charset="0"/>
            </a:endParaRPr>
          </a:p>
        </p:txBody>
      </p:sp>
      <p:grpSp>
        <p:nvGrpSpPr>
          <p:cNvPr id="14" name="Group 13"/>
          <p:cNvGrpSpPr/>
          <p:nvPr/>
        </p:nvGrpSpPr>
        <p:grpSpPr>
          <a:xfrm>
            <a:off x="0" y="0"/>
            <a:ext cx="12192000" cy="6858000"/>
            <a:chOff x="0" y="0"/>
            <a:chExt cx="12192000" cy="6858000"/>
          </a:xfrm>
        </p:grpSpPr>
        <p:sp>
          <p:nvSpPr>
            <p:cNvPr id="15" name="Rectangle 14"/>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184597" y="173865"/>
              <a:ext cx="11831392" cy="649739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Box 17"/>
          <p:cNvSpPr txBox="1"/>
          <p:nvPr/>
        </p:nvSpPr>
        <p:spPr>
          <a:xfrm>
            <a:off x="1652527" y="4566180"/>
            <a:ext cx="9486528" cy="1815882"/>
          </a:xfrm>
          <a:prstGeom prst="rect">
            <a:avLst/>
          </a:prstGeom>
          <a:noFill/>
          <a:ln>
            <a:no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bn-BD" sz="2800" b="1" dirty="0" smtClean="0">
                <a:solidFill>
                  <a:schemeClr val="tx1"/>
                </a:solidFill>
                <a:latin typeface="NikoshBAN" pitchFamily="2" charset="0"/>
                <a:cs typeface="NikoshBAN" pitchFamily="2" charset="0"/>
              </a:rPr>
              <a:t>৪. </a:t>
            </a:r>
            <a:r>
              <a:rPr lang="bn-BD" sz="2800" b="1" dirty="0" smtClean="0">
                <a:latin typeface="NikoshBAN" pitchFamily="2" charset="0"/>
                <a:cs typeface="NikoshBAN" pitchFamily="2" charset="0"/>
              </a:rPr>
              <a:t>ই-কর্মাস এর সুবিধা কোনটি</a:t>
            </a:r>
            <a:r>
              <a:rPr lang="bn-BD" sz="2800" b="1" dirty="0" smtClean="0">
                <a:solidFill>
                  <a:schemeClr val="tx1"/>
                </a:solidFill>
                <a:latin typeface="NikoshBAN" pitchFamily="2" charset="0"/>
                <a:cs typeface="NikoshBAN" pitchFamily="2" charset="0"/>
              </a:rPr>
              <a:t>?</a:t>
            </a:r>
            <a:r>
              <a:rPr lang="bn-BD" sz="2800" b="1" dirty="0" smtClean="0">
                <a:latin typeface="NikoshBAN" pitchFamily="2" charset="0"/>
                <a:cs typeface="NikoshBAN" pitchFamily="2" charset="0"/>
              </a:rPr>
              <a:t> </a:t>
            </a:r>
            <a:endParaRPr lang="bn-IN" sz="2800" b="1" dirty="0">
              <a:latin typeface="NikoshBAN" pitchFamily="2" charset="0"/>
              <a:cs typeface="NikoshBAN" pitchFamily="2" charset="0"/>
            </a:endParaRPr>
          </a:p>
          <a:p>
            <a:r>
              <a:rPr lang="bn-BD" sz="28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800" b="1" dirty="0" err="1" smtClean="0">
                <a:ln w="1905"/>
                <a:effectLst>
                  <a:innerShdw blurRad="69850" dist="43180" dir="5400000">
                    <a:srgbClr val="000000">
                      <a:alpha val="65000"/>
                    </a:srgbClr>
                  </a:innerShdw>
                </a:effectLst>
                <a:latin typeface="NikoshBAN" pitchFamily="2" charset="0"/>
                <a:cs typeface="NikoshBAN" pitchFamily="2" charset="0"/>
              </a:rPr>
              <a:t>i</a:t>
            </a:r>
            <a:r>
              <a:rPr lang="en-US" sz="2800" b="1" dirty="0">
                <a:ln w="1905"/>
                <a:effectLst>
                  <a:innerShdw blurRad="69850" dist="43180" dir="5400000">
                    <a:srgbClr val="000000">
                      <a:alpha val="65000"/>
                    </a:srgbClr>
                  </a:innerShdw>
                </a:effectLst>
                <a:latin typeface="NikoshBAN" pitchFamily="2" charset="0"/>
                <a:cs typeface="NikoshBAN" pitchFamily="2" charset="0"/>
              </a:rPr>
              <a:t>.</a:t>
            </a:r>
            <a:r>
              <a:rPr lang="bn-IN" sz="2800" b="1" dirty="0">
                <a:ln w="1905"/>
                <a:effectLst>
                  <a:innerShdw blurRad="69850" dist="43180" dir="5400000">
                    <a:srgbClr val="000000">
                      <a:alpha val="65000"/>
                    </a:srgbClr>
                  </a:innerShdw>
                </a:effectLst>
                <a:latin typeface="NikoshBAN" pitchFamily="2" charset="0"/>
                <a:cs typeface="NikoshBAN" pitchFamily="2" charset="0"/>
              </a:rPr>
              <a:t> </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সময় বাচায়</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800" b="1" dirty="0">
                <a:ln w="1905"/>
                <a:effectLst>
                  <a:innerShdw blurRad="69850" dist="43180" dir="5400000">
                    <a:srgbClr val="000000">
                      <a:alpha val="65000"/>
                    </a:srgbClr>
                  </a:innerShdw>
                </a:effectLst>
                <a:latin typeface="NikoshBAN" pitchFamily="2" charset="0"/>
                <a:cs typeface="NikoshBAN" pitchFamily="2" charset="0"/>
              </a:rPr>
              <a:t>ii.</a:t>
            </a:r>
            <a:r>
              <a:rPr lang="bn-IN" sz="2800" b="1" dirty="0">
                <a:ln w="1905"/>
                <a:effectLst>
                  <a:innerShdw blurRad="69850" dist="43180" dir="5400000">
                    <a:srgbClr val="000000">
                      <a:alpha val="65000"/>
                    </a:srgbClr>
                  </a:innerShdw>
                </a:effectLst>
                <a:latin typeface="NikoshBAN" pitchFamily="2" charset="0"/>
                <a:cs typeface="NikoshBAN" pitchFamily="2" charset="0"/>
              </a:rPr>
              <a:t> </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শ্রম বাচায়</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   </a:t>
            </a:r>
            <a:r>
              <a:rPr lang="en-US" sz="2800" b="1" dirty="0">
                <a:ln w="1905"/>
                <a:effectLst>
                  <a:innerShdw blurRad="69850" dist="43180" dir="5400000">
                    <a:srgbClr val="000000">
                      <a:alpha val="65000"/>
                    </a:srgbClr>
                  </a:innerShdw>
                </a:effectLst>
                <a:latin typeface="NikoshBAN" pitchFamily="2" charset="0"/>
                <a:cs typeface="NikoshBAN" pitchFamily="2" charset="0"/>
              </a:rPr>
              <a:t>iii. </a:t>
            </a:r>
            <a:r>
              <a:rPr lang="bn-IN" sz="2800" b="1" dirty="0">
                <a:ln w="1905"/>
                <a:effectLst>
                  <a:innerShdw blurRad="69850" dist="43180" dir="5400000">
                    <a:srgbClr val="000000">
                      <a:alpha val="65000"/>
                    </a:srgbClr>
                  </a:innerShdw>
                </a:effectLst>
                <a:latin typeface="NikoshBAN" pitchFamily="2" charset="0"/>
                <a:cs typeface="NikoshBAN" pitchFamily="2" charset="0"/>
              </a:rPr>
              <a:t>হয়রানি মুক্ত সেবা</a:t>
            </a:r>
            <a:endParaRPr lang="en-US" sz="2800" b="1" dirty="0">
              <a:ln w="1905"/>
              <a:effectLst>
                <a:innerShdw blurRad="69850" dist="43180" dir="5400000">
                  <a:srgbClr val="000000">
                    <a:alpha val="65000"/>
                  </a:srgbClr>
                </a:innerShdw>
              </a:effectLst>
              <a:latin typeface="NikoshBAN" pitchFamily="2" charset="0"/>
              <a:cs typeface="NikoshBAN" pitchFamily="2" charset="0"/>
            </a:endParaRPr>
          </a:p>
          <a:p>
            <a:r>
              <a:rPr lang="bn-BD" sz="2800" b="1" dirty="0" smtClean="0">
                <a:latin typeface="NikoshBAN" pitchFamily="2" charset="0"/>
                <a:cs typeface="NikoshBAN" pitchFamily="2" charset="0"/>
              </a:rPr>
              <a:t>       </a:t>
            </a:r>
            <a:r>
              <a:rPr lang="bn-IN" sz="2800" b="1" dirty="0" smtClean="0">
                <a:latin typeface="NikoshBAN" pitchFamily="2" charset="0"/>
                <a:cs typeface="NikoshBAN" pitchFamily="2" charset="0"/>
              </a:rPr>
              <a:t>নিচের </a:t>
            </a:r>
            <a:r>
              <a:rPr lang="bn-IN" sz="2800" b="1" dirty="0">
                <a:latin typeface="NikoshBAN" pitchFamily="2" charset="0"/>
                <a:cs typeface="NikoshBAN" pitchFamily="2" charset="0"/>
              </a:rPr>
              <a:t>কোনটি সঠিক?</a:t>
            </a:r>
          </a:p>
          <a:p>
            <a:r>
              <a:rPr lang="en-US" sz="2800" b="1" dirty="0">
                <a:ln w="1905"/>
                <a:effectLst>
                  <a:innerShdw blurRad="69850" dist="43180" dir="5400000">
                    <a:srgbClr val="000000">
                      <a:alpha val="65000"/>
                    </a:srgbClr>
                  </a:innerShdw>
                </a:effectLst>
                <a:latin typeface="NikoshBAN" pitchFamily="2" charset="0"/>
                <a:cs typeface="NikoshBAN" pitchFamily="2" charset="0"/>
              </a:rPr>
              <a:t>    </a:t>
            </a:r>
            <a:r>
              <a:rPr lang="bn-BD" sz="2800" b="1" dirty="0" smtClean="0">
                <a:ln w="1905"/>
                <a:effectLst>
                  <a:innerShdw blurRad="69850" dist="43180" dir="5400000">
                    <a:srgbClr val="000000">
                      <a:alpha val="65000"/>
                    </a:srgbClr>
                  </a:innerShdw>
                </a:effectLst>
                <a:latin typeface="NikoshBAN" pitchFamily="2" charset="0"/>
                <a:cs typeface="NikoshBAN" pitchFamily="2" charset="0"/>
              </a:rPr>
              <a:t>   </a:t>
            </a:r>
            <a:r>
              <a:rPr lang="bn-IN" sz="2800" b="1" dirty="0" smtClean="0">
                <a:ln w="1905"/>
                <a:effectLst>
                  <a:innerShdw blurRad="69850" dist="43180" dir="5400000">
                    <a:srgbClr val="000000">
                      <a:alpha val="65000"/>
                    </a:srgbClr>
                  </a:innerShdw>
                </a:effectLst>
                <a:latin typeface="NikoshBAN" pitchFamily="2" charset="0"/>
                <a:cs typeface="NikoshBAN" pitchFamily="2" charset="0"/>
              </a:rPr>
              <a:t>ক</a:t>
            </a:r>
            <a:r>
              <a:rPr lang="bn-IN" sz="2800" b="1" dirty="0">
                <a:ln w="1905"/>
                <a:effectLst>
                  <a:innerShdw blurRad="69850" dist="43180" dir="5400000">
                    <a:srgbClr val="000000">
                      <a:alpha val="65000"/>
                    </a:srgbClr>
                  </a:innerShdw>
                </a:effectLst>
                <a:latin typeface="NikoshBAN" pitchFamily="2" charset="0"/>
                <a:cs typeface="NikoshBAN" pitchFamily="2" charset="0"/>
              </a:rPr>
              <a:t>.  </a:t>
            </a:r>
            <a:r>
              <a:rPr lang="en-US" sz="2800" b="1" dirty="0" err="1">
                <a:ln w="1905"/>
                <a:effectLst>
                  <a:innerShdw blurRad="69850" dist="43180" dir="5400000">
                    <a:srgbClr val="000000">
                      <a:alpha val="65000"/>
                    </a:srgbClr>
                  </a:innerShdw>
                </a:effectLst>
                <a:latin typeface="NikoshBAN" pitchFamily="2" charset="0"/>
                <a:cs typeface="NikoshBAN" pitchFamily="2" charset="0"/>
              </a:rPr>
              <a:t>i</a:t>
            </a:r>
            <a:r>
              <a:rPr lang="bn-IN" sz="2800" b="1" dirty="0">
                <a:ln w="1905"/>
                <a:effectLst>
                  <a:innerShdw blurRad="69850" dist="43180" dir="5400000">
                    <a:srgbClr val="000000">
                      <a:alpha val="65000"/>
                    </a:srgbClr>
                  </a:innerShdw>
                </a:effectLst>
                <a:latin typeface="NikoshBAN" pitchFamily="2" charset="0"/>
                <a:cs typeface="NikoshBAN" pitchFamily="2" charset="0"/>
              </a:rPr>
              <a:t>        খ. </a:t>
            </a:r>
            <a:r>
              <a:rPr lang="en-US" sz="2800" b="1" dirty="0">
                <a:ln w="1905"/>
                <a:effectLst>
                  <a:innerShdw blurRad="69850" dist="43180" dir="5400000">
                    <a:srgbClr val="000000">
                      <a:alpha val="65000"/>
                    </a:srgbClr>
                  </a:innerShdw>
                </a:effectLst>
                <a:latin typeface="NikoshBAN" pitchFamily="2" charset="0"/>
                <a:cs typeface="NikoshBAN" pitchFamily="2" charset="0"/>
              </a:rPr>
              <a:t> ii</a:t>
            </a:r>
            <a:r>
              <a:rPr lang="bn-IN" sz="2800" b="1" dirty="0">
                <a:ln w="1905"/>
                <a:effectLst>
                  <a:innerShdw blurRad="69850" dist="43180" dir="5400000">
                    <a:srgbClr val="000000">
                      <a:alpha val="65000"/>
                    </a:srgbClr>
                  </a:innerShdw>
                </a:effectLst>
                <a:latin typeface="NikoshBAN" pitchFamily="2" charset="0"/>
                <a:cs typeface="NikoshBAN" pitchFamily="2" charset="0"/>
              </a:rPr>
              <a:t>        গ. </a:t>
            </a:r>
            <a:r>
              <a:rPr lang="en-US" sz="2800" b="1" dirty="0" err="1">
                <a:ln w="1905"/>
                <a:effectLst>
                  <a:innerShdw blurRad="69850" dist="43180" dir="5400000">
                    <a:srgbClr val="000000">
                      <a:alpha val="65000"/>
                    </a:srgbClr>
                  </a:innerShdw>
                </a:effectLst>
                <a:latin typeface="NikoshBAN" pitchFamily="2" charset="0"/>
                <a:cs typeface="NikoshBAN" pitchFamily="2" charset="0"/>
              </a:rPr>
              <a:t>i</a:t>
            </a:r>
            <a:r>
              <a:rPr lang="bn-IN" sz="2800" b="1" dirty="0">
                <a:ln w="1905"/>
                <a:effectLst>
                  <a:innerShdw blurRad="69850" dist="43180" dir="5400000">
                    <a:srgbClr val="000000">
                      <a:alpha val="65000"/>
                    </a:srgbClr>
                  </a:innerShdw>
                </a:effectLst>
                <a:latin typeface="NikoshBAN" pitchFamily="2" charset="0"/>
                <a:cs typeface="NikoshBAN" pitchFamily="2" charset="0"/>
              </a:rPr>
              <a:t> ও </a:t>
            </a:r>
            <a:r>
              <a:rPr lang="en-US" sz="2800" b="1" dirty="0">
                <a:ln w="1905"/>
                <a:effectLst>
                  <a:innerShdw blurRad="69850" dist="43180" dir="5400000">
                    <a:srgbClr val="000000">
                      <a:alpha val="65000"/>
                    </a:srgbClr>
                  </a:innerShdw>
                </a:effectLst>
                <a:latin typeface="NikoshBAN" pitchFamily="2" charset="0"/>
                <a:cs typeface="NikoshBAN" pitchFamily="2" charset="0"/>
              </a:rPr>
              <a:t>ii</a:t>
            </a:r>
            <a:r>
              <a:rPr lang="bn-IN" sz="2800" b="1" dirty="0">
                <a:ln w="1905"/>
                <a:effectLst>
                  <a:innerShdw blurRad="69850" dist="43180" dir="5400000">
                    <a:srgbClr val="000000">
                      <a:alpha val="65000"/>
                    </a:srgbClr>
                  </a:innerShdw>
                </a:effectLst>
                <a:latin typeface="NikoshBAN" pitchFamily="2" charset="0"/>
                <a:cs typeface="NikoshBAN" pitchFamily="2" charset="0"/>
              </a:rPr>
              <a:t>        ঘ.  </a:t>
            </a:r>
            <a:r>
              <a:rPr lang="en-US" sz="2800" b="1" dirty="0" err="1">
                <a:ln w="1905"/>
                <a:effectLst>
                  <a:innerShdw blurRad="69850" dist="43180" dir="5400000">
                    <a:srgbClr val="000000">
                      <a:alpha val="65000"/>
                    </a:srgbClr>
                  </a:innerShdw>
                </a:effectLst>
                <a:latin typeface="NikoshBAN" pitchFamily="2" charset="0"/>
                <a:cs typeface="NikoshBAN" pitchFamily="2" charset="0"/>
              </a:rPr>
              <a:t>i</a:t>
            </a:r>
            <a:r>
              <a:rPr lang="bn-IN" sz="2800" b="1" dirty="0">
                <a:ln w="1905"/>
                <a:effectLst>
                  <a:innerShdw blurRad="69850" dist="43180" dir="5400000">
                    <a:srgbClr val="000000">
                      <a:alpha val="65000"/>
                    </a:srgbClr>
                  </a:innerShdw>
                </a:effectLst>
                <a:latin typeface="NikoshBAN" pitchFamily="2" charset="0"/>
                <a:cs typeface="NikoshBAN" pitchFamily="2" charset="0"/>
              </a:rPr>
              <a:t>, </a:t>
            </a:r>
            <a:r>
              <a:rPr lang="en-US" sz="2800" b="1" dirty="0">
                <a:ln w="1905"/>
                <a:effectLst>
                  <a:innerShdw blurRad="69850" dist="43180" dir="5400000">
                    <a:srgbClr val="000000">
                      <a:alpha val="65000"/>
                    </a:srgbClr>
                  </a:innerShdw>
                </a:effectLst>
                <a:latin typeface="NikoshBAN" pitchFamily="2" charset="0"/>
                <a:cs typeface="NikoshBAN" pitchFamily="2" charset="0"/>
              </a:rPr>
              <a:t>ii </a:t>
            </a:r>
            <a:r>
              <a:rPr lang="bn-IN" sz="2800" b="1" dirty="0">
                <a:ln w="1905"/>
                <a:effectLst>
                  <a:innerShdw blurRad="69850" dist="43180" dir="5400000">
                    <a:srgbClr val="000000">
                      <a:alpha val="65000"/>
                    </a:srgbClr>
                  </a:innerShdw>
                </a:effectLst>
                <a:latin typeface="NikoshBAN" pitchFamily="2" charset="0"/>
                <a:cs typeface="NikoshBAN" pitchFamily="2" charset="0"/>
              </a:rPr>
              <a:t>ও </a:t>
            </a:r>
            <a:r>
              <a:rPr lang="en-US" sz="2800" b="1" dirty="0" smtClean="0">
                <a:ln w="1905"/>
                <a:effectLst>
                  <a:innerShdw blurRad="69850" dist="43180" dir="5400000">
                    <a:srgbClr val="000000">
                      <a:alpha val="65000"/>
                    </a:srgbClr>
                  </a:innerShdw>
                </a:effectLst>
                <a:latin typeface="NikoshBAN" pitchFamily="2" charset="0"/>
                <a:cs typeface="NikoshBAN" pitchFamily="2" charset="0"/>
              </a:rPr>
              <a:t>iii</a:t>
            </a:r>
            <a:endParaRPr lang="bn-IN" sz="2800" b="1" dirty="0">
              <a:ln w="1905"/>
              <a:effectLst>
                <a:innerShdw blurRad="69850" dist="43180" dir="5400000">
                  <a:srgbClr val="000000">
                    <a:alpha val="65000"/>
                  </a:srgbClr>
                </a:innerShdw>
              </a:effectLst>
              <a:latin typeface="NikoshBAN" pitchFamily="2" charset="0"/>
              <a:cs typeface="NikoshBAN" pitchFamily="2" charset="0"/>
            </a:endParaRPr>
          </a:p>
        </p:txBody>
      </p:sp>
      <p:sp>
        <p:nvSpPr>
          <p:cNvPr id="19" name="Oval 18"/>
          <p:cNvSpPr/>
          <p:nvPr/>
        </p:nvSpPr>
        <p:spPr>
          <a:xfrm>
            <a:off x="6717534" y="5874584"/>
            <a:ext cx="426918" cy="402603"/>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688"/>
          </a:p>
        </p:txBody>
      </p:sp>
    </p:spTree>
    <p:extLst>
      <p:ext uri="{BB962C8B-B14F-4D97-AF65-F5344CB8AC3E}">
        <p14:creationId xmlns:p14="http://schemas.microsoft.com/office/powerpoint/2010/main" val="2737676033"/>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p:cTn id="28" dur="500" fill="hold"/>
                                        <p:tgtEl>
                                          <p:spTgt spid="18"/>
                                        </p:tgtEl>
                                        <p:attrNameLst>
                                          <p:attrName>ppt_w</p:attrName>
                                        </p:attrNameLst>
                                      </p:cBhvr>
                                      <p:tavLst>
                                        <p:tav tm="0">
                                          <p:val>
                                            <p:fltVal val="0"/>
                                          </p:val>
                                        </p:tav>
                                        <p:tav tm="100000">
                                          <p:val>
                                            <p:strVal val="#ppt_w"/>
                                          </p:val>
                                        </p:tav>
                                      </p:tavLst>
                                    </p:anim>
                                    <p:anim calcmode="lin" valueType="num">
                                      <p:cBhvr>
                                        <p:cTn id="29" dur="500" fill="hold"/>
                                        <p:tgtEl>
                                          <p:spTgt spid="18"/>
                                        </p:tgtEl>
                                        <p:attrNameLst>
                                          <p:attrName>ppt_h</p:attrName>
                                        </p:attrNameLst>
                                      </p:cBhvr>
                                      <p:tavLst>
                                        <p:tav tm="0">
                                          <p:val>
                                            <p:fltVal val="0"/>
                                          </p:val>
                                        </p:tav>
                                        <p:tav tm="100000">
                                          <p:val>
                                            <p:strVal val="#ppt_h"/>
                                          </p:val>
                                        </p:tav>
                                      </p:tavLst>
                                    </p:anim>
                                    <p:animEffect transition="in" filter="fade">
                                      <p:cBhvr>
                                        <p:cTn id="3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1" restart="whenNotActive" fill="hold" evtFilter="cancelBubble" nodeType="interactiveSeq">
                <p:stCondLst>
                  <p:cond evt="onClick" delay="0">
                    <p:tgtEl>
                      <p:spTgt spid="12"/>
                    </p:tgtEl>
                  </p:cond>
                </p:stCondLst>
                <p:endSync evt="end" delay="0">
                  <p:rtn val="all"/>
                </p:endSync>
                <p:childTnLst>
                  <p:par>
                    <p:cTn id="32" fill="hold">
                      <p:stCondLst>
                        <p:cond delay="0"/>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p:cTn id="36" dur="500" fill="hold"/>
                                        <p:tgtEl>
                                          <p:spTgt spid="11"/>
                                        </p:tgtEl>
                                        <p:attrNameLst>
                                          <p:attrName>ppt_w</p:attrName>
                                        </p:attrNameLst>
                                      </p:cBhvr>
                                      <p:tavLst>
                                        <p:tav tm="0">
                                          <p:val>
                                            <p:fltVal val="0"/>
                                          </p:val>
                                        </p:tav>
                                        <p:tav tm="100000">
                                          <p:val>
                                            <p:strVal val="#ppt_w"/>
                                          </p:val>
                                        </p:tav>
                                      </p:tavLst>
                                    </p:anim>
                                    <p:anim calcmode="lin" valueType="num">
                                      <p:cBhvr>
                                        <p:cTn id="37" dur="500" fill="hold"/>
                                        <p:tgtEl>
                                          <p:spTgt spid="11"/>
                                        </p:tgtEl>
                                        <p:attrNameLst>
                                          <p:attrName>ppt_h</p:attrName>
                                        </p:attrNameLst>
                                      </p:cBhvr>
                                      <p:tavLst>
                                        <p:tav tm="0">
                                          <p:val>
                                            <p:fltVal val="0"/>
                                          </p:val>
                                        </p:tav>
                                        <p:tav tm="100000">
                                          <p:val>
                                            <p:strVal val="#ppt_h"/>
                                          </p:val>
                                        </p:tav>
                                      </p:tavLst>
                                    </p:anim>
                                    <p:animEffect transition="in" filter="fade">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grpId="0" nodeType="click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childTnLst>
                    </p:cTn>
                  </p:par>
                  <p:par>
                    <p:cTn id="53" fill="hold">
                      <p:stCondLst>
                        <p:cond delay="indefinite"/>
                      </p:stCondLst>
                      <p:childTnLst>
                        <p:par>
                          <p:cTn id="54" fill="hold">
                            <p:stCondLst>
                              <p:cond delay="0"/>
                            </p:stCondLst>
                            <p:childTnLst>
                              <p:par>
                                <p:cTn id="55" presetID="53" presetClass="entr" presetSubtype="16"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p:cTn id="57" dur="500" fill="hold"/>
                                        <p:tgtEl>
                                          <p:spTgt spid="19"/>
                                        </p:tgtEl>
                                        <p:attrNameLst>
                                          <p:attrName>ppt_w</p:attrName>
                                        </p:attrNameLst>
                                      </p:cBhvr>
                                      <p:tavLst>
                                        <p:tav tm="0">
                                          <p:val>
                                            <p:fltVal val="0"/>
                                          </p:val>
                                        </p:tav>
                                        <p:tav tm="100000">
                                          <p:val>
                                            <p:strVal val="#ppt_w"/>
                                          </p:val>
                                        </p:tav>
                                      </p:tavLst>
                                    </p:anim>
                                    <p:anim calcmode="lin" valueType="num">
                                      <p:cBhvr>
                                        <p:cTn id="58" dur="500" fill="hold"/>
                                        <p:tgtEl>
                                          <p:spTgt spid="19"/>
                                        </p:tgtEl>
                                        <p:attrNameLst>
                                          <p:attrName>ppt_h</p:attrName>
                                        </p:attrNameLst>
                                      </p:cBhvr>
                                      <p:tavLst>
                                        <p:tav tm="0">
                                          <p:val>
                                            <p:fltVal val="0"/>
                                          </p:val>
                                        </p:tav>
                                        <p:tav tm="100000">
                                          <p:val>
                                            <p:strVal val="#ppt_h"/>
                                          </p:val>
                                        </p:tav>
                                      </p:tavLst>
                                    </p:anim>
                                    <p:animEffect transition="in" filter="fade">
                                      <p:cBhvr>
                                        <p:cTn id="59" dur="500"/>
                                        <p:tgtEl>
                                          <p:spTgt spid="19"/>
                                        </p:tgtEl>
                                      </p:cBhvr>
                                    </p:animEffect>
                                  </p:childTnLst>
                                </p:cTn>
                              </p:par>
                            </p:childTnLst>
                          </p:cTn>
                        </p:par>
                      </p:childTnLst>
                    </p:cTn>
                  </p:par>
                </p:childTnLst>
              </p:cTn>
              <p:nextCondLst>
                <p:cond evt="onClick" delay="0">
                  <p:tgtEl>
                    <p:spTgt spid="12"/>
                  </p:tgtEl>
                </p:cond>
              </p:nextCondLst>
            </p:seq>
          </p:childTnLst>
        </p:cTn>
      </p:par>
    </p:tnLst>
    <p:bldLst>
      <p:bldP spid="4" grpId="0"/>
      <p:bldP spid="5" grpId="0"/>
      <p:bldP spid="6" grpId="0"/>
      <p:bldP spid="9" grpId="0" animBg="1"/>
      <p:bldP spid="10" grpId="0" animBg="1"/>
      <p:bldP spid="11" grpId="0" animBg="1"/>
      <p:bldP spid="18" grpId="0"/>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28598" y="5160886"/>
            <a:ext cx="10764982" cy="646331"/>
          </a:xfrm>
          <a:prstGeom prst="rect">
            <a:avLst/>
          </a:prstGeom>
          <a:noFill/>
        </p:spPr>
        <p:txBody>
          <a:bodyPr wrap="square" rtlCol="0">
            <a:spAutoFit/>
          </a:bodyPr>
          <a:lstStyle/>
          <a:p>
            <a:pPr marL="457200" indent="-457200" algn="ctr">
              <a:buFont typeface="Wingdings" panose="05000000000000000000" pitchFamily="2" charset="2"/>
              <a:buChar char="v"/>
            </a:pPr>
            <a:r>
              <a:rPr lang="bn-BD" sz="3600" b="1" dirty="0">
                <a:latin typeface="NikoshBAN" pitchFamily="2" charset="0"/>
                <a:cs typeface="NikoshBAN" pitchFamily="2" charset="0"/>
              </a:rPr>
              <a:t>ই-কর্মাস কীভাবে সময় ও শ্রম </a:t>
            </a:r>
            <a:r>
              <a:rPr lang="bn-BD" sz="3600" b="1" dirty="0" smtClean="0">
                <a:latin typeface="NikoshBAN" pitchFamily="2" charset="0"/>
                <a:cs typeface="NikoshBAN" pitchFamily="2" charset="0"/>
              </a:rPr>
              <a:t>বাঁচায়</a:t>
            </a:r>
            <a:r>
              <a:rPr lang="bn-IN" sz="3600" b="1" dirty="0" smtClean="0">
                <a:latin typeface="NikoshBAN" panose="02000000000000000000" pitchFamily="2" charset="0"/>
                <a:cs typeface="NikoshBAN" panose="02000000000000000000" pitchFamily="2" charset="0"/>
              </a:rPr>
              <a:t> </a:t>
            </a:r>
            <a:r>
              <a:rPr lang="bn-BD" sz="3600" b="1" dirty="0" smtClean="0">
                <a:latin typeface="NikoshBAN" panose="02000000000000000000" pitchFamily="2" charset="0"/>
                <a:cs typeface="NikoshBAN" panose="02000000000000000000" pitchFamily="2" charset="0"/>
              </a:rPr>
              <a:t>লিখে</a:t>
            </a:r>
            <a:r>
              <a:rPr lang="bn-IN" sz="3600" b="1" dirty="0" smtClean="0">
                <a:latin typeface="NikoshBAN" panose="02000000000000000000" pitchFamily="2" charset="0"/>
                <a:cs typeface="NikoshBAN" panose="02000000000000000000" pitchFamily="2" charset="0"/>
              </a:rPr>
              <a:t> </a:t>
            </a:r>
            <a:r>
              <a:rPr lang="bn-IN" sz="3600" b="1" dirty="0">
                <a:latin typeface="NikoshBAN" panose="02000000000000000000" pitchFamily="2" charset="0"/>
                <a:cs typeface="NikoshBAN" panose="02000000000000000000" pitchFamily="2" charset="0"/>
              </a:rPr>
              <a:t>আনবে</a:t>
            </a:r>
            <a:r>
              <a:rPr lang="bn-IN" sz="3600" b="1" dirty="0" smtClean="0">
                <a:latin typeface="NikoshBAN" panose="02000000000000000000" pitchFamily="2" charset="0"/>
                <a:cs typeface="NikoshBAN" panose="02000000000000000000" pitchFamily="2" charset="0"/>
              </a:rPr>
              <a:t>।</a:t>
            </a:r>
            <a:endParaRPr lang="en-US" sz="3600" b="1" dirty="0">
              <a:latin typeface="NikoshBAN" panose="02000000000000000000" pitchFamily="2" charset="0"/>
              <a:cs typeface="NikoshBAN" panose="02000000000000000000" pitchFamily="2" charset="0"/>
            </a:endParaRPr>
          </a:p>
        </p:txBody>
      </p:sp>
      <p:pic>
        <p:nvPicPr>
          <p:cNvPr id="9" name="Picture 8" descr="3d-home-icon-png-mfvjcc8wj.png"/>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08349" y="1959034"/>
            <a:ext cx="6000056" cy="2945005"/>
          </a:xfrm>
          <a:prstGeom prst="rect">
            <a:avLst/>
          </a:prstGeom>
        </p:spPr>
      </p:pic>
      <p:sp>
        <p:nvSpPr>
          <p:cNvPr id="10" name="Rectangular Callout 9"/>
          <p:cNvSpPr/>
          <p:nvPr/>
        </p:nvSpPr>
        <p:spPr>
          <a:xfrm>
            <a:off x="7127965" y="1452189"/>
            <a:ext cx="3048000" cy="786699"/>
          </a:xfrm>
          <a:prstGeom prst="wedgeRectCallout">
            <a:avLst>
              <a:gd name="adj1" fmla="val -47448"/>
              <a:gd name="adj2" fmla="val 61918"/>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BD" sz="4000" b="1" dirty="0" smtClean="0">
                <a:solidFill>
                  <a:schemeClr val="tx1"/>
                </a:solidFill>
                <a:latin typeface="NikoshBAN" pitchFamily="2" charset="0"/>
                <a:cs typeface="NikoshBAN" pitchFamily="2" charset="0"/>
              </a:rPr>
              <a:t>বাড়ির কাজ</a:t>
            </a:r>
            <a:endParaRPr lang="en-US" sz="4000" b="1" dirty="0">
              <a:solidFill>
                <a:schemeClr val="tx1"/>
              </a:solidFill>
              <a:latin typeface="NikoshBAN" pitchFamily="2" charset="0"/>
              <a:cs typeface="NikoshBAN" pitchFamily="2" charset="0"/>
            </a:endParaRP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098188" y="2271124"/>
            <a:ext cx="1364672" cy="1519392"/>
          </a:xfrm>
          <a:prstGeom prst="rect">
            <a:avLst/>
          </a:prstGeom>
        </p:spPr>
      </p:pic>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84597" y="173865"/>
              <a:ext cx="11831392" cy="649739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14044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7">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653049" y="1479201"/>
            <a:ext cx="7070500" cy="36852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Rectangle 2"/>
          <p:cNvSpPr/>
          <p:nvPr/>
        </p:nvSpPr>
        <p:spPr>
          <a:xfrm>
            <a:off x="2175165" y="709760"/>
            <a:ext cx="8049490" cy="769441"/>
          </a:xfrm>
          <a:prstGeom prst="rect">
            <a:avLst/>
          </a:prstGeom>
        </p:spPr>
        <p:txBody>
          <a:bodyPr wrap="square">
            <a:spAutoFit/>
          </a:bodyPr>
          <a:lstStyle/>
          <a:p>
            <a:pPr algn="ctr"/>
            <a:r>
              <a:rPr lang="en-US" sz="4400" b="1" dirty="0" err="1">
                <a:ln w="0"/>
                <a:latin typeface="NikoshBAN" panose="02000000000000000000" pitchFamily="2" charset="0"/>
                <a:cs typeface="NikoshBAN" panose="02000000000000000000" pitchFamily="2" charset="0"/>
              </a:rPr>
              <a:t>সবাইকে</a:t>
            </a:r>
            <a:r>
              <a:rPr lang="en-US" sz="4400" b="1" dirty="0">
                <a:ln w="0"/>
                <a:latin typeface="NikoshBAN" panose="02000000000000000000" pitchFamily="2" charset="0"/>
                <a:cs typeface="NikoshBAN" panose="02000000000000000000" pitchFamily="2" charset="0"/>
              </a:rPr>
              <a:t> </a:t>
            </a:r>
            <a:r>
              <a:rPr lang="en-US" sz="4400" b="1" dirty="0" err="1">
                <a:ln w="0"/>
                <a:latin typeface="NikoshBAN" panose="02000000000000000000" pitchFamily="2" charset="0"/>
                <a:cs typeface="NikoshBAN" panose="02000000000000000000" pitchFamily="2" charset="0"/>
              </a:rPr>
              <a:t>ধন্যবাদ</a:t>
            </a:r>
            <a:endParaRPr lang="en-US" sz="4400" b="1" dirty="0">
              <a:ln w="0"/>
              <a:latin typeface="NikoshBAN" panose="02000000000000000000" pitchFamily="2" charset="0"/>
              <a:cs typeface="NikoshBAN" panose="02000000000000000000" pitchFamily="2" charset="0"/>
            </a:endParaRPr>
          </a:p>
        </p:txBody>
      </p:sp>
      <p:grpSp>
        <p:nvGrpSpPr>
          <p:cNvPr id="7" name="Group 6"/>
          <p:cNvGrpSpPr/>
          <p:nvPr/>
        </p:nvGrpSpPr>
        <p:grpSpPr>
          <a:xfrm>
            <a:off x="0" y="0"/>
            <a:ext cx="12192000" cy="6858000"/>
            <a:chOff x="0" y="0"/>
            <a:chExt cx="12192000" cy="6858000"/>
          </a:xfrm>
        </p:grpSpPr>
        <p:sp>
          <p:nvSpPr>
            <p:cNvPr id="8" name="Rectangle 7"/>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84597" y="173865"/>
              <a:ext cx="11831392" cy="649739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71177130"/>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0" y="0"/>
            <a:ext cx="12192000" cy="6858000"/>
            <a:chOff x="0" y="0"/>
            <a:chExt cx="12192000" cy="6858000"/>
          </a:xfrm>
        </p:grpSpPr>
        <p:sp>
          <p:nvSpPr>
            <p:cNvPr id="19" name="Rectangle 18"/>
            <p:cNvSpPr/>
            <p:nvPr/>
          </p:nvSpPr>
          <p:spPr>
            <a:xfrm>
              <a:off x="184597" y="173865"/>
              <a:ext cx="11831392" cy="6497392"/>
            </a:xfrm>
            <a:prstGeom prst="rect">
              <a:avLst/>
            </a:prstGeom>
            <a:solidFill>
              <a:schemeClr val="accent1">
                <a:lumMod val="20000"/>
                <a:lumOff val="80000"/>
              </a:schemeClr>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lowchart: Delay 7"/>
          <p:cNvSpPr/>
          <p:nvPr/>
        </p:nvSpPr>
        <p:spPr>
          <a:xfrm rot="16200000">
            <a:off x="1019504" y="1192152"/>
            <a:ext cx="4821923" cy="4704305"/>
          </a:xfrm>
          <a:prstGeom prst="flowChartDelay">
            <a:avLst/>
          </a:prstGeom>
          <a:solidFill>
            <a:schemeClr val="accent4">
              <a:lumMod val="20000"/>
              <a:lumOff val="80000"/>
            </a:schemeClr>
          </a:solidFill>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solidFill>
                <a:srgbClr val="002060"/>
              </a:solidFill>
            </a:endParaRPr>
          </a:p>
        </p:txBody>
      </p:sp>
      <p:sp>
        <p:nvSpPr>
          <p:cNvPr id="9" name="Flowchart: Delay 8"/>
          <p:cNvSpPr/>
          <p:nvPr/>
        </p:nvSpPr>
        <p:spPr>
          <a:xfrm rot="16200000">
            <a:off x="6283192" y="1253399"/>
            <a:ext cx="4821922" cy="4581808"/>
          </a:xfrm>
          <a:prstGeom prst="flowChartDelay">
            <a:avLst/>
          </a:prstGeom>
          <a:solidFill>
            <a:schemeClr val="accent4">
              <a:lumMod val="20000"/>
              <a:lumOff val="80000"/>
            </a:schemeClr>
          </a:solidFill>
          <a:ln w="57150">
            <a:solidFill>
              <a:srgbClr val="00206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pic>
        <p:nvPicPr>
          <p:cNvPr id="18" name="Picture 17"/>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063088" y="1641752"/>
            <a:ext cx="1313646" cy="152400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Title 1"/>
          <p:cNvSpPr txBox="1">
            <a:spLocks/>
          </p:cNvSpPr>
          <p:nvPr/>
        </p:nvSpPr>
        <p:spPr>
          <a:xfrm>
            <a:off x="6250555" y="3203779"/>
            <a:ext cx="4789089" cy="2575194"/>
          </a:xfrm>
          <a:prstGeom prst="rect">
            <a:avLst/>
          </a:prstGeom>
        </p:spPr>
        <p:txBody>
          <a:bodyPr anchor="b">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algn="ctr"/>
            <a:r>
              <a:rPr lang="en-US" sz="2800" dirty="0" err="1" smtClean="0">
                <a:solidFill>
                  <a:schemeClr val="tx1"/>
                </a:solidFill>
                <a:effectLst/>
                <a:latin typeface="NikoshBAN" panose="02000000000000000000" pitchFamily="2" charset="0"/>
                <a:cs typeface="NikoshBAN" panose="02000000000000000000" pitchFamily="2" charset="0"/>
              </a:rPr>
              <a:t>শ্রেণি</a:t>
            </a:r>
            <a:r>
              <a:rPr lang="bn-BD" sz="2800" dirty="0" smtClean="0">
                <a:solidFill>
                  <a:schemeClr val="tx1"/>
                </a:solidFill>
                <a:effectLst/>
                <a:latin typeface="NikoshBAN" panose="02000000000000000000" pitchFamily="2" charset="0"/>
                <a:cs typeface="NikoshBAN" panose="02000000000000000000" pitchFamily="2" charset="0"/>
              </a:rPr>
              <a:t>:</a:t>
            </a:r>
            <a:r>
              <a:rPr lang="en-US" sz="2800" dirty="0" smtClean="0">
                <a:solidFill>
                  <a:schemeClr val="tx1"/>
                </a:solidFill>
                <a:effectLst/>
                <a:latin typeface="NikoshBAN" panose="02000000000000000000" pitchFamily="2" charset="0"/>
                <a:cs typeface="NikoshBAN" panose="02000000000000000000" pitchFamily="2" charset="0"/>
              </a:rPr>
              <a:t> ৯ম</a:t>
            </a:r>
            <a:endParaRPr lang="en-US" sz="2800" dirty="0">
              <a:solidFill>
                <a:schemeClr val="tx1"/>
              </a:solidFill>
              <a:effectLst/>
              <a:latin typeface="NikoshBAN" panose="02000000000000000000" pitchFamily="2" charset="0"/>
              <a:cs typeface="NikoshBAN" panose="02000000000000000000" pitchFamily="2" charset="0"/>
            </a:endParaRPr>
          </a:p>
          <a:p>
            <a:pPr algn="ctr"/>
            <a:r>
              <a:rPr lang="en-US" sz="2800" dirty="0" err="1" smtClean="0">
                <a:solidFill>
                  <a:schemeClr val="tx1"/>
                </a:solidFill>
                <a:effectLst/>
                <a:latin typeface="NikoshBAN" panose="02000000000000000000" pitchFamily="2" charset="0"/>
                <a:cs typeface="NikoshBAN" panose="02000000000000000000" pitchFamily="2" charset="0"/>
              </a:rPr>
              <a:t>বিষয়</a:t>
            </a:r>
            <a:r>
              <a:rPr lang="bn-BD" sz="2800" dirty="0" smtClean="0">
                <a:solidFill>
                  <a:schemeClr val="tx1"/>
                </a:solidFill>
                <a:effectLst/>
                <a:latin typeface="NikoshBAN" panose="02000000000000000000" pitchFamily="2" charset="0"/>
                <a:cs typeface="NikoshBAN" panose="02000000000000000000" pitchFamily="2" charset="0"/>
              </a:rPr>
              <a:t>:</a:t>
            </a:r>
            <a:r>
              <a:rPr lang="en-US" sz="2800" dirty="0" smtClean="0">
                <a:solidFill>
                  <a:schemeClr val="tx1"/>
                </a:solidFill>
                <a:effectLst/>
                <a:latin typeface="NikoshBAN" panose="02000000000000000000" pitchFamily="2" charset="0"/>
                <a:cs typeface="NikoshBAN" panose="02000000000000000000" pitchFamily="2" charset="0"/>
              </a:rPr>
              <a:t> </a:t>
            </a:r>
            <a:r>
              <a:rPr lang="en-US" sz="2800" dirty="0" err="1">
                <a:solidFill>
                  <a:schemeClr val="tx1"/>
                </a:solidFill>
                <a:effectLst/>
                <a:latin typeface="NikoshBAN" panose="02000000000000000000" pitchFamily="2" charset="0"/>
                <a:cs typeface="NikoshBAN" panose="02000000000000000000" pitchFamily="2" charset="0"/>
              </a:rPr>
              <a:t>তথ্য</a:t>
            </a:r>
            <a:r>
              <a:rPr lang="en-US" sz="2800" dirty="0">
                <a:solidFill>
                  <a:schemeClr val="tx1"/>
                </a:solidFill>
                <a:effectLst/>
                <a:latin typeface="NikoshBAN" panose="02000000000000000000" pitchFamily="2" charset="0"/>
                <a:cs typeface="NikoshBAN" panose="02000000000000000000" pitchFamily="2" charset="0"/>
              </a:rPr>
              <a:t> ও </a:t>
            </a:r>
            <a:r>
              <a:rPr lang="en-US" sz="2800" dirty="0" err="1">
                <a:solidFill>
                  <a:schemeClr val="tx1"/>
                </a:solidFill>
                <a:effectLst/>
                <a:latin typeface="NikoshBAN" panose="02000000000000000000" pitchFamily="2" charset="0"/>
                <a:cs typeface="NikoshBAN" panose="02000000000000000000" pitchFamily="2" charset="0"/>
              </a:rPr>
              <a:t>যোগাযোগ</a:t>
            </a:r>
            <a:r>
              <a:rPr lang="en-US" sz="2800" dirty="0">
                <a:solidFill>
                  <a:schemeClr val="tx1"/>
                </a:solidFill>
                <a:effectLst/>
                <a:latin typeface="NikoshBAN" panose="02000000000000000000" pitchFamily="2" charset="0"/>
                <a:cs typeface="NikoshBAN" panose="02000000000000000000" pitchFamily="2" charset="0"/>
              </a:rPr>
              <a:t> </a:t>
            </a:r>
            <a:r>
              <a:rPr lang="en-US" sz="2800" dirty="0" err="1">
                <a:solidFill>
                  <a:schemeClr val="tx1"/>
                </a:solidFill>
                <a:effectLst/>
                <a:latin typeface="NikoshBAN" panose="02000000000000000000" pitchFamily="2" charset="0"/>
                <a:cs typeface="NikoshBAN" panose="02000000000000000000" pitchFamily="2" charset="0"/>
              </a:rPr>
              <a:t>প্রযুক্তি</a:t>
            </a:r>
            <a:endParaRPr lang="en-US" sz="2800" dirty="0">
              <a:solidFill>
                <a:schemeClr val="tx1"/>
              </a:solidFill>
              <a:effectLst/>
              <a:latin typeface="NikoshBAN" panose="02000000000000000000" pitchFamily="2" charset="0"/>
              <a:cs typeface="NikoshBAN" panose="02000000000000000000" pitchFamily="2" charset="0"/>
            </a:endParaRPr>
          </a:p>
          <a:p>
            <a:pPr algn="ctr"/>
            <a:r>
              <a:rPr lang="en-US" sz="2800" dirty="0" err="1" smtClean="0">
                <a:solidFill>
                  <a:schemeClr val="tx1"/>
                </a:solidFill>
                <a:effectLst/>
                <a:latin typeface="NikoshBAN" panose="02000000000000000000" pitchFamily="2" charset="0"/>
                <a:cs typeface="NikoshBAN" panose="02000000000000000000" pitchFamily="2" charset="0"/>
              </a:rPr>
              <a:t>অধ্যায়</a:t>
            </a:r>
            <a:r>
              <a:rPr lang="bn-BD" sz="2800" dirty="0" smtClean="0">
                <a:solidFill>
                  <a:schemeClr val="tx1"/>
                </a:solidFill>
                <a:effectLst/>
                <a:latin typeface="NikoshBAN" panose="02000000000000000000" pitchFamily="2" charset="0"/>
                <a:cs typeface="NikoshBAN" panose="02000000000000000000" pitchFamily="2" charset="0"/>
              </a:rPr>
              <a:t>: প্রথম </a:t>
            </a:r>
          </a:p>
          <a:p>
            <a:pPr algn="ctr"/>
            <a:r>
              <a:rPr lang="en-US" sz="2800" dirty="0" err="1" smtClean="0">
                <a:solidFill>
                  <a:schemeClr val="tx1"/>
                </a:solidFill>
                <a:effectLst/>
                <a:latin typeface="NikoshBAN" panose="02000000000000000000" pitchFamily="2" charset="0"/>
                <a:cs typeface="NikoshBAN" panose="02000000000000000000" pitchFamily="2" charset="0"/>
              </a:rPr>
              <a:t>সময়</a:t>
            </a:r>
            <a:r>
              <a:rPr lang="bn-BD" sz="2800" dirty="0" smtClean="0">
                <a:solidFill>
                  <a:schemeClr val="tx1"/>
                </a:solidFill>
                <a:effectLst/>
                <a:latin typeface="NikoshBAN" panose="02000000000000000000" pitchFamily="2" charset="0"/>
                <a:cs typeface="NikoshBAN" panose="02000000000000000000" pitchFamily="2" charset="0"/>
              </a:rPr>
              <a:t>:</a:t>
            </a:r>
            <a:r>
              <a:rPr lang="en-US" sz="2800" dirty="0" smtClean="0">
                <a:solidFill>
                  <a:schemeClr val="tx1"/>
                </a:solidFill>
                <a:effectLst/>
                <a:latin typeface="NikoshBAN" panose="02000000000000000000" pitchFamily="2" charset="0"/>
                <a:cs typeface="NikoshBAN" panose="02000000000000000000" pitchFamily="2" charset="0"/>
              </a:rPr>
              <a:t> </a:t>
            </a:r>
            <a:r>
              <a:rPr lang="en-US" sz="2800" dirty="0">
                <a:solidFill>
                  <a:schemeClr val="tx1"/>
                </a:solidFill>
                <a:effectLst/>
                <a:latin typeface="NikoshBAN" panose="02000000000000000000" pitchFamily="2" charset="0"/>
                <a:cs typeface="NikoshBAN" panose="02000000000000000000" pitchFamily="2" charset="0"/>
              </a:rPr>
              <a:t>৪৫মিনিট</a:t>
            </a:r>
          </a:p>
          <a:p>
            <a:pPr algn="ctr"/>
            <a:r>
              <a:rPr lang="en-US" sz="2800" dirty="0" err="1" smtClean="0">
                <a:solidFill>
                  <a:schemeClr val="tx1"/>
                </a:solidFill>
                <a:effectLst/>
                <a:latin typeface="NikoshBAN" panose="02000000000000000000" pitchFamily="2" charset="0"/>
                <a:cs typeface="NikoshBAN" panose="02000000000000000000" pitchFamily="2" charset="0"/>
              </a:rPr>
              <a:t>তারিখ</a:t>
            </a:r>
            <a:r>
              <a:rPr lang="bn-BD" sz="2800" dirty="0" smtClean="0">
                <a:solidFill>
                  <a:schemeClr val="tx1"/>
                </a:solidFill>
                <a:effectLst/>
                <a:latin typeface="NikoshBAN" panose="02000000000000000000" pitchFamily="2" charset="0"/>
                <a:cs typeface="NikoshBAN" panose="02000000000000000000" pitchFamily="2" charset="0"/>
              </a:rPr>
              <a:t>:</a:t>
            </a:r>
            <a:r>
              <a:rPr lang="en-US" sz="2800" dirty="0" smtClean="0">
                <a:solidFill>
                  <a:schemeClr val="tx1"/>
                </a:solidFill>
                <a:effectLst/>
                <a:latin typeface="NikoshBAN" panose="02000000000000000000" pitchFamily="2" charset="0"/>
                <a:cs typeface="NikoshBAN" panose="02000000000000000000" pitchFamily="2" charset="0"/>
              </a:rPr>
              <a:t> </a:t>
            </a:r>
            <a:r>
              <a:rPr lang="bn-BD" sz="2800" dirty="0" smtClean="0">
                <a:solidFill>
                  <a:schemeClr val="tx1"/>
                </a:solidFill>
                <a:effectLst/>
                <a:latin typeface="NikoshBAN" panose="02000000000000000000" pitchFamily="2" charset="0"/>
                <a:cs typeface="NikoshBAN" panose="02000000000000000000" pitchFamily="2" charset="0"/>
              </a:rPr>
              <a:t>১৪ ডিসেম্বর</a:t>
            </a:r>
            <a:r>
              <a:rPr lang="bn-IN" sz="2800" dirty="0" smtClean="0">
                <a:solidFill>
                  <a:schemeClr val="tx1"/>
                </a:solidFill>
                <a:effectLst/>
                <a:latin typeface="NikoshBAN" panose="02000000000000000000" pitchFamily="2" charset="0"/>
                <a:cs typeface="NikoshBAN" panose="02000000000000000000" pitchFamily="2" charset="0"/>
              </a:rPr>
              <a:t> </a:t>
            </a:r>
            <a:r>
              <a:rPr lang="en-US" sz="2800" dirty="0">
                <a:solidFill>
                  <a:schemeClr val="tx1"/>
                </a:solidFill>
                <a:effectLst/>
                <a:latin typeface="NikoshBAN" panose="02000000000000000000" pitchFamily="2" charset="0"/>
                <a:cs typeface="NikoshBAN" panose="02000000000000000000" pitchFamily="2" charset="0"/>
              </a:rPr>
              <a:t>২০১৯খ্রি:</a:t>
            </a:r>
          </a:p>
        </p:txBody>
      </p:sp>
      <p:sp>
        <p:nvSpPr>
          <p:cNvPr id="13" name="TextBox 12"/>
          <p:cNvSpPr txBox="1"/>
          <p:nvPr/>
        </p:nvSpPr>
        <p:spPr>
          <a:xfrm>
            <a:off x="1871730" y="618105"/>
            <a:ext cx="8448540" cy="769441"/>
          </a:xfrm>
          <a:prstGeom prst="rect">
            <a:avLst/>
          </a:prstGeom>
          <a:noFill/>
        </p:spPr>
        <p:txBody>
          <a:bodyPr wrap="square" rtlCol="0">
            <a:spAutoFit/>
          </a:bodyPr>
          <a:lstStyle/>
          <a:p>
            <a:pPr algn="ctr"/>
            <a:r>
              <a:rPr lang="bn-BD" sz="4400" b="1" dirty="0" smtClean="0">
                <a:ln w="0"/>
                <a:solidFill>
                  <a:srgbClr val="002060"/>
                </a:solidFill>
                <a:latin typeface="NikoshBAN" panose="02000000000000000000" pitchFamily="2" charset="0"/>
                <a:cs typeface="NikoshBAN" panose="02000000000000000000" pitchFamily="2" charset="0"/>
              </a:rPr>
              <a:t>পরিচিতি</a:t>
            </a:r>
            <a:endParaRPr lang="en-US" sz="4400" b="1" dirty="0">
              <a:ln w="0"/>
              <a:solidFill>
                <a:srgbClr val="002060"/>
              </a:solidFill>
              <a:latin typeface="NikoshBAN" panose="02000000000000000000" pitchFamily="2" charset="0"/>
              <a:cs typeface="NikoshBAN" panose="02000000000000000000" pitchFamily="2" charset="0"/>
            </a:endParaRPr>
          </a:p>
        </p:txBody>
      </p:sp>
      <p:pic>
        <p:nvPicPr>
          <p:cNvPr id="15" name="Picture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74657" y="1641752"/>
            <a:ext cx="1311615" cy="149415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6" name="TextBox 16"/>
          <p:cNvSpPr txBox="1"/>
          <p:nvPr/>
        </p:nvSpPr>
        <p:spPr>
          <a:xfrm>
            <a:off x="1023725" y="3588096"/>
            <a:ext cx="4704306" cy="230832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2800" b="1" dirty="0" err="1" smtClean="0">
                <a:latin typeface="NikoshBAN" pitchFamily="2" charset="0"/>
                <a:cs typeface="NikoshBAN" pitchFamily="2" charset="0"/>
              </a:rPr>
              <a:t>মোসাঃ</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রওশন</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আরা</a:t>
            </a:r>
            <a:r>
              <a:rPr lang="en-US" sz="2800" b="1" dirty="0" smtClean="0">
                <a:latin typeface="NikoshBAN" pitchFamily="2" charset="0"/>
                <a:cs typeface="NikoshBAN" pitchFamily="2" charset="0"/>
              </a:rPr>
              <a:t> </a:t>
            </a:r>
            <a:r>
              <a:rPr lang="en-US" sz="2800" b="1" dirty="0" err="1" smtClean="0">
                <a:latin typeface="NikoshBAN" pitchFamily="2" charset="0"/>
                <a:cs typeface="NikoshBAN" pitchFamily="2" charset="0"/>
              </a:rPr>
              <a:t>পারভীন</a:t>
            </a:r>
            <a:endParaRPr lang="en-US" sz="2800" b="1" dirty="0" smtClean="0">
              <a:latin typeface="NikoshBAN" pitchFamily="2" charset="0"/>
              <a:cs typeface="NikoshBAN" pitchFamily="2" charset="0"/>
            </a:endParaRPr>
          </a:p>
          <a:p>
            <a:pPr algn="ctr"/>
            <a:r>
              <a:rPr lang="en-US" sz="2800" dirty="0" err="1" smtClean="0">
                <a:latin typeface="NikoshBAN" pitchFamily="2" charset="0"/>
                <a:cs typeface="NikoshBAN" pitchFamily="2" charset="0"/>
              </a:rPr>
              <a:t>সহ</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শিক্ষক</a:t>
            </a:r>
            <a:r>
              <a:rPr lang="en-US" sz="2800" dirty="0" smtClean="0">
                <a:latin typeface="NikoshBAN" pitchFamily="2" charset="0"/>
                <a:cs typeface="NikoshBAN" pitchFamily="2" charset="0"/>
              </a:rPr>
              <a:t> (</a:t>
            </a:r>
            <a:r>
              <a:rPr lang="bn-BD" sz="2800" dirty="0" smtClean="0">
                <a:latin typeface="NikoshBAN" pitchFamily="2" charset="0"/>
                <a:cs typeface="NikoshBAN" pitchFamily="2" charset="0"/>
              </a:rPr>
              <a:t>আইসিটি</a:t>
            </a:r>
            <a:r>
              <a:rPr lang="en-US" sz="2800" dirty="0" smtClean="0">
                <a:latin typeface="NikoshBAN" pitchFamily="2" charset="0"/>
                <a:cs typeface="NikoshBAN" pitchFamily="2" charset="0"/>
              </a:rPr>
              <a:t>)</a:t>
            </a:r>
          </a:p>
          <a:p>
            <a:pPr algn="ctr"/>
            <a:r>
              <a:rPr lang="en-US" sz="2800" dirty="0" err="1" smtClean="0">
                <a:latin typeface="NikoshBAN" pitchFamily="2" charset="0"/>
                <a:cs typeface="NikoshBAN" pitchFamily="2" charset="0"/>
              </a:rPr>
              <a:t>রূপনারায়নপুর</a:t>
            </a:r>
            <a:r>
              <a:rPr lang="en-US" sz="2800" dirty="0" smtClean="0">
                <a:latin typeface="NikoshBAN" pitchFamily="2" charset="0"/>
                <a:cs typeface="NikoshBAN" pitchFamily="2" charset="0"/>
              </a:rPr>
              <a:t> ও </a:t>
            </a:r>
            <a:r>
              <a:rPr lang="en-US" sz="2800" dirty="0" err="1" smtClean="0">
                <a:latin typeface="NikoshBAN" pitchFamily="2" charset="0"/>
                <a:cs typeface="NikoshBAN" pitchFamily="2" charset="0"/>
              </a:rPr>
              <a:t>কোকিল</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সম্মিলিত</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আলিম</a:t>
            </a: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মাদরাসা</a:t>
            </a:r>
            <a:endParaRPr lang="en-US" sz="2800" dirty="0" smtClean="0">
              <a:latin typeface="NikoshBAN" pitchFamily="2" charset="0"/>
              <a:cs typeface="NikoshBAN" pitchFamily="2" charset="0"/>
            </a:endParaRPr>
          </a:p>
          <a:p>
            <a:pPr algn="ctr"/>
            <a:r>
              <a:rPr lang="en-US" sz="2800" dirty="0" smtClean="0">
                <a:latin typeface="NikoshBAN" pitchFamily="2" charset="0"/>
                <a:cs typeface="NikoshBAN" pitchFamily="2" charset="0"/>
              </a:rPr>
              <a:t>  </a:t>
            </a:r>
            <a:r>
              <a:rPr lang="en-US" sz="2800" dirty="0" err="1" smtClean="0">
                <a:latin typeface="NikoshBAN" pitchFamily="2" charset="0"/>
                <a:cs typeface="NikoshBAN" pitchFamily="2" charset="0"/>
              </a:rPr>
              <a:t>মোবাইল</a:t>
            </a:r>
            <a:r>
              <a:rPr lang="en-US" sz="2800" dirty="0" smtClean="0">
                <a:latin typeface="NikoshBAN" pitchFamily="2" charset="0"/>
                <a:cs typeface="NikoshBAN" pitchFamily="2" charset="0"/>
              </a:rPr>
              <a:t>: ০১৭১৪৮০০৫৯৩</a:t>
            </a:r>
          </a:p>
        </p:txBody>
      </p:sp>
    </p:spTree>
    <p:extLst>
      <p:ext uri="{BB962C8B-B14F-4D97-AF65-F5344CB8AC3E}">
        <p14:creationId xmlns:p14="http://schemas.microsoft.com/office/powerpoint/2010/main" val="898580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a:solidFill>
            <a:schemeClr val="accent1">
              <a:lumMod val="20000"/>
              <a:lumOff val="80000"/>
            </a:schemeClr>
          </a:solidFill>
        </p:grpSpPr>
        <p:sp>
          <p:nvSpPr>
            <p:cNvPr id="12" name="Rectangle 11"/>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84597" y="173865"/>
              <a:ext cx="11831392" cy="649739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xmlns="" id="{AF3AABAE-422E-4019-9251-7B1B7A909599}"/>
              </a:ext>
            </a:extLst>
          </p:cNvPr>
          <p:cNvSpPr txBox="1"/>
          <p:nvPr/>
        </p:nvSpPr>
        <p:spPr>
          <a:xfrm>
            <a:off x="2726049" y="4991158"/>
            <a:ext cx="7123246" cy="707886"/>
          </a:xfrm>
          <a:prstGeom prst="rect">
            <a:avLst/>
          </a:prstGeom>
          <a:noFill/>
        </p:spPr>
        <p:txBody>
          <a:bodyPr wrap="square" rtlCol="0">
            <a:spAutoFit/>
          </a:bodyPr>
          <a:lstStyle/>
          <a:p>
            <a:pPr algn="ctr"/>
            <a:r>
              <a:rPr lang="en-US" sz="4000" dirty="0" err="1">
                <a:latin typeface="NikoshBAN" panose="02000000000000000000" pitchFamily="2" charset="0"/>
                <a:cs typeface="NikoshBAN" panose="02000000000000000000" pitchFamily="2" charset="0"/>
              </a:rPr>
              <a:t>ভিডিওতে</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কিসের</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কথা</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বলা</a:t>
            </a:r>
            <a:r>
              <a:rPr lang="en-US" sz="4000" dirty="0">
                <a:latin typeface="NikoshBAN" panose="02000000000000000000" pitchFamily="2" charset="0"/>
                <a:cs typeface="NikoshBAN" panose="02000000000000000000" pitchFamily="2" charset="0"/>
              </a:rPr>
              <a:t> </a:t>
            </a:r>
            <a:r>
              <a:rPr lang="en-US" sz="4000" dirty="0" err="1">
                <a:latin typeface="NikoshBAN" panose="02000000000000000000" pitchFamily="2" charset="0"/>
                <a:cs typeface="NikoshBAN" panose="02000000000000000000" pitchFamily="2" charset="0"/>
              </a:rPr>
              <a:t>হয়ে</a:t>
            </a:r>
            <a:r>
              <a:rPr lang="bn-IN" sz="4000" dirty="0">
                <a:latin typeface="NikoshBAN" panose="02000000000000000000" pitchFamily="2" charset="0"/>
                <a:cs typeface="NikoshBAN" panose="02000000000000000000" pitchFamily="2" charset="0"/>
              </a:rPr>
              <a:t>ছ</a:t>
            </a:r>
            <a:r>
              <a:rPr lang="en-US" sz="4000" dirty="0">
                <a:latin typeface="NikoshBAN" panose="02000000000000000000" pitchFamily="2" charset="0"/>
                <a:cs typeface="NikoshBAN" panose="02000000000000000000" pitchFamily="2" charset="0"/>
              </a:rPr>
              <a:t>ে?</a:t>
            </a:r>
          </a:p>
        </p:txBody>
      </p:sp>
      <p:sp>
        <p:nvSpPr>
          <p:cNvPr id="7" name="TextBox 6"/>
          <p:cNvSpPr txBox="1"/>
          <p:nvPr/>
        </p:nvSpPr>
        <p:spPr>
          <a:xfrm>
            <a:off x="2552821" y="1160817"/>
            <a:ext cx="7116536" cy="707886"/>
          </a:xfrm>
          <a:prstGeom prst="rect">
            <a:avLst/>
          </a:prstGeom>
          <a:noFill/>
        </p:spPr>
        <p:txBody>
          <a:bodyPr wrap="square" rtlCol="0">
            <a:spAutoFit/>
          </a:bodyPr>
          <a:lstStyle/>
          <a:p>
            <a:pPr algn="ctr"/>
            <a:r>
              <a:rPr lang="en-US" sz="4000" b="1" dirty="0" err="1">
                <a:latin typeface="NikoshBAN" panose="02000000000000000000" pitchFamily="2" charset="0"/>
                <a:cs typeface="NikoshBAN" panose="02000000000000000000" pitchFamily="2" charset="0"/>
              </a:rPr>
              <a:t>এসো</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আমরা</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একটি</a:t>
            </a:r>
            <a:r>
              <a:rPr lang="en-US" sz="4000" b="1" dirty="0">
                <a:latin typeface="NikoshBAN" panose="02000000000000000000" pitchFamily="2" charset="0"/>
                <a:cs typeface="NikoshBAN" panose="02000000000000000000" pitchFamily="2" charset="0"/>
              </a:rPr>
              <a:t> </a:t>
            </a:r>
            <a:r>
              <a:rPr lang="en-US" sz="4000" b="1" dirty="0" err="1">
                <a:latin typeface="NikoshBAN" panose="02000000000000000000" pitchFamily="2" charset="0"/>
                <a:cs typeface="NikoshBAN" panose="02000000000000000000" pitchFamily="2" charset="0"/>
              </a:rPr>
              <a:t>ভিডিও</a:t>
            </a:r>
            <a:r>
              <a:rPr lang="en-US" sz="4000" b="1" dirty="0">
                <a:latin typeface="NikoshBAN" panose="02000000000000000000" pitchFamily="2" charset="0"/>
                <a:cs typeface="NikoshBAN" panose="02000000000000000000" pitchFamily="2" charset="0"/>
              </a:rPr>
              <a:t> </a:t>
            </a:r>
            <a:r>
              <a:rPr lang="en-US" sz="4000" b="1" dirty="0" err="1" smtClean="0">
                <a:latin typeface="NikoshBAN" panose="02000000000000000000" pitchFamily="2" charset="0"/>
                <a:cs typeface="NikoshBAN" panose="02000000000000000000" pitchFamily="2" charset="0"/>
              </a:rPr>
              <a:t>দেখি</a:t>
            </a:r>
            <a:r>
              <a:rPr lang="en-US" sz="4000" b="1" dirty="0" smtClean="0">
                <a:latin typeface="NikoshBAN" panose="02000000000000000000" pitchFamily="2" charset="0"/>
                <a:cs typeface="NikoshBAN" panose="02000000000000000000" pitchFamily="2" charset="0"/>
              </a:rPr>
              <a:t> </a:t>
            </a:r>
            <a:endParaRPr lang="en-US" sz="4000" b="1" dirty="0">
              <a:latin typeface="NikoshBAN" panose="02000000000000000000" pitchFamily="2" charset="0"/>
              <a:cs typeface="NikoshBAN" panose="02000000000000000000" pitchFamily="2" charset="0"/>
            </a:endParaRPr>
          </a:p>
        </p:txBody>
      </p:sp>
      <p:sp>
        <p:nvSpPr>
          <p:cNvPr id="10" name="TextBox 9">
            <a:extLst>
              <a:ext uri="{FF2B5EF4-FFF2-40B4-BE49-F238E27FC236}">
                <a16:creationId xmlns:a16="http://schemas.microsoft.com/office/drawing/2014/main" xmlns="" id="{AF3AABAE-422E-4019-9251-7B1B7A909599}"/>
              </a:ext>
            </a:extLst>
          </p:cNvPr>
          <p:cNvSpPr txBox="1"/>
          <p:nvPr/>
        </p:nvSpPr>
        <p:spPr>
          <a:xfrm>
            <a:off x="2726049" y="5036234"/>
            <a:ext cx="7123246" cy="707886"/>
          </a:xfrm>
          <a:prstGeom prst="rect">
            <a:avLst/>
          </a:prstGeom>
          <a:noFill/>
        </p:spPr>
        <p:txBody>
          <a:bodyPr wrap="square" rtlCol="0">
            <a:spAutoFit/>
          </a:bodyPr>
          <a:lstStyle/>
          <a:p>
            <a:pPr algn="ctr"/>
            <a:r>
              <a:rPr lang="bn-BD" sz="4000" dirty="0" smtClean="0">
                <a:latin typeface="NikoshBAN" panose="02000000000000000000" pitchFamily="2" charset="0"/>
                <a:cs typeface="NikoshBAN" panose="02000000000000000000" pitchFamily="2" charset="0"/>
              </a:rPr>
              <a:t>ই-কমার্স</a:t>
            </a:r>
            <a:endParaRPr lang="en-US" sz="4000" dirty="0">
              <a:latin typeface="NikoshBAN" panose="02000000000000000000" pitchFamily="2" charset="0"/>
              <a:cs typeface="NikoshBAN" panose="02000000000000000000" pitchFamily="2" charset="0"/>
            </a:endParaRPr>
          </a:p>
        </p:txBody>
      </p:sp>
      <p:graphicFrame>
        <p:nvGraphicFramePr>
          <p:cNvPr id="5" name="Object 4">
            <a:hlinkClick r:id="" action="ppaction://ole?verb=0"/>
          </p:cNvPr>
          <p:cNvGraphicFramePr>
            <a:graphicFrameLocks noChangeAspect="1"/>
          </p:cNvGraphicFramePr>
          <p:nvPr>
            <p:extLst>
              <p:ext uri="{D42A27DB-BD31-4B8C-83A1-F6EECF244321}">
                <p14:modId xmlns:p14="http://schemas.microsoft.com/office/powerpoint/2010/main" val="3615390928"/>
              </p:ext>
            </p:extLst>
          </p:nvPr>
        </p:nvGraphicFramePr>
        <p:xfrm>
          <a:off x="5638800" y="3041650"/>
          <a:ext cx="914400" cy="771525"/>
        </p:xfrm>
        <a:graphic>
          <a:graphicData uri="http://schemas.openxmlformats.org/presentationml/2006/ole">
            <mc:AlternateContent xmlns:mc="http://schemas.openxmlformats.org/markup-compatibility/2006">
              <mc:Choice xmlns:v="urn:schemas-microsoft-com:vml" Requires="v">
                <p:oleObj spid="_x0000_s1361"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5638800" y="3041650"/>
                        <a:ext cx="914400" cy="771525"/>
                      </a:xfrm>
                      <a:prstGeom prst="rect">
                        <a:avLst/>
                      </a:prstGeom>
                    </p:spPr>
                  </p:pic>
                </p:oleObj>
              </mc:Fallback>
            </mc:AlternateContent>
          </a:graphicData>
        </a:graphic>
      </p:graphicFrame>
    </p:spTree>
    <p:extLst>
      <p:ext uri="{BB962C8B-B14F-4D97-AF65-F5344CB8AC3E}">
        <p14:creationId xmlns:p14="http://schemas.microsoft.com/office/powerpoint/2010/main" val="10306527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1" nodeType="clickEffect">
                                  <p:stCondLst>
                                    <p:cond delay="0"/>
                                  </p:stCondLst>
                                  <p:childTnLst>
                                    <p:anim calcmode="lin" valueType="num">
                                      <p:cBhvr>
                                        <p:cTn id="20" dur="500"/>
                                        <p:tgtEl>
                                          <p:spTgt spid="8"/>
                                        </p:tgtEl>
                                        <p:attrNameLst>
                                          <p:attrName>ppt_w</p:attrName>
                                        </p:attrNameLst>
                                      </p:cBhvr>
                                      <p:tavLst>
                                        <p:tav tm="0">
                                          <p:val>
                                            <p:strVal val="ppt_w"/>
                                          </p:val>
                                        </p:tav>
                                        <p:tav tm="100000">
                                          <p:val>
                                            <p:fltVal val="0"/>
                                          </p:val>
                                        </p:tav>
                                      </p:tavLst>
                                    </p:anim>
                                    <p:anim calcmode="lin" valueType="num">
                                      <p:cBhvr>
                                        <p:cTn id="21" dur="500"/>
                                        <p:tgtEl>
                                          <p:spTgt spid="8"/>
                                        </p:tgtEl>
                                        <p:attrNameLst>
                                          <p:attrName>ppt_h</p:attrName>
                                        </p:attrNameLst>
                                      </p:cBhvr>
                                      <p:tavLst>
                                        <p:tav tm="0">
                                          <p:val>
                                            <p:strVal val="ppt_h"/>
                                          </p:val>
                                        </p:tav>
                                        <p:tav tm="100000">
                                          <p:val>
                                            <p:fltVal val="0"/>
                                          </p:val>
                                        </p:tav>
                                      </p:tavLst>
                                    </p:anim>
                                    <p:animEffect transition="out" filter="fade">
                                      <p:cBhvr>
                                        <p:cTn id="22" dur="500"/>
                                        <p:tgtEl>
                                          <p:spTgt spid="8"/>
                                        </p:tgtEl>
                                      </p:cBhvr>
                                    </p:animEffect>
                                    <p:set>
                                      <p:cBhvr>
                                        <p:cTn id="23" dur="1" fill="hold">
                                          <p:stCondLst>
                                            <p:cond delay="499"/>
                                          </p:stCondLst>
                                        </p:cTn>
                                        <p:tgtEl>
                                          <p:spTgt spid="8"/>
                                        </p:tgtEl>
                                        <p:attrNameLst>
                                          <p:attrName>style.visibility</p:attrName>
                                        </p:attrNameLst>
                                      </p:cBhvr>
                                      <p:to>
                                        <p:strVal val="hidden"/>
                                      </p:to>
                                    </p:set>
                                  </p:childTnLst>
                                </p:cTn>
                              </p:par>
                              <p:par>
                                <p:cTn id="24" presetID="53" presetClass="entr" presetSubtype="16"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ppt_w</p:attrName>
                                        </p:attrNameLst>
                                      </p:cBhvr>
                                      <p:tavLst>
                                        <p:tav tm="0">
                                          <p:val>
                                            <p:fltVal val="0"/>
                                          </p:val>
                                        </p:tav>
                                        <p:tav tm="100000">
                                          <p:val>
                                            <p:strVal val="#ppt_w"/>
                                          </p:val>
                                        </p:tav>
                                      </p:tavLst>
                                    </p:anim>
                                    <p:anim calcmode="lin" valueType="num">
                                      <p:cBhvr>
                                        <p:cTn id="27" dur="500" fill="hold"/>
                                        <p:tgtEl>
                                          <p:spTgt spid="10"/>
                                        </p:tgtEl>
                                        <p:attrNameLst>
                                          <p:attrName>ppt_h</p:attrName>
                                        </p:attrNameLst>
                                      </p:cBhvr>
                                      <p:tavLst>
                                        <p:tav tm="0">
                                          <p:val>
                                            <p:fltVal val="0"/>
                                          </p:val>
                                        </p:tav>
                                        <p:tav tm="100000">
                                          <p:val>
                                            <p:strVal val="#ppt_h"/>
                                          </p:val>
                                        </p:tav>
                                      </p:tavLst>
                                    </p:anim>
                                    <p:animEffect transition="in" filter="fade">
                                      <p:cBhvr>
                                        <p:cTn id="2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7"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601532" y="1725316"/>
            <a:ext cx="6697014" cy="3493667"/>
          </a:xfrm>
          <a:prstGeom prst="rect">
            <a:avLst/>
          </a:prstGeom>
        </p:spPr>
      </p:pic>
      <p:sp>
        <p:nvSpPr>
          <p:cNvPr id="7" name="Rectangle 6"/>
          <p:cNvSpPr/>
          <p:nvPr/>
        </p:nvSpPr>
        <p:spPr>
          <a:xfrm>
            <a:off x="482956" y="5218984"/>
            <a:ext cx="11288333" cy="830997"/>
          </a:xfrm>
          <a:prstGeom prst="rect">
            <a:avLst/>
          </a:prstGeom>
          <a:ln w="28575">
            <a:noFill/>
          </a:ln>
        </p:spPr>
        <p:txBody>
          <a:bodyPr wrap="square">
            <a:spAutoFit/>
          </a:bodyPr>
          <a:lstStyle/>
          <a:p>
            <a:pPr algn="ctr"/>
            <a:r>
              <a:rPr lang="bn-BD" sz="4800" b="1" dirty="0" smtClean="0">
                <a:ln w="0"/>
                <a:latin typeface="NikoshBAN" panose="02000000000000000000" pitchFamily="2" charset="0"/>
                <a:cs typeface="NikoshBAN" panose="02000000000000000000" pitchFamily="2" charset="0"/>
              </a:rPr>
              <a:t>ই-কমার্স ও বাংলাদেশ</a:t>
            </a:r>
            <a:endParaRPr lang="en-US" sz="4800" b="1" dirty="0"/>
          </a:p>
        </p:txBody>
      </p:sp>
      <p:sp>
        <p:nvSpPr>
          <p:cNvPr id="2" name="TextBox 1"/>
          <p:cNvSpPr txBox="1"/>
          <p:nvPr/>
        </p:nvSpPr>
        <p:spPr>
          <a:xfrm>
            <a:off x="1740794" y="933717"/>
            <a:ext cx="10146405" cy="707886"/>
          </a:xfrm>
          <a:prstGeom prst="rect">
            <a:avLst/>
          </a:prstGeom>
          <a:noFill/>
        </p:spPr>
        <p:txBody>
          <a:bodyPr wrap="square" rtlCol="0">
            <a:spAutoFit/>
          </a:bodyPr>
          <a:lstStyle/>
          <a:p>
            <a:r>
              <a:rPr lang="bn-BD" sz="4000" b="1" dirty="0" smtClean="0">
                <a:latin typeface="NikoshBAN" panose="02000000000000000000" pitchFamily="2" charset="0"/>
                <a:cs typeface="NikoshBAN" panose="02000000000000000000" pitchFamily="2" charset="0"/>
              </a:rPr>
              <a:t>আজকের পাঠের বিষয় -</a:t>
            </a:r>
            <a:endParaRPr lang="en-US" sz="4000" b="1" dirty="0">
              <a:latin typeface="NikoshBAN" panose="02000000000000000000" pitchFamily="2" charset="0"/>
              <a:cs typeface="NikoshBAN" panose="02000000000000000000" pitchFamily="2" charset="0"/>
            </a:endParaRPr>
          </a:p>
        </p:txBody>
      </p:sp>
      <p:grpSp>
        <p:nvGrpSpPr>
          <p:cNvPr id="8" name="Group 7"/>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4597" y="173865"/>
              <a:ext cx="11831392" cy="649739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39466983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948189" y="1398746"/>
            <a:ext cx="6248400" cy="7921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u="sng" dirty="0" err="1" smtClean="0">
                <a:latin typeface="NikoshBAN" panose="02000000000000000000" pitchFamily="2" charset="0"/>
                <a:cs typeface="NikoshBAN" panose="02000000000000000000" pitchFamily="2" charset="0"/>
              </a:rPr>
              <a:t>শিখনফল</a:t>
            </a:r>
            <a:endParaRPr lang="en-US" b="1" u="sng" dirty="0">
              <a:latin typeface="NikoshBAN" panose="02000000000000000000" pitchFamily="2" charset="0"/>
              <a:cs typeface="NikoshBAN" panose="02000000000000000000" pitchFamily="2" charset="0"/>
            </a:endParaRPr>
          </a:p>
        </p:txBody>
      </p:sp>
      <p:sp>
        <p:nvSpPr>
          <p:cNvPr id="3" name="Title 1"/>
          <p:cNvSpPr txBox="1">
            <a:spLocks/>
          </p:cNvSpPr>
          <p:nvPr/>
        </p:nvSpPr>
        <p:spPr>
          <a:xfrm>
            <a:off x="1545465" y="2329454"/>
            <a:ext cx="9662861" cy="2689141"/>
          </a:xfrm>
          <a:prstGeom prst="rect">
            <a:avLst/>
          </a:prstGeom>
        </p:spPr>
        <p:txBody>
          <a:bodyPr anchor="ctr">
            <a:noAutofit/>
          </a:bodyPr>
          <a:lst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a:lstStyle>
          <a:p>
            <a:pPr marL="404813" indent="-404813"/>
            <a:r>
              <a:rPr lang="bn-IN" sz="3600" b="1" dirty="0">
                <a:solidFill>
                  <a:schemeClr val="tx1"/>
                </a:solidFill>
                <a:effectLst/>
                <a:latin typeface="NikoshBAN" panose="02000000000000000000" pitchFamily="2" charset="0"/>
                <a:cs typeface="NikoshBAN" panose="02000000000000000000" pitchFamily="2" charset="0"/>
              </a:rPr>
              <a:t>এই পাঠ শেষে </a:t>
            </a:r>
            <a:r>
              <a:rPr lang="bn-IN" sz="3600" b="1" dirty="0" smtClean="0">
                <a:solidFill>
                  <a:schemeClr val="tx1"/>
                </a:solidFill>
                <a:effectLst/>
                <a:latin typeface="NikoshBAN" panose="02000000000000000000" pitchFamily="2" charset="0"/>
                <a:cs typeface="NikoshBAN" panose="02000000000000000000" pitchFamily="2" charset="0"/>
              </a:rPr>
              <a:t>শিক্ষার্থীরা</a:t>
            </a:r>
            <a:r>
              <a:rPr lang="bn-BD" sz="3600" b="1" dirty="0" smtClean="0">
                <a:solidFill>
                  <a:schemeClr val="tx1"/>
                </a:solidFill>
                <a:effectLst/>
                <a:latin typeface="NikoshBAN" panose="02000000000000000000" pitchFamily="2" charset="0"/>
                <a:cs typeface="NikoshBAN" panose="02000000000000000000" pitchFamily="2" charset="0"/>
              </a:rPr>
              <a:t> </a:t>
            </a:r>
            <a:r>
              <a:rPr lang="en-US" sz="3600" b="1" dirty="0" smtClean="0">
                <a:solidFill>
                  <a:schemeClr val="tx1"/>
                </a:solidFill>
                <a:effectLst/>
                <a:latin typeface="NikoshBAN" panose="02000000000000000000" pitchFamily="2" charset="0"/>
                <a:cs typeface="NikoshBAN" panose="02000000000000000000" pitchFamily="2" charset="0"/>
              </a:rPr>
              <a:t>. . .</a:t>
            </a:r>
            <a:endParaRPr lang="bn-BD" sz="3600" b="1" dirty="0" smtClean="0">
              <a:solidFill>
                <a:schemeClr val="tx1"/>
              </a:solidFill>
              <a:effectLst/>
              <a:latin typeface="NikoshBAN" panose="02000000000000000000" pitchFamily="2" charset="0"/>
              <a:cs typeface="NikoshBAN" panose="02000000000000000000" pitchFamily="2" charset="0"/>
            </a:endParaRPr>
          </a:p>
          <a:p>
            <a:pPr marL="514350" indent="-514350">
              <a:buAutoNum type="arabicPeriod"/>
            </a:pPr>
            <a:r>
              <a:rPr lang="en-US" sz="3200" dirty="0" smtClean="0">
                <a:solidFill>
                  <a:schemeClr val="tx1"/>
                </a:solidFill>
                <a:effectLst/>
                <a:latin typeface="NikoshBAN" panose="02000000000000000000" pitchFamily="2" charset="0"/>
                <a:cs typeface="NikoshBAN" panose="02000000000000000000" pitchFamily="2" charset="0"/>
              </a:rPr>
              <a:t>ই</a:t>
            </a:r>
            <a:r>
              <a:rPr lang="bn-IN" sz="3200" dirty="0" smtClean="0">
                <a:solidFill>
                  <a:schemeClr val="tx1"/>
                </a:solidFill>
                <a:effectLst/>
                <a:latin typeface="NikoshBAN" panose="02000000000000000000" pitchFamily="2" charset="0"/>
                <a:cs typeface="NikoshBAN" panose="02000000000000000000" pitchFamily="2" charset="0"/>
              </a:rPr>
              <a:t>-</a:t>
            </a:r>
            <a:r>
              <a:rPr lang="bn-BD" sz="3200" dirty="0" smtClean="0">
                <a:solidFill>
                  <a:schemeClr val="tx1"/>
                </a:solidFill>
                <a:effectLst/>
                <a:latin typeface="NikoshBAN" panose="02000000000000000000" pitchFamily="2" charset="0"/>
                <a:cs typeface="NikoshBAN" panose="02000000000000000000" pitchFamily="2" charset="0"/>
              </a:rPr>
              <a:t>কমার্স</a:t>
            </a:r>
            <a:r>
              <a:rPr lang="bn-IN" sz="3200" dirty="0" smtClean="0">
                <a:solidFill>
                  <a:schemeClr val="tx1"/>
                </a:solidFill>
                <a:effectLst/>
                <a:latin typeface="NikoshBAN" panose="02000000000000000000" pitchFamily="2" charset="0"/>
                <a:cs typeface="NikoshBAN" panose="02000000000000000000" pitchFamily="2" charset="0"/>
              </a:rPr>
              <a:t> </a:t>
            </a:r>
            <a:r>
              <a:rPr lang="en-US" sz="3200" dirty="0" err="1">
                <a:solidFill>
                  <a:schemeClr val="tx1"/>
                </a:solidFill>
                <a:effectLst/>
                <a:latin typeface="NikoshBAN" panose="02000000000000000000" pitchFamily="2" charset="0"/>
                <a:cs typeface="NikoshBAN" panose="02000000000000000000" pitchFamily="2" charset="0"/>
              </a:rPr>
              <a:t>কী</a:t>
            </a:r>
            <a:r>
              <a:rPr lang="en-US" sz="3200" dirty="0">
                <a:solidFill>
                  <a:schemeClr val="tx1"/>
                </a:solidFill>
                <a:effectLst/>
                <a:latin typeface="NikoshBAN" panose="02000000000000000000" pitchFamily="2" charset="0"/>
                <a:cs typeface="NikoshBAN" panose="02000000000000000000" pitchFamily="2" charset="0"/>
              </a:rPr>
              <a:t> </a:t>
            </a:r>
            <a:r>
              <a:rPr lang="en-US" sz="3200" dirty="0" err="1">
                <a:solidFill>
                  <a:schemeClr val="tx1"/>
                </a:solidFill>
                <a:effectLst/>
                <a:latin typeface="NikoshBAN" panose="02000000000000000000" pitchFamily="2" charset="0"/>
                <a:cs typeface="NikoshBAN" panose="02000000000000000000" pitchFamily="2" charset="0"/>
              </a:rPr>
              <a:t>তা</a:t>
            </a:r>
            <a:r>
              <a:rPr lang="en-US" sz="3200" dirty="0">
                <a:solidFill>
                  <a:schemeClr val="tx1"/>
                </a:solidFill>
                <a:effectLst/>
                <a:latin typeface="NikoshBAN" panose="02000000000000000000" pitchFamily="2" charset="0"/>
                <a:cs typeface="NikoshBAN" panose="02000000000000000000" pitchFamily="2" charset="0"/>
              </a:rPr>
              <a:t> </a:t>
            </a:r>
            <a:r>
              <a:rPr lang="en-US" sz="3200" dirty="0" err="1">
                <a:solidFill>
                  <a:schemeClr val="tx1"/>
                </a:solidFill>
                <a:effectLst/>
                <a:latin typeface="NikoshBAN" panose="02000000000000000000" pitchFamily="2" charset="0"/>
                <a:cs typeface="NikoshBAN" panose="02000000000000000000" pitchFamily="2" charset="0"/>
              </a:rPr>
              <a:t>বলতে</a:t>
            </a:r>
            <a:r>
              <a:rPr lang="en-US" sz="3200" dirty="0">
                <a:solidFill>
                  <a:schemeClr val="tx1"/>
                </a:solidFill>
                <a:effectLst/>
                <a:latin typeface="NikoshBAN" panose="02000000000000000000" pitchFamily="2" charset="0"/>
                <a:cs typeface="NikoshBAN" panose="02000000000000000000" pitchFamily="2" charset="0"/>
              </a:rPr>
              <a:t> </a:t>
            </a:r>
            <a:r>
              <a:rPr lang="en-US" sz="3200" dirty="0" err="1">
                <a:solidFill>
                  <a:schemeClr val="tx1"/>
                </a:solidFill>
                <a:effectLst/>
                <a:latin typeface="NikoshBAN" panose="02000000000000000000" pitchFamily="2" charset="0"/>
                <a:cs typeface="NikoshBAN" panose="02000000000000000000" pitchFamily="2" charset="0"/>
              </a:rPr>
              <a:t>পারবে</a:t>
            </a:r>
            <a:r>
              <a:rPr lang="en-US" sz="3200" dirty="0" smtClean="0">
                <a:solidFill>
                  <a:schemeClr val="tx1"/>
                </a:solidFill>
                <a:latin typeface="NikoshBAN" panose="02000000000000000000" pitchFamily="2" charset="0"/>
                <a:cs typeface="NikoshBAN" panose="02000000000000000000" pitchFamily="2" charset="0"/>
              </a:rPr>
              <a:t>;</a:t>
            </a:r>
            <a:endParaRPr lang="bn-BD" sz="3200" dirty="0" smtClean="0">
              <a:solidFill>
                <a:schemeClr val="tx1"/>
              </a:solidFill>
              <a:latin typeface="NikoshBAN" panose="02000000000000000000" pitchFamily="2" charset="0"/>
              <a:cs typeface="NikoshBAN" panose="02000000000000000000" pitchFamily="2" charset="0"/>
            </a:endParaRPr>
          </a:p>
          <a:p>
            <a:r>
              <a:rPr lang="en-US" sz="3200" dirty="0">
                <a:solidFill>
                  <a:schemeClr val="tx1"/>
                </a:solidFill>
                <a:effectLst/>
                <a:latin typeface="NikoshBAN" panose="02000000000000000000" pitchFamily="2" charset="0"/>
                <a:cs typeface="NikoshBAN" panose="02000000000000000000" pitchFamily="2" charset="0"/>
              </a:rPr>
              <a:t>২</a:t>
            </a:r>
            <a:r>
              <a:rPr lang="bn-BD" sz="3200" dirty="0">
                <a:solidFill>
                  <a:schemeClr val="tx1"/>
                </a:solidFill>
                <a:effectLst/>
                <a:latin typeface="NikoshBAN" panose="02000000000000000000" pitchFamily="2" charset="0"/>
                <a:cs typeface="NikoshBAN" panose="02000000000000000000" pitchFamily="2" charset="0"/>
              </a:rPr>
              <a:t>.</a:t>
            </a:r>
            <a:r>
              <a:rPr lang="en-US" sz="3200" dirty="0">
                <a:solidFill>
                  <a:schemeClr val="tx1"/>
                </a:solidFill>
                <a:effectLst/>
                <a:latin typeface="NikoshBAN" panose="02000000000000000000" pitchFamily="2" charset="0"/>
                <a:cs typeface="NikoshBAN" panose="02000000000000000000" pitchFamily="2" charset="0"/>
              </a:rPr>
              <a:t> </a:t>
            </a:r>
            <a:r>
              <a:rPr lang="bn-BD" sz="3200" dirty="0" smtClean="0">
                <a:solidFill>
                  <a:schemeClr val="tx1"/>
                </a:solidFill>
                <a:effectLst/>
                <a:latin typeface="NikoshBAN" panose="02000000000000000000" pitchFamily="2" charset="0"/>
                <a:cs typeface="NikoshBAN" panose="02000000000000000000" pitchFamily="2" charset="0"/>
              </a:rPr>
              <a:t>সেবা বা বাণিজ্যের শর্ত কয়টি ও কি কি তা </a:t>
            </a:r>
            <a:r>
              <a:rPr lang="bn-BD" sz="3200" dirty="0">
                <a:solidFill>
                  <a:schemeClr val="tx1"/>
                </a:solidFill>
                <a:effectLst/>
                <a:latin typeface="NikoshBAN" panose="02000000000000000000" pitchFamily="2" charset="0"/>
                <a:cs typeface="NikoshBAN" panose="02000000000000000000" pitchFamily="2" charset="0"/>
              </a:rPr>
              <a:t>বর্ণনা </a:t>
            </a:r>
            <a:r>
              <a:rPr lang="en-US" sz="3200" dirty="0" err="1">
                <a:solidFill>
                  <a:schemeClr val="tx1"/>
                </a:solidFill>
                <a:effectLst/>
                <a:latin typeface="NikoshBAN" pitchFamily="2" charset="0"/>
                <a:cs typeface="NikoshBAN" pitchFamily="2" charset="0"/>
              </a:rPr>
              <a:t>করতে</a:t>
            </a:r>
            <a:r>
              <a:rPr lang="en-US" sz="3200" dirty="0">
                <a:solidFill>
                  <a:schemeClr val="tx1"/>
                </a:solidFill>
                <a:effectLst/>
                <a:latin typeface="NikoshBAN" pitchFamily="2" charset="0"/>
                <a:cs typeface="NikoshBAN" pitchFamily="2" charset="0"/>
              </a:rPr>
              <a:t> </a:t>
            </a:r>
            <a:r>
              <a:rPr lang="en-US" sz="3200" dirty="0" err="1">
                <a:solidFill>
                  <a:schemeClr val="tx1"/>
                </a:solidFill>
                <a:effectLst/>
                <a:latin typeface="NikoshBAN" pitchFamily="2" charset="0"/>
                <a:cs typeface="NikoshBAN" pitchFamily="2" charset="0"/>
              </a:rPr>
              <a:t>পারবে</a:t>
            </a:r>
            <a:r>
              <a:rPr lang="bn-IN" sz="3200" dirty="0">
                <a:solidFill>
                  <a:schemeClr val="tx1"/>
                </a:solidFill>
                <a:effectLst/>
                <a:latin typeface="NikoshBAN" panose="02000000000000000000" pitchFamily="2" charset="0"/>
                <a:cs typeface="NikoshBAN" panose="02000000000000000000" pitchFamily="2" charset="0"/>
              </a:rPr>
              <a:t>;</a:t>
            </a:r>
            <a:endParaRPr lang="en-US" sz="3200" dirty="0">
              <a:solidFill>
                <a:schemeClr val="tx1"/>
              </a:solidFill>
              <a:effectLst/>
              <a:latin typeface="NikoshBAN" panose="02000000000000000000" pitchFamily="2" charset="0"/>
              <a:cs typeface="NikoshBAN" panose="02000000000000000000" pitchFamily="2" charset="0"/>
            </a:endParaRPr>
          </a:p>
          <a:p>
            <a:r>
              <a:rPr lang="bn-BD" sz="3200" dirty="0" smtClean="0">
                <a:solidFill>
                  <a:schemeClr val="tx1"/>
                </a:solidFill>
                <a:effectLst/>
                <a:latin typeface="NikoshBAN" panose="02000000000000000000" pitchFamily="2" charset="0"/>
                <a:cs typeface="NikoshBAN" panose="02000000000000000000" pitchFamily="2" charset="0"/>
              </a:rPr>
              <a:t>৩.</a:t>
            </a:r>
            <a:r>
              <a:rPr lang="en-US" sz="3200" dirty="0" smtClean="0">
                <a:solidFill>
                  <a:schemeClr val="tx1"/>
                </a:solidFill>
                <a:effectLst/>
                <a:latin typeface="NikoshBAN" panose="02000000000000000000" pitchFamily="2" charset="0"/>
                <a:cs typeface="NikoshBAN" panose="02000000000000000000" pitchFamily="2" charset="0"/>
              </a:rPr>
              <a:t> </a:t>
            </a:r>
            <a:r>
              <a:rPr lang="en-US" sz="3200" dirty="0" smtClean="0">
                <a:solidFill>
                  <a:schemeClr val="tx1"/>
                </a:solidFill>
                <a:effectLst/>
                <a:latin typeface="NikoshBAN" panose="02000000000000000000" pitchFamily="2" charset="0"/>
                <a:cs typeface="NikoshBAN" panose="02000000000000000000" pitchFamily="2" charset="0"/>
              </a:rPr>
              <a:t>ই-</a:t>
            </a:r>
            <a:r>
              <a:rPr lang="bn-BD" sz="3200" dirty="0" smtClean="0">
                <a:solidFill>
                  <a:schemeClr val="tx1"/>
                </a:solidFill>
                <a:effectLst/>
                <a:latin typeface="NikoshBAN" panose="02000000000000000000" pitchFamily="2" charset="0"/>
                <a:cs typeface="NikoshBAN" panose="02000000000000000000" pitchFamily="2" charset="0"/>
              </a:rPr>
              <a:t>কমার্সে ক্রয়কৃত পণ্যমূল্য পরিশোধ পদ্ধতি বর্ণনা </a:t>
            </a:r>
            <a:r>
              <a:rPr lang="en-US" sz="3200" dirty="0" err="1" smtClean="0">
                <a:solidFill>
                  <a:schemeClr val="tx1"/>
                </a:solidFill>
                <a:effectLst/>
                <a:latin typeface="NikoshBAN" pitchFamily="2" charset="0"/>
                <a:cs typeface="NikoshBAN" pitchFamily="2" charset="0"/>
              </a:rPr>
              <a:t>করতে</a:t>
            </a:r>
            <a:r>
              <a:rPr lang="en-US" sz="3200" dirty="0" smtClean="0">
                <a:solidFill>
                  <a:schemeClr val="tx1"/>
                </a:solidFill>
                <a:effectLst/>
                <a:latin typeface="NikoshBAN" pitchFamily="2" charset="0"/>
                <a:cs typeface="NikoshBAN" pitchFamily="2" charset="0"/>
              </a:rPr>
              <a:t> </a:t>
            </a:r>
            <a:r>
              <a:rPr lang="en-US" sz="3200" dirty="0" err="1" smtClean="0">
                <a:solidFill>
                  <a:schemeClr val="tx1"/>
                </a:solidFill>
                <a:effectLst/>
                <a:latin typeface="NikoshBAN" pitchFamily="2" charset="0"/>
                <a:cs typeface="NikoshBAN" pitchFamily="2" charset="0"/>
              </a:rPr>
              <a:t>পারবে</a:t>
            </a:r>
            <a:r>
              <a:rPr lang="bn-IN" sz="3200" dirty="0" smtClean="0">
                <a:solidFill>
                  <a:schemeClr val="tx1"/>
                </a:solidFill>
                <a:effectLst/>
                <a:latin typeface="NikoshBAN" panose="02000000000000000000" pitchFamily="2" charset="0"/>
                <a:cs typeface="NikoshBAN" panose="02000000000000000000" pitchFamily="2" charset="0"/>
              </a:rPr>
              <a:t>;</a:t>
            </a:r>
            <a:endParaRPr lang="bn-BD" sz="3200" dirty="0" smtClean="0">
              <a:solidFill>
                <a:schemeClr val="tx1"/>
              </a:solidFill>
              <a:effectLst/>
              <a:latin typeface="NikoshBAN" panose="02000000000000000000" pitchFamily="2" charset="0"/>
              <a:cs typeface="NikoshBAN" panose="02000000000000000000" pitchFamily="2" charset="0"/>
            </a:endParaRPr>
          </a:p>
          <a:p>
            <a:r>
              <a:rPr lang="bn-BD" sz="3200" dirty="0" smtClean="0">
                <a:solidFill>
                  <a:schemeClr val="tx1"/>
                </a:solidFill>
                <a:effectLst/>
                <a:latin typeface="NikoshBAN" panose="02000000000000000000" pitchFamily="2" charset="0"/>
                <a:cs typeface="NikoshBAN" panose="02000000000000000000" pitchFamily="2" charset="0"/>
              </a:rPr>
              <a:t>৪</a:t>
            </a:r>
            <a:r>
              <a:rPr lang="bn-BD" sz="3200" dirty="0" smtClean="0">
                <a:solidFill>
                  <a:schemeClr val="tx1"/>
                </a:solidFill>
                <a:effectLst/>
                <a:latin typeface="NikoshBAN" panose="02000000000000000000" pitchFamily="2" charset="0"/>
                <a:cs typeface="NikoshBAN" panose="02000000000000000000" pitchFamily="2" charset="0"/>
              </a:rPr>
              <a:t>.</a:t>
            </a:r>
            <a:r>
              <a:rPr lang="en-US" sz="3200" dirty="0" smtClean="0">
                <a:solidFill>
                  <a:schemeClr val="tx1"/>
                </a:solidFill>
                <a:effectLst/>
                <a:latin typeface="NikoshBAN" panose="02000000000000000000" pitchFamily="2" charset="0"/>
                <a:cs typeface="NikoshBAN" panose="02000000000000000000" pitchFamily="2" charset="0"/>
              </a:rPr>
              <a:t> </a:t>
            </a:r>
            <a:r>
              <a:rPr lang="bn-BD" sz="3200" dirty="0" smtClean="0">
                <a:solidFill>
                  <a:schemeClr val="tx1"/>
                </a:solidFill>
                <a:effectLst/>
                <a:latin typeface="NikoshBAN" panose="02000000000000000000" pitchFamily="2" charset="0"/>
                <a:cs typeface="NikoshBAN" panose="02000000000000000000" pitchFamily="2" charset="0"/>
              </a:rPr>
              <a:t>বাংলাদেশের </a:t>
            </a:r>
            <a:r>
              <a:rPr lang="en-US" sz="3200" dirty="0" smtClean="0">
                <a:solidFill>
                  <a:schemeClr val="tx1"/>
                </a:solidFill>
                <a:effectLst/>
                <a:latin typeface="NikoshBAN" panose="02000000000000000000" pitchFamily="2" charset="0"/>
                <a:cs typeface="NikoshBAN" panose="02000000000000000000" pitchFamily="2" charset="0"/>
              </a:rPr>
              <a:t>ই-</a:t>
            </a:r>
            <a:r>
              <a:rPr lang="bn-BD" sz="3200" dirty="0" smtClean="0">
                <a:solidFill>
                  <a:schemeClr val="tx1"/>
                </a:solidFill>
                <a:effectLst/>
                <a:latin typeface="NikoshBAN" panose="02000000000000000000" pitchFamily="2" charset="0"/>
                <a:cs typeface="NikoshBAN" panose="02000000000000000000" pitchFamily="2" charset="0"/>
              </a:rPr>
              <a:t>কমার্সের সুবিধাসমূহ</a:t>
            </a:r>
            <a:r>
              <a:rPr lang="bn-IN" sz="3200" dirty="0" smtClean="0">
                <a:solidFill>
                  <a:schemeClr val="tx1"/>
                </a:solidFill>
                <a:effectLst/>
                <a:latin typeface="NikoshBAN" panose="02000000000000000000" pitchFamily="2" charset="0"/>
                <a:cs typeface="NikoshBAN" panose="02000000000000000000" pitchFamily="2" charset="0"/>
              </a:rPr>
              <a:t> ব</a:t>
            </a:r>
            <a:r>
              <a:rPr lang="en-US" sz="3200" dirty="0" err="1" smtClean="0">
                <a:solidFill>
                  <a:schemeClr val="tx1"/>
                </a:solidFill>
                <a:effectLst/>
                <a:latin typeface="NikoshBAN" panose="02000000000000000000" pitchFamily="2" charset="0"/>
                <a:cs typeface="NikoshBAN" panose="02000000000000000000" pitchFamily="2" charset="0"/>
              </a:rPr>
              <a:t>্যাখ্যা</a:t>
            </a:r>
            <a:r>
              <a:rPr lang="bn-IN" sz="3200" dirty="0" smtClean="0">
                <a:solidFill>
                  <a:schemeClr val="tx1"/>
                </a:solidFill>
                <a:effectLst/>
                <a:latin typeface="NikoshBAN" panose="02000000000000000000" pitchFamily="2" charset="0"/>
                <a:cs typeface="NikoshBAN" panose="02000000000000000000" pitchFamily="2" charset="0"/>
              </a:rPr>
              <a:t> করতে </a:t>
            </a:r>
            <a:r>
              <a:rPr lang="bn-IN" sz="3200" dirty="0">
                <a:solidFill>
                  <a:schemeClr val="tx1"/>
                </a:solidFill>
                <a:effectLst/>
                <a:latin typeface="NikoshBAN" panose="02000000000000000000" pitchFamily="2" charset="0"/>
                <a:cs typeface="NikoshBAN" panose="02000000000000000000" pitchFamily="2" charset="0"/>
              </a:rPr>
              <a:t>পারবে</a:t>
            </a:r>
            <a:r>
              <a:rPr lang="bn-IN" sz="3200" dirty="0" smtClean="0">
                <a:solidFill>
                  <a:schemeClr val="tx1"/>
                </a:solidFill>
                <a:effectLst/>
                <a:latin typeface="NikoshBAN" panose="02000000000000000000" pitchFamily="2" charset="0"/>
                <a:cs typeface="NikoshBAN" panose="02000000000000000000" pitchFamily="2" charset="0"/>
              </a:rPr>
              <a:t>।</a:t>
            </a:r>
            <a:endParaRPr lang="bn-BD" sz="3200" dirty="0" smtClean="0">
              <a:solidFill>
                <a:schemeClr val="tx1"/>
              </a:solidFill>
              <a:effectLst/>
              <a:latin typeface="NikoshBAN" panose="02000000000000000000" pitchFamily="2" charset="0"/>
              <a:cs typeface="NikoshBAN" panose="02000000000000000000" pitchFamily="2" charset="0"/>
            </a:endParaRPr>
          </a:p>
        </p:txBody>
      </p:sp>
      <p:grpSp>
        <p:nvGrpSpPr>
          <p:cNvPr id="6" name="Group 5"/>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184597" y="173865"/>
              <a:ext cx="11831392" cy="649739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4512571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80240" y="694273"/>
            <a:ext cx="10515600" cy="538286"/>
          </a:xfrm>
        </p:spPr>
        <p:txBody>
          <a:bodyPr>
            <a:noAutofit/>
          </a:bodyPr>
          <a:lstStyle/>
          <a:p>
            <a:pPr algn="ctr"/>
            <a:r>
              <a:rPr lang="bn-BD" sz="4000" b="1" dirty="0" smtClean="0">
                <a:latin typeface="NikoshBAN" pitchFamily="2" charset="0"/>
                <a:cs typeface="NikoshBAN" pitchFamily="2" charset="0"/>
              </a:rPr>
              <a:t>নিচের ছবিদুটি লক্ষ কর</a:t>
            </a:r>
            <a:endParaRPr lang="en-US" sz="4000" b="1" dirty="0"/>
          </a:p>
        </p:txBody>
      </p:sp>
      <p:grpSp>
        <p:nvGrpSpPr>
          <p:cNvPr id="5" name="Group 4"/>
          <p:cNvGrpSpPr/>
          <p:nvPr/>
        </p:nvGrpSpPr>
        <p:grpSpPr>
          <a:xfrm>
            <a:off x="0" y="0"/>
            <a:ext cx="12192000" cy="6858000"/>
            <a:chOff x="0" y="0"/>
            <a:chExt cx="12192000" cy="6858000"/>
          </a:xfrm>
        </p:grpSpPr>
        <p:sp>
          <p:nvSpPr>
            <p:cNvPr id="6" name="Rectangle 5"/>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84597" y="173865"/>
              <a:ext cx="11831392" cy="649739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9" name="Picture 8"/>
          <p:cNvPicPr>
            <a:picLocks/>
          </p:cNvPicPr>
          <p:nvPr/>
        </p:nvPicPr>
        <p:blipFill>
          <a:blip r:embed="rId2">
            <a:extLst>
              <a:ext uri="{28A0092B-C50C-407E-A947-70E740481C1C}">
                <a14:useLocalDpi xmlns:a14="http://schemas.microsoft.com/office/drawing/2010/main"/>
              </a:ext>
            </a:extLst>
          </a:blip>
          <a:stretch>
            <a:fillRect/>
          </a:stretch>
        </p:blipFill>
        <p:spPr>
          <a:xfrm>
            <a:off x="924059" y="1715518"/>
            <a:ext cx="5113982" cy="3808030"/>
          </a:xfrm>
          <a:prstGeom prst="rect">
            <a:avLst/>
          </a:prstGeom>
        </p:spPr>
      </p:pic>
      <p:sp>
        <p:nvSpPr>
          <p:cNvPr id="12" name="Title 1"/>
          <p:cNvSpPr txBox="1">
            <a:spLocks/>
          </p:cNvSpPr>
          <p:nvPr/>
        </p:nvSpPr>
        <p:spPr>
          <a:xfrm>
            <a:off x="838200" y="5687729"/>
            <a:ext cx="10515600" cy="538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BD" sz="4000" b="1" dirty="0" smtClean="0">
                <a:latin typeface="NikoshBAN" pitchFamily="2" charset="0"/>
                <a:cs typeface="NikoshBAN" pitchFamily="2" charset="0"/>
              </a:rPr>
              <a:t>ই-কমার্স</a:t>
            </a:r>
            <a:endParaRPr lang="en-US" sz="4000" b="1" dirty="0"/>
          </a:p>
        </p:txBody>
      </p:sp>
      <p:sp>
        <p:nvSpPr>
          <p:cNvPr id="10" name="Title 1"/>
          <p:cNvSpPr txBox="1">
            <a:spLocks/>
          </p:cNvSpPr>
          <p:nvPr/>
        </p:nvSpPr>
        <p:spPr>
          <a:xfrm>
            <a:off x="924058" y="675548"/>
            <a:ext cx="10515600" cy="53828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BD" sz="4000" b="1" dirty="0" smtClean="0">
                <a:latin typeface="NikoshBAN" pitchFamily="2" charset="0"/>
                <a:cs typeface="NikoshBAN" pitchFamily="2" charset="0"/>
              </a:rPr>
              <a:t>ছবিদুটি কিসের?</a:t>
            </a:r>
            <a:endParaRPr lang="en-US" sz="4000" b="1" dirty="0"/>
          </a:p>
        </p:txBody>
      </p:sp>
      <p:pic>
        <p:nvPicPr>
          <p:cNvPr id="13" name="Picture 12"/>
          <p:cNvPicPr>
            <a:picLocks noChangeAspect="1"/>
          </p:cNvPicPr>
          <p:nvPr/>
        </p:nvPicPr>
        <p:blipFill>
          <a:blip r:embed="rId3"/>
          <a:stretch>
            <a:fillRect/>
          </a:stretch>
        </p:blipFill>
        <p:spPr>
          <a:xfrm>
            <a:off x="6295631" y="1854558"/>
            <a:ext cx="4793080" cy="1725769"/>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95630" y="3554568"/>
            <a:ext cx="4793080" cy="1968979"/>
          </a:xfrm>
          <a:prstGeom prst="rect">
            <a:avLst/>
          </a:prstGeom>
        </p:spPr>
      </p:pic>
    </p:spTree>
    <p:extLst>
      <p:ext uri="{BB962C8B-B14F-4D97-AF65-F5344CB8AC3E}">
        <p14:creationId xmlns:p14="http://schemas.microsoft.com/office/powerpoint/2010/main" val="182304447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2"/>
                                        </p:tgtEl>
                                        <p:attrNameLst>
                                          <p:attrName>ppt_w</p:attrName>
                                        </p:attrNameLst>
                                      </p:cBhvr>
                                      <p:tavLst>
                                        <p:tav tm="0">
                                          <p:val>
                                            <p:strVal val="ppt_w"/>
                                          </p:val>
                                        </p:tav>
                                        <p:tav tm="100000">
                                          <p:val>
                                            <p:fltVal val="0"/>
                                          </p:val>
                                        </p:tav>
                                      </p:tavLst>
                                    </p:anim>
                                    <p:anim calcmode="lin" valueType="num">
                                      <p:cBhvr>
                                        <p:cTn id="14" dur="500"/>
                                        <p:tgtEl>
                                          <p:spTgt spid="2"/>
                                        </p:tgtEl>
                                        <p:attrNameLst>
                                          <p:attrName>ppt_h</p:attrName>
                                        </p:attrNameLst>
                                      </p:cBhvr>
                                      <p:tavLst>
                                        <p:tav tm="0">
                                          <p:val>
                                            <p:strVal val="ppt_h"/>
                                          </p:val>
                                        </p:tav>
                                        <p:tav tm="100000">
                                          <p:val>
                                            <p:fltVal val="0"/>
                                          </p:val>
                                        </p:tav>
                                      </p:tavLst>
                                    </p:anim>
                                    <p:animEffect transition="out" filter="fade">
                                      <p:cBhvr>
                                        <p:cTn id="15" dur="500"/>
                                        <p:tgtEl>
                                          <p:spTgt spid="2"/>
                                        </p:tgtEl>
                                      </p:cBhvr>
                                    </p:animEffect>
                                    <p:set>
                                      <p:cBhvr>
                                        <p:cTn id="16" dur="1" fill="hold">
                                          <p:stCondLst>
                                            <p:cond delay="499"/>
                                          </p:stCondLst>
                                        </p:cTn>
                                        <p:tgtEl>
                                          <p:spTgt spid="2"/>
                                        </p:tgtEl>
                                        <p:attrNameLst>
                                          <p:attrName>style.visibility</p:attrName>
                                        </p:attrNameLst>
                                      </p:cBhvr>
                                      <p:to>
                                        <p:strVal val="hidden"/>
                                      </p:to>
                                    </p:set>
                                  </p:childTnLst>
                                </p:cTn>
                              </p:par>
                              <p:par>
                                <p:cTn id="17" presetID="53"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p:cTn id="26" dur="500" fill="hold"/>
                                        <p:tgtEl>
                                          <p:spTgt spid="12"/>
                                        </p:tgtEl>
                                        <p:attrNameLst>
                                          <p:attrName>ppt_w</p:attrName>
                                        </p:attrNameLst>
                                      </p:cBhvr>
                                      <p:tavLst>
                                        <p:tav tm="0">
                                          <p:val>
                                            <p:fltVal val="0"/>
                                          </p:val>
                                        </p:tav>
                                        <p:tav tm="100000">
                                          <p:val>
                                            <p:strVal val="#ppt_w"/>
                                          </p:val>
                                        </p:tav>
                                      </p:tavLst>
                                    </p:anim>
                                    <p:anim calcmode="lin" valueType="num">
                                      <p:cBhvr>
                                        <p:cTn id="27" dur="500" fill="hold"/>
                                        <p:tgtEl>
                                          <p:spTgt spid="12"/>
                                        </p:tgtEl>
                                        <p:attrNameLst>
                                          <p:attrName>ppt_h</p:attrName>
                                        </p:attrNameLst>
                                      </p:cBhvr>
                                      <p:tavLst>
                                        <p:tav tm="0">
                                          <p:val>
                                            <p:fltVal val="0"/>
                                          </p:val>
                                        </p:tav>
                                        <p:tav tm="100000">
                                          <p:val>
                                            <p:strVal val="#ppt_h"/>
                                          </p:val>
                                        </p:tav>
                                      </p:tavLst>
                                    </p:anim>
                                    <p:animEffect transition="in" filter="fade">
                                      <p:cBhvr>
                                        <p:cTn id="2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12"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2236238" y="638169"/>
            <a:ext cx="7852605" cy="79216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err="1" smtClean="0">
                <a:latin typeface="NikoshBAN" panose="02000000000000000000" pitchFamily="2" charset="0"/>
                <a:cs typeface="NikoshBAN" panose="02000000000000000000" pitchFamily="2" charset="0"/>
              </a:rPr>
              <a:t>একক</a:t>
            </a:r>
            <a:r>
              <a:rPr lang="en-US" b="1" dirty="0" smtClean="0">
                <a:latin typeface="NikoshBAN" panose="02000000000000000000" pitchFamily="2" charset="0"/>
                <a:cs typeface="NikoshBAN" panose="02000000000000000000" pitchFamily="2" charset="0"/>
              </a:rPr>
              <a:t> </a:t>
            </a:r>
            <a:r>
              <a:rPr lang="en-US" b="1" dirty="0" err="1" smtClean="0">
                <a:latin typeface="NikoshBAN" panose="02000000000000000000" pitchFamily="2" charset="0"/>
                <a:cs typeface="NikoshBAN" panose="02000000000000000000" pitchFamily="2" charset="0"/>
              </a:rPr>
              <a:t>কাজ</a:t>
            </a:r>
            <a:endParaRPr lang="en-US" b="1" dirty="0">
              <a:latin typeface="NikoshBAN" panose="02000000000000000000" pitchFamily="2" charset="0"/>
              <a:cs typeface="NikoshBAN" panose="02000000000000000000" pitchFamily="2" charset="0"/>
            </a:endParaRPr>
          </a:p>
        </p:txBody>
      </p:sp>
      <p:sp>
        <p:nvSpPr>
          <p:cNvPr id="14" name="TextBox 13"/>
          <p:cNvSpPr txBox="1"/>
          <p:nvPr/>
        </p:nvSpPr>
        <p:spPr>
          <a:xfrm>
            <a:off x="1885139" y="5209246"/>
            <a:ext cx="7952417" cy="646327"/>
          </a:xfrm>
          <a:prstGeom prst="rect">
            <a:avLst/>
          </a:prstGeom>
          <a:ln>
            <a:noFill/>
          </a:ln>
        </p:spPr>
        <p:style>
          <a:lnRef idx="2">
            <a:schemeClr val="dk1"/>
          </a:lnRef>
          <a:fillRef idx="1">
            <a:schemeClr val="lt1"/>
          </a:fillRef>
          <a:effectRef idx="0">
            <a:schemeClr val="dk1"/>
          </a:effectRef>
          <a:fontRef idx="minor">
            <a:schemeClr val="dk1"/>
          </a:fontRef>
        </p:style>
        <p:txBody>
          <a:bodyPr wrap="square" lIns="91435" tIns="45718" rIns="91435" bIns="45718" rtlCol="0">
            <a:spAutoFit/>
          </a:bodyPr>
          <a:lstStyle/>
          <a:p>
            <a:pPr algn="ctr"/>
            <a:r>
              <a:rPr lang="bn-BD" sz="3600" dirty="0" smtClean="0">
                <a:solidFill>
                  <a:schemeClr val="tx1"/>
                </a:solidFill>
                <a:latin typeface="NikoshBAN" pitchFamily="2" charset="0"/>
                <a:cs typeface="NikoshBAN" pitchFamily="2" charset="0"/>
                <a:sym typeface="Wingdings" panose="05000000000000000000" pitchFamily="2" charset="2"/>
              </a:rPr>
              <a:t> </a:t>
            </a:r>
            <a:r>
              <a:rPr lang="en-US" sz="3600" b="1" dirty="0">
                <a:latin typeface="NikoshBAN" panose="02000000000000000000" pitchFamily="2" charset="0"/>
                <a:cs typeface="NikoshBAN" panose="02000000000000000000" pitchFamily="2" charset="0"/>
              </a:rPr>
              <a:t>ই</a:t>
            </a:r>
            <a:r>
              <a:rPr lang="bn-IN" sz="3600" b="1" dirty="0" smtClean="0">
                <a:latin typeface="NikoshBAN" panose="02000000000000000000" pitchFamily="2" charset="0"/>
                <a:cs typeface="NikoshBAN" panose="02000000000000000000" pitchFamily="2" charset="0"/>
              </a:rPr>
              <a:t>-</a:t>
            </a:r>
            <a:r>
              <a:rPr lang="bn-BD" sz="3600" b="1" dirty="0" smtClean="0">
                <a:latin typeface="NikoshBAN" panose="02000000000000000000" pitchFamily="2" charset="0"/>
                <a:cs typeface="NikoshBAN" panose="02000000000000000000" pitchFamily="2" charset="0"/>
              </a:rPr>
              <a:t>কমার্স কি?</a:t>
            </a:r>
            <a:endParaRPr lang="en-US" sz="3600" b="1" dirty="0">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69724" y="1894635"/>
            <a:ext cx="3966694" cy="2290999"/>
          </a:xfrm>
          <a:prstGeom prst="rect">
            <a:avLst/>
          </a:prstGeom>
        </p:spPr>
      </p:pic>
      <p:grpSp>
        <p:nvGrpSpPr>
          <p:cNvPr id="7" name="Group 6"/>
          <p:cNvGrpSpPr/>
          <p:nvPr/>
        </p:nvGrpSpPr>
        <p:grpSpPr>
          <a:xfrm>
            <a:off x="0" y="0"/>
            <a:ext cx="12192000" cy="6858000"/>
            <a:chOff x="0" y="0"/>
            <a:chExt cx="12192000" cy="6858000"/>
          </a:xfrm>
        </p:grpSpPr>
        <p:sp>
          <p:nvSpPr>
            <p:cNvPr id="10" name="Rectangle 9"/>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84597" y="173865"/>
              <a:ext cx="11831392" cy="649739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itle 1"/>
          <p:cNvSpPr txBox="1">
            <a:spLocks/>
          </p:cNvSpPr>
          <p:nvPr/>
        </p:nvSpPr>
        <p:spPr>
          <a:xfrm>
            <a:off x="2236238" y="666337"/>
            <a:ext cx="7852605" cy="792162"/>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bn-BD" b="1" dirty="0" smtClean="0">
                <a:latin typeface="NikoshBAN" panose="02000000000000000000" pitchFamily="2" charset="0"/>
                <a:cs typeface="NikoshBAN" panose="02000000000000000000" pitchFamily="2" charset="0"/>
              </a:rPr>
              <a:t>এসো মিলিয়ে নেই</a:t>
            </a:r>
            <a:endParaRPr lang="en-US" b="1" dirty="0">
              <a:latin typeface="NikoshBAN" panose="02000000000000000000" pitchFamily="2" charset="0"/>
              <a:cs typeface="NikoshBAN" panose="02000000000000000000" pitchFamily="2" charset="0"/>
            </a:endParaRPr>
          </a:p>
        </p:txBody>
      </p:sp>
      <p:sp>
        <p:nvSpPr>
          <p:cNvPr id="3" name="Rectangle 2"/>
          <p:cNvSpPr/>
          <p:nvPr/>
        </p:nvSpPr>
        <p:spPr>
          <a:xfrm>
            <a:off x="652917" y="5741266"/>
            <a:ext cx="10912893" cy="646331"/>
          </a:xfrm>
          <a:prstGeom prst="rect">
            <a:avLst/>
          </a:prstGeom>
        </p:spPr>
        <p:txBody>
          <a:bodyPr wrap="square">
            <a:spAutoFit/>
          </a:bodyPr>
          <a:lstStyle/>
          <a:p>
            <a:pPr algn="ctr"/>
            <a:r>
              <a:rPr lang="bn-BD" sz="3600" dirty="0">
                <a:latin typeface="NikoshBAN" pitchFamily="2" charset="0"/>
                <a:cs typeface="NikoshBAN" pitchFamily="2" charset="0"/>
              </a:rPr>
              <a:t>অর্থাৎ অনলাইনের মধ্যমে পন্য বা সেবা কেনা-বেচা করার নামই ই-কমার্স।</a:t>
            </a:r>
          </a:p>
        </p:txBody>
      </p:sp>
      <p:sp>
        <p:nvSpPr>
          <p:cNvPr id="4" name="Rectangle 3"/>
          <p:cNvSpPr/>
          <p:nvPr/>
        </p:nvSpPr>
        <p:spPr>
          <a:xfrm>
            <a:off x="652917" y="5224888"/>
            <a:ext cx="10841274" cy="646331"/>
          </a:xfrm>
          <a:prstGeom prst="rect">
            <a:avLst/>
          </a:prstGeom>
        </p:spPr>
        <p:txBody>
          <a:bodyPr wrap="square">
            <a:spAutoFit/>
          </a:bodyPr>
          <a:lstStyle/>
          <a:p>
            <a:pPr algn="ctr"/>
            <a:r>
              <a:rPr lang="bn-BD" sz="3600" dirty="0">
                <a:latin typeface="NikoshBAN" pitchFamily="2" charset="0"/>
                <a:cs typeface="NikoshBAN" pitchFamily="2" charset="0"/>
              </a:rPr>
              <a:t>ইলেকট্রনিক মাধ্যমে বাণিজ্য করার নাম ই-কমার্স বা ই-বাণিজ্য।</a:t>
            </a:r>
            <a:endParaRPr lang="en-US" sz="3600" dirty="0"/>
          </a:p>
        </p:txBody>
      </p:sp>
    </p:spTree>
    <p:extLst>
      <p:ext uri="{BB962C8B-B14F-4D97-AF65-F5344CB8AC3E}">
        <p14:creationId xmlns:p14="http://schemas.microsoft.com/office/powerpoint/2010/main" val="397738827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1" nodeType="clickEffect">
                                  <p:stCondLst>
                                    <p:cond delay="0"/>
                                  </p:stCondLst>
                                  <p:childTnLst>
                                    <p:anim calcmode="lin" valueType="num">
                                      <p:cBhvr>
                                        <p:cTn id="13" dur="500"/>
                                        <p:tgtEl>
                                          <p:spTgt spid="14"/>
                                        </p:tgtEl>
                                        <p:attrNameLst>
                                          <p:attrName>ppt_w</p:attrName>
                                        </p:attrNameLst>
                                      </p:cBhvr>
                                      <p:tavLst>
                                        <p:tav tm="0">
                                          <p:val>
                                            <p:strVal val="ppt_w"/>
                                          </p:val>
                                        </p:tav>
                                        <p:tav tm="100000">
                                          <p:val>
                                            <p:fltVal val="0"/>
                                          </p:val>
                                        </p:tav>
                                      </p:tavLst>
                                    </p:anim>
                                    <p:anim calcmode="lin" valueType="num">
                                      <p:cBhvr>
                                        <p:cTn id="14" dur="500"/>
                                        <p:tgtEl>
                                          <p:spTgt spid="14"/>
                                        </p:tgtEl>
                                        <p:attrNameLst>
                                          <p:attrName>ppt_h</p:attrName>
                                        </p:attrNameLst>
                                      </p:cBhvr>
                                      <p:tavLst>
                                        <p:tav tm="0">
                                          <p:val>
                                            <p:strVal val="ppt_h"/>
                                          </p:val>
                                        </p:tav>
                                        <p:tav tm="100000">
                                          <p:val>
                                            <p:fltVal val="0"/>
                                          </p:val>
                                        </p:tav>
                                      </p:tavLst>
                                    </p:anim>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par>
                                <p:cTn id="17" presetID="53" presetClass="exit" presetSubtype="32" fill="hold" grpId="0" nodeType="withEffect">
                                  <p:stCondLst>
                                    <p:cond delay="0"/>
                                  </p:stCondLst>
                                  <p:childTnLst>
                                    <p:anim calcmode="lin" valueType="num">
                                      <p:cBhvr>
                                        <p:cTn id="18" dur="500"/>
                                        <p:tgtEl>
                                          <p:spTgt spid="2"/>
                                        </p:tgtEl>
                                        <p:attrNameLst>
                                          <p:attrName>ppt_w</p:attrName>
                                        </p:attrNameLst>
                                      </p:cBhvr>
                                      <p:tavLst>
                                        <p:tav tm="0">
                                          <p:val>
                                            <p:strVal val="ppt_w"/>
                                          </p:val>
                                        </p:tav>
                                        <p:tav tm="100000">
                                          <p:val>
                                            <p:fltVal val="0"/>
                                          </p:val>
                                        </p:tav>
                                      </p:tavLst>
                                    </p:anim>
                                    <p:anim calcmode="lin" valueType="num">
                                      <p:cBhvr>
                                        <p:cTn id="19" dur="500"/>
                                        <p:tgtEl>
                                          <p:spTgt spid="2"/>
                                        </p:tgtEl>
                                        <p:attrNameLst>
                                          <p:attrName>ppt_h</p:attrName>
                                        </p:attrNameLst>
                                      </p:cBhvr>
                                      <p:tavLst>
                                        <p:tav tm="0">
                                          <p:val>
                                            <p:strVal val="ppt_h"/>
                                          </p:val>
                                        </p:tav>
                                        <p:tav tm="100000">
                                          <p:val>
                                            <p:fltVal val="0"/>
                                          </p:val>
                                        </p:tav>
                                      </p:tavLst>
                                    </p:anim>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 calcmode="lin" valueType="num">
                                      <p:cBhvr>
                                        <p:cTn id="38" dur="500" fill="hold"/>
                                        <p:tgtEl>
                                          <p:spTgt spid="3"/>
                                        </p:tgtEl>
                                        <p:attrNameLst>
                                          <p:attrName>ppt_w</p:attrName>
                                        </p:attrNameLst>
                                      </p:cBhvr>
                                      <p:tavLst>
                                        <p:tav tm="0">
                                          <p:val>
                                            <p:fltVal val="0"/>
                                          </p:val>
                                        </p:tav>
                                        <p:tav tm="100000">
                                          <p:val>
                                            <p:strVal val="#ppt_w"/>
                                          </p:val>
                                        </p:tav>
                                      </p:tavLst>
                                    </p:anim>
                                    <p:anim calcmode="lin" valueType="num">
                                      <p:cBhvr>
                                        <p:cTn id="39" dur="500" fill="hold"/>
                                        <p:tgtEl>
                                          <p:spTgt spid="3"/>
                                        </p:tgtEl>
                                        <p:attrNameLst>
                                          <p:attrName>ppt_h</p:attrName>
                                        </p:attrNameLst>
                                      </p:cBhvr>
                                      <p:tavLst>
                                        <p:tav tm="0">
                                          <p:val>
                                            <p:fltVal val="0"/>
                                          </p:val>
                                        </p:tav>
                                        <p:tav tm="100000">
                                          <p:val>
                                            <p:strVal val="#ppt_h"/>
                                          </p:val>
                                        </p:tav>
                                      </p:tavLst>
                                    </p:anim>
                                    <p:animEffect transition="in" filter="fade">
                                      <p:cBhvr>
                                        <p:cTn id="4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animBg="1"/>
      <p:bldP spid="14" grpId="1" animBg="1"/>
      <p:bldP spid="15" grpId="0"/>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609600" y="508371"/>
            <a:ext cx="10972800" cy="707886"/>
          </a:xfrm>
          <a:prstGeom prst="rect">
            <a:avLst/>
          </a:prstGeom>
          <a:noFill/>
          <a:ln>
            <a:noFill/>
          </a:ln>
        </p:spPr>
        <p:style>
          <a:lnRef idx="1">
            <a:schemeClr val="accent6"/>
          </a:lnRef>
          <a:fillRef idx="2">
            <a:schemeClr val="accent6"/>
          </a:fillRef>
          <a:effectRef idx="1">
            <a:schemeClr val="accent6"/>
          </a:effectRef>
          <a:fontRef idx="minor">
            <a:schemeClr val="dk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bn-BD" sz="4000" b="1" dirty="0">
                <a:ln w="11430"/>
                <a:latin typeface="NikoshBAN" pitchFamily="2" charset="0"/>
                <a:cs typeface="NikoshBAN" pitchFamily="2" charset="0"/>
              </a:rPr>
              <a:t>সেবা বা বাণিজ্যের </a:t>
            </a:r>
            <a:r>
              <a:rPr lang="en-US" sz="4000" b="1" dirty="0" err="1" smtClean="0">
                <a:ln w="11430"/>
                <a:latin typeface="NikoshBAN" pitchFamily="2" charset="0"/>
                <a:cs typeface="NikoshBAN" pitchFamily="2" charset="0"/>
              </a:rPr>
              <a:t>শর্ত</a:t>
            </a:r>
            <a:endParaRPr lang="en-US" sz="4000" b="1" dirty="0">
              <a:ln w="11430"/>
              <a:latin typeface="NikoshBAN" pitchFamily="2" charset="0"/>
              <a:cs typeface="NikoshBAN" pitchFamily="2" charset="0"/>
            </a:endParaRPr>
          </a:p>
        </p:txBody>
      </p:sp>
      <p:pic>
        <p:nvPicPr>
          <p:cNvPr id="9" name="Picture 8"/>
          <p:cNvPicPr>
            <a:picLocks/>
          </p:cNvPicPr>
          <p:nvPr/>
        </p:nvPicPr>
        <p:blipFill>
          <a:blip r:embed="rId2" cstate="email">
            <a:extLst>
              <a:ext uri="{28A0092B-C50C-407E-A947-70E740481C1C}">
                <a14:useLocalDpi xmlns:a14="http://schemas.microsoft.com/office/drawing/2010/main"/>
              </a:ext>
            </a:extLst>
          </a:blip>
          <a:stretch>
            <a:fillRect/>
          </a:stretch>
        </p:blipFill>
        <p:spPr>
          <a:xfrm>
            <a:off x="6518564" y="1490357"/>
            <a:ext cx="4114800" cy="228600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10" name="TextBox 9"/>
          <p:cNvSpPr txBox="1"/>
          <p:nvPr/>
        </p:nvSpPr>
        <p:spPr>
          <a:xfrm>
            <a:off x="2438401" y="4217856"/>
            <a:ext cx="8160326" cy="707886"/>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4000" b="1" dirty="0">
                <a:latin typeface="NikoshBAN" pitchFamily="2" charset="0"/>
                <a:cs typeface="NikoshBAN" pitchFamily="2" charset="0"/>
              </a:rPr>
              <a:t>1. </a:t>
            </a:r>
            <a:r>
              <a:rPr lang="en-US" sz="4000" b="1" dirty="0" err="1">
                <a:latin typeface="NikoshBAN" pitchFamily="2" charset="0"/>
                <a:cs typeface="NikoshBAN" pitchFamily="2" charset="0"/>
              </a:rPr>
              <a:t>বিক্রেতার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নিকট</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পন্য</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থাকা</a:t>
            </a:r>
            <a:endParaRPr lang="en-US" sz="4000" b="1" dirty="0">
              <a:latin typeface="NikoshBAN" pitchFamily="2" charset="0"/>
              <a:cs typeface="NikoshBAN" pitchFamily="2" charset="0"/>
            </a:endParaRPr>
          </a:p>
        </p:txBody>
      </p:sp>
      <p:grpSp>
        <p:nvGrpSpPr>
          <p:cNvPr id="11" name="Group 10"/>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184597" y="173865"/>
              <a:ext cx="11831392" cy="649739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5" name="Picture 14"/>
          <p:cNvPicPr>
            <a:picLocks/>
          </p:cNvPicPr>
          <p:nvPr/>
        </p:nvPicPr>
        <p:blipFill rotWithShape="1">
          <a:blip r:embed="rId3" cstate="email">
            <a:extLst>
              <a:ext uri="{28A0092B-C50C-407E-A947-70E740481C1C}">
                <a14:useLocalDpi xmlns:a14="http://schemas.microsoft.com/office/drawing/2010/main"/>
              </a:ext>
            </a:extLst>
          </a:blip>
          <a:srcRect/>
          <a:stretch/>
        </p:blipFill>
        <p:spPr>
          <a:xfrm>
            <a:off x="1839191" y="1490357"/>
            <a:ext cx="4114800" cy="2286000"/>
          </a:xfrm>
          <a:prstGeom prst="rect">
            <a:avLst/>
          </a:prstGeom>
        </p:spPr>
      </p:pic>
      <p:sp>
        <p:nvSpPr>
          <p:cNvPr id="16" name="TextBox 15"/>
          <p:cNvSpPr txBox="1"/>
          <p:nvPr/>
        </p:nvSpPr>
        <p:spPr>
          <a:xfrm>
            <a:off x="2438400" y="4845898"/>
            <a:ext cx="8972282" cy="707886"/>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4000" b="1" dirty="0">
                <a:latin typeface="NikoshBAN" pitchFamily="2" charset="0"/>
                <a:cs typeface="NikoshBAN" pitchFamily="2" charset="0"/>
              </a:rPr>
              <a:t>2. </a:t>
            </a:r>
            <a:r>
              <a:rPr lang="en-US" sz="4000" b="1" dirty="0" err="1">
                <a:latin typeface="NikoshBAN" pitchFamily="2" charset="0"/>
                <a:cs typeface="NikoshBAN" pitchFamily="2" charset="0"/>
              </a:rPr>
              <a:t>ক্রেতা</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কতৃক</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বিনিময়</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মূল্য</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পরিশোধ</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করা</a:t>
            </a:r>
            <a:endParaRPr lang="en-US" sz="4000" b="1" dirty="0">
              <a:latin typeface="NikoshBAN" pitchFamily="2" charset="0"/>
              <a:cs typeface="NikoshBAN" pitchFamily="2" charset="0"/>
            </a:endParaRPr>
          </a:p>
        </p:txBody>
      </p:sp>
      <p:sp>
        <p:nvSpPr>
          <p:cNvPr id="17" name="TextBox 16"/>
          <p:cNvSpPr txBox="1"/>
          <p:nvPr/>
        </p:nvSpPr>
        <p:spPr>
          <a:xfrm>
            <a:off x="2438398" y="5473940"/>
            <a:ext cx="8686801" cy="707886"/>
          </a:xfrm>
          <a:prstGeom prst="rect">
            <a:avLst/>
          </a:prstGeom>
          <a:ln>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4000" b="1" dirty="0">
                <a:latin typeface="NikoshBAN" pitchFamily="2" charset="0"/>
                <a:cs typeface="NikoshBAN" pitchFamily="2" charset="0"/>
              </a:rPr>
              <a:t>3. </a:t>
            </a:r>
            <a:r>
              <a:rPr lang="en-US" sz="4000" b="1" dirty="0" err="1">
                <a:latin typeface="NikoshBAN" pitchFamily="2" charset="0"/>
                <a:cs typeface="NikoshBAN" pitchFamily="2" charset="0"/>
              </a:rPr>
              <a:t>পন্যটি</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ক্রেতার</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ঠিকানায়</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পৌছে</a:t>
            </a:r>
            <a:r>
              <a:rPr lang="en-US" sz="4000" b="1" dirty="0">
                <a:latin typeface="NikoshBAN" pitchFamily="2" charset="0"/>
                <a:cs typeface="NikoshBAN" pitchFamily="2" charset="0"/>
              </a:rPr>
              <a:t> </a:t>
            </a:r>
            <a:r>
              <a:rPr lang="en-US" sz="4000" b="1" dirty="0" err="1">
                <a:latin typeface="NikoshBAN" pitchFamily="2" charset="0"/>
                <a:cs typeface="NikoshBAN" pitchFamily="2" charset="0"/>
              </a:rPr>
              <a:t>দেওয়া</a:t>
            </a:r>
            <a:endParaRPr lang="en-US" sz="4000" b="1" dirty="0">
              <a:latin typeface="NikoshBAN" pitchFamily="2" charset="0"/>
              <a:cs typeface="NikoshBAN" pitchFamily="2" charset="0"/>
            </a:endParaRPr>
          </a:p>
        </p:txBody>
      </p:sp>
    </p:spTree>
    <p:extLst>
      <p:ext uri="{BB962C8B-B14F-4D97-AF65-F5344CB8AC3E}">
        <p14:creationId xmlns:p14="http://schemas.microsoft.com/office/powerpoint/2010/main" val="181022088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iterate type="lt">
                                    <p:tmPct val="30000"/>
                                  </p:iterate>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30000"/>
                                  </p:iterate>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lt">
                                    <p:tmPct val="25000"/>
                                  </p:iterate>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0-#ppt_w/2"/>
                                          </p:val>
                                        </p:tav>
                                        <p:tav tm="100000">
                                          <p:val>
                                            <p:strVal val="#ppt_x"/>
                                          </p:val>
                                        </p:tav>
                                      </p:tavLst>
                                    </p:anim>
                                    <p:anim calcmode="lin" valueType="num">
                                      <p:cBhvr additive="base">
                                        <p:cTn id="20"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482436" y="4600410"/>
            <a:ext cx="9282546" cy="1754326"/>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bn-BD" sz="3600" b="1" dirty="0">
                <a:latin typeface="NikoshBAN" pitchFamily="2" charset="0"/>
                <a:cs typeface="NikoshBAN" pitchFamily="2" charset="0"/>
              </a:rPr>
              <a:t>কোন প্রতিষ্ঠান নিজের নামে ওয়েবসাইট খুলে তার পণ্য দ্রব্যের ছবি ও ভিডিও  দিয়ে ইন্টারনেটে </a:t>
            </a:r>
            <a:r>
              <a:rPr lang="en-US" sz="3600" b="1" dirty="0" err="1">
                <a:latin typeface="NikoshBAN" pitchFamily="2" charset="0"/>
                <a:cs typeface="NikoshBAN" pitchFamily="2" charset="0"/>
              </a:rPr>
              <a:t>সাইট</a:t>
            </a:r>
            <a:r>
              <a:rPr lang="bn-BD" sz="3600" b="1" dirty="0">
                <a:latin typeface="NikoshBAN" pitchFamily="2" charset="0"/>
                <a:cs typeface="NikoshBAN" pitchFamily="2" charset="0"/>
              </a:rPr>
              <a:t> খুলে বসেন। ক্রেতা অনলাইনে দ্রব্য পছন্দ করেন এবং মূল্য পরিশোধ করেন।</a:t>
            </a:r>
            <a:r>
              <a:rPr lang="bn-BD" sz="3200" b="1" dirty="0">
                <a:latin typeface="NikoshBAN" pitchFamily="2" charset="0"/>
                <a:cs typeface="NikoshBAN" pitchFamily="2" charset="0"/>
              </a:rPr>
              <a:t> </a:t>
            </a:r>
            <a:endParaRPr lang="en-US" sz="3200" b="1" dirty="0">
              <a:latin typeface="NikoshBAN" pitchFamily="2" charset="0"/>
              <a:cs typeface="NikoshBAN" pitchFamily="2" charset="0"/>
            </a:endParaRPr>
          </a:p>
        </p:txBody>
      </p:sp>
      <p:sp>
        <p:nvSpPr>
          <p:cNvPr id="8" name="Rectangle 7"/>
          <p:cNvSpPr/>
          <p:nvPr/>
        </p:nvSpPr>
        <p:spPr>
          <a:xfrm>
            <a:off x="2743200" y="660737"/>
            <a:ext cx="6761018" cy="70788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b="1" dirty="0" err="1">
                <a:ln w="11430"/>
                <a:latin typeface="NikoshBAN" pitchFamily="2" charset="0"/>
                <a:cs typeface="NikoshBAN" pitchFamily="2" charset="0"/>
              </a:rPr>
              <a:t>অনলাইন</a:t>
            </a:r>
            <a:r>
              <a:rPr lang="en-US" sz="4000" b="1" dirty="0">
                <a:ln w="11430"/>
                <a:latin typeface="NikoshBAN" pitchFamily="2" charset="0"/>
                <a:cs typeface="NikoshBAN" pitchFamily="2" charset="0"/>
              </a:rPr>
              <a:t> </a:t>
            </a:r>
            <a:r>
              <a:rPr lang="en-US" sz="4000" b="1" dirty="0" err="1" smtClean="0">
                <a:ln w="11430"/>
                <a:latin typeface="NikoshBAN" pitchFamily="2" charset="0"/>
                <a:cs typeface="NikoshBAN" pitchFamily="2" charset="0"/>
              </a:rPr>
              <a:t>কেনাকাটা</a:t>
            </a:r>
            <a:endParaRPr lang="en-US" sz="4000" b="1" dirty="0">
              <a:ln w="11430"/>
              <a:latin typeface="NikoshBAN" pitchFamily="2" charset="0"/>
              <a:cs typeface="NikoshBAN"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90929" y="1368624"/>
            <a:ext cx="5678997" cy="3064832"/>
          </a:xfrm>
          <a:prstGeom prst="rect">
            <a:avLst/>
          </a:prstGeom>
          <a:ln>
            <a:noFill/>
          </a:ln>
          <a:effectLst>
            <a:softEdge rad="112500"/>
          </a:effectLst>
        </p:spPr>
      </p:pic>
      <p:grpSp>
        <p:nvGrpSpPr>
          <p:cNvPr id="10" name="Group 9"/>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noFill/>
            <a:ln w="762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84597" y="173865"/>
              <a:ext cx="11831392" cy="6497392"/>
            </a:xfrm>
            <a:prstGeom prst="rect">
              <a:avLst/>
            </a:prstGeom>
            <a:no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5859" y="90152"/>
              <a:ext cx="12020282" cy="6671257"/>
            </a:xfrm>
            <a:prstGeom prst="rect">
              <a:avLst/>
            </a:prstGeom>
            <a:no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5965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2362</TotalTime>
  <Words>516</Words>
  <Application>Microsoft Office PowerPoint</Application>
  <PresentationFormat>Widescreen</PresentationFormat>
  <Paragraphs>72</Paragraphs>
  <Slides>17</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2</vt:i4>
      </vt:variant>
      <vt:variant>
        <vt:lpstr>Slide Titles</vt:lpstr>
      </vt:variant>
      <vt:variant>
        <vt:i4>17</vt:i4>
      </vt:variant>
    </vt:vector>
  </HeadingPairs>
  <TitlesOfParts>
    <vt:vector size="25" baseType="lpstr">
      <vt:lpstr>Arial</vt:lpstr>
      <vt:lpstr>Calibri</vt:lpstr>
      <vt:lpstr>Calibri Light</vt:lpstr>
      <vt:lpstr>NikoshBAN</vt:lpstr>
      <vt:lpstr>Wingdings</vt:lpstr>
      <vt:lpstr>Office Theme</vt:lpstr>
      <vt:lpstr>Packager Shell Object</vt:lpstr>
      <vt:lpstr>Package</vt:lpstr>
      <vt:lpstr>PowerPoint Presentation</vt:lpstr>
      <vt:lpstr>PowerPoint Presentation</vt:lpstr>
      <vt:lpstr>PowerPoint Presentation</vt:lpstr>
      <vt:lpstr>PowerPoint Presentation</vt:lpstr>
      <vt:lpstr>PowerPoint Presentation</vt:lpstr>
      <vt:lpstr>নিচের ছবিদুটি লক্ষ কর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MD. RUKUNUZZAMAN</dc:creator>
  <cp:lastModifiedBy>MD. RUKUNUZZAMAN</cp:lastModifiedBy>
  <cp:revision>472</cp:revision>
  <dcterms:created xsi:type="dcterms:W3CDTF">2019-08-06T20:52:53Z</dcterms:created>
  <dcterms:modified xsi:type="dcterms:W3CDTF">2019-12-15T23:00:16Z</dcterms:modified>
</cp:coreProperties>
</file>