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257" r:id="rId2"/>
    <p:sldId id="277" r:id="rId3"/>
    <p:sldId id="258" r:id="rId4"/>
    <p:sldId id="259" r:id="rId5"/>
    <p:sldId id="283" r:id="rId6"/>
    <p:sldId id="281" r:id="rId7"/>
    <p:sldId id="282" r:id="rId8"/>
    <p:sldId id="279" r:id="rId9"/>
    <p:sldId id="286" r:id="rId10"/>
    <p:sldId id="262" r:id="rId11"/>
    <p:sldId id="284" r:id="rId12"/>
    <p:sldId id="275" r:id="rId13"/>
    <p:sldId id="285" r:id="rId14"/>
    <p:sldId id="269" r:id="rId15"/>
    <p:sldId id="276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409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2400" b="1" dirty="0" smtClean="0"/>
            <a:t>read and understand texts</a:t>
          </a:r>
          <a:endParaRPr lang="en-US" sz="2400" b="1" dirty="0"/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/>
        </a:p>
      </dgm:t>
    </dgm:pt>
    <dgm:pt modelId="{DC131D2F-68A4-40AD-8453-F0BC9AB7629B}">
      <dgm:prSet phldrT="[Text]"/>
      <dgm:spPr/>
      <dgm:t>
        <a:bodyPr/>
        <a:lstStyle/>
        <a:p>
          <a:r>
            <a:rPr lang="en-US" b="1" dirty="0" smtClean="0"/>
            <a:t>2.</a:t>
          </a:r>
          <a:endParaRPr lang="en-US" b="1" dirty="0"/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2000" b="1" dirty="0" smtClean="0"/>
            <a:t>Talk about people, places and familiar objects in short and simple sentences</a:t>
          </a:r>
          <a:endParaRPr lang="en-US" sz="2000" b="1" dirty="0"/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/>
        </a:p>
      </dgm:t>
    </dgm:pt>
    <dgm:pt modelId="{326C7FF3-87E8-4302-A811-DC4436BD35FF}">
      <dgm:prSet phldrT="[Text]"/>
      <dgm:spPr/>
      <dgm:t>
        <a:bodyPr/>
        <a:lstStyle/>
        <a:p>
          <a:r>
            <a:rPr lang="en-US" b="1" dirty="0" smtClean="0"/>
            <a:t>3.</a:t>
          </a:r>
          <a:endParaRPr lang="en-US" b="1" dirty="0"/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/>
        </a:p>
      </dgm:t>
    </dgm:pt>
    <dgm:pt modelId="{D8B1AB38-A1F2-4DF8-A384-E08FD26FD0BF}">
      <dgm:prSet phldrT="[Text]" custT="1"/>
      <dgm:spPr/>
      <dgm:t>
        <a:bodyPr/>
        <a:lstStyle/>
        <a:p>
          <a:r>
            <a:rPr lang="en-US" sz="2400" b="1" dirty="0" smtClean="0"/>
            <a:t>Write short paragraphs</a:t>
          </a:r>
          <a:endParaRPr lang="en-US" sz="2400" b="1" dirty="0"/>
        </a:p>
      </dgm:t>
    </dgm:pt>
    <dgm:pt modelId="{92E5502D-47E3-47A9-8C19-D495E9080DF6}" type="parTrans" cxnId="{F2668BFB-F76B-42B4-A201-B61715ABBDE4}">
      <dgm:prSet/>
      <dgm:spPr/>
      <dgm:t>
        <a:bodyPr/>
        <a:lstStyle/>
        <a:p>
          <a:endParaRPr lang="en-US"/>
        </a:p>
      </dgm:t>
    </dgm:pt>
    <dgm:pt modelId="{D1B869B5-7BE7-4CB1-8396-47ACA81CD442}" type="sibTrans" cxnId="{F2668BFB-F76B-42B4-A201-B61715ABBDE4}">
      <dgm:prSet/>
      <dgm:spPr/>
      <dgm:t>
        <a:bodyPr/>
        <a:lstStyle/>
        <a:p>
          <a:endParaRPr lang="en-US"/>
        </a:p>
      </dgm:t>
    </dgm:pt>
    <dgm:pt modelId="{612CFAFA-3128-4715-A849-05A46F75691F}">
      <dgm:prSet phldrT="[Text]"/>
      <dgm:spPr/>
      <dgm:t>
        <a:bodyPr/>
        <a:lstStyle/>
        <a:p>
          <a:r>
            <a:rPr lang="en-US" b="1" dirty="0" smtClean="0"/>
            <a:t>1.</a:t>
          </a:r>
          <a:endParaRPr lang="en-US" b="1" dirty="0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/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/>
        </a:p>
      </dgm:t>
    </dgm:pt>
    <dgm:pt modelId="{FE7E5905-5787-42DC-A813-61230B7B3EAA}" type="pres">
      <dgm:prSet presAssocID="{71B216EB-8A39-4BD0-9904-228AF07B36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29D97-356C-449B-B504-BF7741232487}" type="pres">
      <dgm:prSet presAssocID="{612CFAFA-3128-4715-A849-05A46F75691F}" presName="composite" presStyleCnt="0"/>
      <dgm:spPr/>
    </dgm:pt>
    <dgm:pt modelId="{8EC8F73A-DD31-4147-BCC3-CFC3DE11728B}" type="pres">
      <dgm:prSet presAssocID="{612CFAFA-3128-4715-A849-05A46F756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02784-FE71-40E3-B791-9D279C0E75CF}" type="pres">
      <dgm:prSet presAssocID="{612CFAFA-3128-4715-A849-05A46F756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D46FF-1C35-4D2D-9A4B-839C56CD38E0}" type="pres">
      <dgm:prSet presAssocID="{126A956C-3F0A-4C80-A52B-3D6C01E7F36B}" presName="sp" presStyleCnt="0"/>
      <dgm:spPr/>
    </dgm:pt>
    <dgm:pt modelId="{9DF8791C-200D-469E-A558-78DA6353E29F}" type="pres">
      <dgm:prSet presAssocID="{DC131D2F-68A4-40AD-8453-F0BC9AB7629B}" presName="composite" presStyleCnt="0"/>
      <dgm:spPr/>
    </dgm:pt>
    <dgm:pt modelId="{7D0940EE-B21A-4A07-9AAC-74C7D18DD9DB}" type="pres">
      <dgm:prSet presAssocID="{DC131D2F-68A4-40AD-8453-F0BC9AB762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09371-897F-4ED9-A932-45E2D2225F1D}" type="pres">
      <dgm:prSet presAssocID="{DC131D2F-68A4-40AD-8453-F0BC9AB762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82C75-EC62-46A1-B41E-104AFC1D5D21}" type="pres">
      <dgm:prSet presAssocID="{12373A5D-E546-4959-B95F-D2E043E4AF9E}" presName="sp" presStyleCnt="0"/>
      <dgm:spPr/>
    </dgm:pt>
    <dgm:pt modelId="{EC07B729-CCB8-4816-8D35-5CE64823C42A}" type="pres">
      <dgm:prSet presAssocID="{326C7FF3-87E8-4302-A811-DC4436BD35FF}" presName="composite" presStyleCnt="0"/>
      <dgm:spPr/>
    </dgm:pt>
    <dgm:pt modelId="{89C112A8-67C8-4DBB-B58F-B0ADDF712E79}" type="pres">
      <dgm:prSet presAssocID="{326C7FF3-87E8-4302-A811-DC4436BD35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7BCF9-30CF-4969-8D2F-45C578F1D6E7}" type="pres">
      <dgm:prSet presAssocID="{326C7FF3-87E8-4302-A811-DC4436BD35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F20AA-80D0-47EE-999B-3AFB9123EDC4}" type="presOf" srcId="{80B13F94-B6C4-42D4-9C35-03C5AA2C92BC}" destId="{96009371-897F-4ED9-A932-45E2D2225F1D}" srcOrd="0" destOrd="0" presId="urn:microsoft.com/office/officeart/2005/8/layout/chevron2"/>
    <dgm:cxn modelId="{EFC07AFB-979B-4DC6-A134-AC4D5F414194}" type="presOf" srcId="{D8B1AB38-A1F2-4DF8-A384-E08FD26FD0BF}" destId="{3A87BCF9-30CF-4969-8D2F-45C578F1D6E7}" srcOrd="0" destOrd="0" presId="urn:microsoft.com/office/officeart/2005/8/layout/chevron2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0E550BFE-BA92-45DC-89CD-F6318DEA17C0}" type="presOf" srcId="{71B216EB-8A39-4BD0-9904-228AF07B36A7}" destId="{FE7E5905-5787-42DC-A813-61230B7B3EAA}" srcOrd="0" destOrd="0" presId="urn:microsoft.com/office/officeart/2005/8/layout/chevron2"/>
    <dgm:cxn modelId="{CA0BC087-5729-4800-91AC-60CE6EB50597}" type="presOf" srcId="{612CFAFA-3128-4715-A849-05A46F75691F}" destId="{8EC8F73A-DD31-4147-BCC3-CFC3DE11728B}" srcOrd="0" destOrd="0" presId="urn:microsoft.com/office/officeart/2005/8/layout/chevron2"/>
    <dgm:cxn modelId="{F2668BFB-F76B-42B4-A201-B61715ABBDE4}" srcId="{326C7FF3-87E8-4302-A811-DC4436BD35FF}" destId="{D8B1AB38-A1F2-4DF8-A384-E08FD26FD0BF}" srcOrd="0" destOrd="0" parTransId="{92E5502D-47E3-47A9-8C19-D495E9080DF6}" sibTransId="{D1B869B5-7BE7-4CB1-8396-47ACA81CD442}"/>
    <dgm:cxn modelId="{A3B638FF-B71A-47EE-BF19-19D76EE1FEFE}" type="presOf" srcId="{DC131D2F-68A4-40AD-8453-F0BC9AB7629B}" destId="{7D0940EE-B21A-4A07-9AAC-74C7D18DD9DB}" srcOrd="0" destOrd="0" presId="urn:microsoft.com/office/officeart/2005/8/layout/chevron2"/>
    <dgm:cxn modelId="{3E6D15DF-5287-4B23-BFCF-07E2F4107205}" type="presOf" srcId="{326C7FF3-87E8-4302-A811-DC4436BD35FF}" destId="{89C112A8-67C8-4DBB-B58F-B0ADDF712E79}" srcOrd="0" destOrd="0" presId="urn:microsoft.com/office/officeart/2005/8/layout/chevron2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08458634-4EA2-4786-AEA7-8E6534D1A71E}" type="presOf" srcId="{077C060F-E83F-45BE-916B-0F0A7228E356}" destId="{05F02784-FE71-40E3-B791-9D279C0E75CF}" srcOrd="0" destOrd="0" presId="urn:microsoft.com/office/officeart/2005/8/layout/chevron2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B2880354-3F87-4EAE-B280-AE5DEBC242D0}" type="presParOf" srcId="{FE7E5905-5787-42DC-A813-61230B7B3EAA}" destId="{2B829D97-356C-449B-B504-BF7741232487}" srcOrd="0" destOrd="0" presId="urn:microsoft.com/office/officeart/2005/8/layout/chevron2"/>
    <dgm:cxn modelId="{6409D077-3C80-40BC-A2C2-5A2D69FDE7C2}" type="presParOf" srcId="{2B829D97-356C-449B-B504-BF7741232487}" destId="{8EC8F73A-DD31-4147-BCC3-CFC3DE11728B}" srcOrd="0" destOrd="0" presId="urn:microsoft.com/office/officeart/2005/8/layout/chevron2"/>
    <dgm:cxn modelId="{C548A838-4709-41D3-AEB8-C33CB28A131A}" type="presParOf" srcId="{2B829D97-356C-449B-B504-BF7741232487}" destId="{05F02784-FE71-40E3-B791-9D279C0E75CF}" srcOrd="1" destOrd="0" presId="urn:microsoft.com/office/officeart/2005/8/layout/chevron2"/>
    <dgm:cxn modelId="{EEAB152B-56FA-4FF2-B49F-92ADD7A38C08}" type="presParOf" srcId="{FE7E5905-5787-42DC-A813-61230B7B3EAA}" destId="{96ED46FF-1C35-4D2D-9A4B-839C56CD38E0}" srcOrd="1" destOrd="0" presId="urn:microsoft.com/office/officeart/2005/8/layout/chevron2"/>
    <dgm:cxn modelId="{EAE63C4B-5E12-425E-8D58-83900939540D}" type="presParOf" srcId="{FE7E5905-5787-42DC-A813-61230B7B3EAA}" destId="{9DF8791C-200D-469E-A558-78DA6353E29F}" srcOrd="2" destOrd="0" presId="urn:microsoft.com/office/officeart/2005/8/layout/chevron2"/>
    <dgm:cxn modelId="{6FE07607-F055-42CF-96B1-886807496A62}" type="presParOf" srcId="{9DF8791C-200D-469E-A558-78DA6353E29F}" destId="{7D0940EE-B21A-4A07-9AAC-74C7D18DD9DB}" srcOrd="0" destOrd="0" presId="urn:microsoft.com/office/officeart/2005/8/layout/chevron2"/>
    <dgm:cxn modelId="{B9660588-AA38-43CC-B99C-BF81C01A58DE}" type="presParOf" srcId="{9DF8791C-200D-469E-A558-78DA6353E29F}" destId="{96009371-897F-4ED9-A932-45E2D2225F1D}" srcOrd="1" destOrd="0" presId="urn:microsoft.com/office/officeart/2005/8/layout/chevron2"/>
    <dgm:cxn modelId="{67587EA9-65A2-421D-8334-9FB735C953A2}" type="presParOf" srcId="{FE7E5905-5787-42DC-A813-61230B7B3EAA}" destId="{22082C75-EC62-46A1-B41E-104AFC1D5D21}" srcOrd="3" destOrd="0" presId="urn:microsoft.com/office/officeart/2005/8/layout/chevron2"/>
    <dgm:cxn modelId="{4C8D87D3-BAE3-446E-88A5-24DEED207DEB}" type="presParOf" srcId="{FE7E5905-5787-42DC-A813-61230B7B3EAA}" destId="{EC07B729-CCB8-4816-8D35-5CE64823C42A}" srcOrd="4" destOrd="0" presId="urn:microsoft.com/office/officeart/2005/8/layout/chevron2"/>
    <dgm:cxn modelId="{87742AD8-405C-4527-9F4F-0A52F1BDEA60}" type="presParOf" srcId="{EC07B729-CCB8-4816-8D35-5CE64823C42A}" destId="{89C112A8-67C8-4DBB-B58F-B0ADDF712E79}" srcOrd="0" destOrd="0" presId="urn:microsoft.com/office/officeart/2005/8/layout/chevron2"/>
    <dgm:cxn modelId="{1537575F-9B2F-4607-865A-60045E622014}" type="presParOf" srcId="{EC07B729-CCB8-4816-8D35-5CE64823C42A}" destId="{3A87BCF9-30CF-4969-8D2F-45C578F1D6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8F73A-DD31-4147-BCC3-CFC3DE11728B}">
      <dsp:nvSpPr>
        <dsp:cNvPr id="0" name=""/>
        <dsp:cNvSpPr/>
      </dsp:nvSpPr>
      <dsp:spPr>
        <a:xfrm rot="5400000">
          <a:off x="-187612" y="187719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1.</a:t>
          </a:r>
          <a:endParaRPr lang="en-US" sz="2400" b="1" kern="1200" dirty="0"/>
        </a:p>
      </dsp:txBody>
      <dsp:txXfrm rot="-5400000">
        <a:off x="1" y="437869"/>
        <a:ext cx="875526" cy="375225"/>
      </dsp:txXfrm>
    </dsp:sp>
    <dsp:sp modelId="{05F02784-FE71-40E3-B791-9D279C0E75CF}">
      <dsp:nvSpPr>
        <dsp:cNvPr id="0" name=""/>
        <dsp:cNvSpPr/>
      </dsp:nvSpPr>
      <dsp:spPr>
        <a:xfrm rot="5400000">
          <a:off x="3079268" y="-2203636"/>
          <a:ext cx="812988" cy="5220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read and understand texts</a:t>
          </a:r>
          <a:endParaRPr lang="en-US" sz="2400" b="1" kern="1200" dirty="0"/>
        </a:p>
      </dsp:txBody>
      <dsp:txXfrm rot="-5400000">
        <a:off x="875526" y="39793"/>
        <a:ext cx="5180786" cy="733614"/>
      </dsp:txXfrm>
    </dsp:sp>
    <dsp:sp modelId="{7D0940EE-B21A-4A07-9AAC-74C7D18DD9DB}">
      <dsp:nvSpPr>
        <dsp:cNvPr id="0" name=""/>
        <dsp:cNvSpPr/>
      </dsp:nvSpPr>
      <dsp:spPr>
        <a:xfrm rot="5400000">
          <a:off x="-187612" y="1238636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2.</a:t>
          </a:r>
          <a:endParaRPr lang="en-US" sz="2400" b="1" kern="1200" dirty="0"/>
        </a:p>
      </dsp:txBody>
      <dsp:txXfrm rot="-5400000">
        <a:off x="1" y="1488786"/>
        <a:ext cx="875526" cy="375225"/>
      </dsp:txXfrm>
    </dsp:sp>
    <dsp:sp modelId="{96009371-897F-4ED9-A932-45E2D2225F1D}">
      <dsp:nvSpPr>
        <dsp:cNvPr id="0" name=""/>
        <dsp:cNvSpPr/>
      </dsp:nvSpPr>
      <dsp:spPr>
        <a:xfrm rot="5400000">
          <a:off x="3079268" y="-1152718"/>
          <a:ext cx="812988" cy="5220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Talk about people, places and familiar objects in short and simple sentences</a:t>
          </a:r>
          <a:endParaRPr lang="en-US" sz="2000" b="1" kern="1200" dirty="0"/>
        </a:p>
      </dsp:txBody>
      <dsp:txXfrm rot="-5400000">
        <a:off x="875526" y="1090711"/>
        <a:ext cx="5180786" cy="733614"/>
      </dsp:txXfrm>
    </dsp:sp>
    <dsp:sp modelId="{89C112A8-67C8-4DBB-B58F-B0ADDF712E79}">
      <dsp:nvSpPr>
        <dsp:cNvPr id="0" name=""/>
        <dsp:cNvSpPr/>
      </dsp:nvSpPr>
      <dsp:spPr>
        <a:xfrm rot="5400000">
          <a:off x="-187612" y="2289554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</a:t>
          </a:r>
          <a:endParaRPr lang="en-US" sz="2400" b="1" kern="1200" dirty="0"/>
        </a:p>
      </dsp:txBody>
      <dsp:txXfrm rot="-5400000">
        <a:off x="1" y="2539704"/>
        <a:ext cx="875526" cy="375225"/>
      </dsp:txXfrm>
    </dsp:sp>
    <dsp:sp modelId="{3A87BCF9-30CF-4969-8D2F-45C578F1D6E7}">
      <dsp:nvSpPr>
        <dsp:cNvPr id="0" name=""/>
        <dsp:cNvSpPr/>
      </dsp:nvSpPr>
      <dsp:spPr>
        <a:xfrm rot="5400000">
          <a:off x="3079268" y="-101800"/>
          <a:ext cx="812988" cy="5220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Write short paragraphs</a:t>
          </a:r>
          <a:endParaRPr lang="en-US" sz="2400" b="1" kern="1200" dirty="0"/>
        </a:p>
      </dsp:txBody>
      <dsp:txXfrm rot="-5400000">
        <a:off x="875526" y="2141629"/>
        <a:ext cx="5180786" cy="73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0EAF-8FB0-4B12-9633-4A27D6578616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78B8-B13B-4456-9683-BF990882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6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</a:t>
            </a:r>
            <a:r>
              <a:rPr lang="en-US" baseline="0" dirty="0" smtClean="0"/>
              <a:t> use blackboard or give answer orally. Then teacher can give feedback. After this teacher can go to section B2.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showing</a:t>
            </a:r>
            <a:r>
              <a:rPr lang="en-US" baseline="0" dirty="0" smtClean="0"/>
              <a:t> the conversation teacher will call 2/3 pairs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to do the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first teacher will try to elicit the answer form the SS, then he/she will give feedback by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help the students</a:t>
            </a:r>
            <a:r>
              <a:rPr lang="en-US" baseline="0" dirty="0" smtClean="0"/>
              <a:t>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supply hard copy to write </a:t>
            </a:r>
            <a:r>
              <a:rPr lang="en-US" dirty="0" err="1" smtClean="0"/>
              <a:t>ss</a:t>
            </a:r>
            <a:r>
              <a:rPr lang="en-US" dirty="0" smtClean="0"/>
              <a:t> information. Otherwise they will</a:t>
            </a:r>
            <a:r>
              <a:rPr lang="en-US" baseline="0" dirty="0" smtClean="0"/>
              <a:t> use their note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</a:t>
            </a:r>
            <a:r>
              <a:rPr lang="en-US" baseline="0" dirty="0" smtClean="0"/>
              <a:t> book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will listen the teachers. Teacher can read the text orally or can play CD or audio file about this text that he/she collect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throwing the statements, teacher will try to elicit the answer from the student if they fail, teacher can give feedback by clicking </a:t>
            </a:r>
            <a:r>
              <a:rPr lang="en-US" dirty="0" err="1" smtClean="0"/>
              <a:t>ans</a:t>
            </a:r>
            <a:r>
              <a:rPr lang="en-US" dirty="0" smtClean="0"/>
              <a:t>: button 1, 2, 3, 4, 5. To know correct answer elicit on correct answer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78B8-B13B-4456-9683-BF990882C0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3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0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4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5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7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1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43" y="1447800"/>
            <a:ext cx="59436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6599" y="4256787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Tarun`s</a:t>
            </a:r>
            <a:r>
              <a:rPr lang="en-US" sz="2400" b="1" dirty="0" smtClean="0"/>
              <a:t> father said good-bye and left him at the school gate.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74193" y="5410200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farewell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810010"/>
            <a:ext cx="351918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bye</a:t>
            </a:r>
            <a:endParaRPr lang="en-US" sz="4000" b="1" dirty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9" name="Rectangle 8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886200" y="1834611"/>
            <a:ext cx="2819400" cy="228018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5397787"/>
            <a:ext cx="14478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813404"/>
            <a:ext cx="291084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Interesting</a:t>
            </a:r>
            <a:endParaRPr lang="en-US" sz="3200" b="1" dirty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828" y="5672209"/>
            <a:ext cx="5562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Remarkable / exciting / enjoyable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04671"/>
            <a:ext cx="7162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first day at the school was very interesting.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3" name="Rectangle 12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0600" y="5598242"/>
            <a:ext cx="14478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26066" y="4909427"/>
            <a:ext cx="723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sister recived her friend warmly.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02466" y="5799653"/>
            <a:ext cx="5105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Affectionately / cordially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466" y="810010"/>
            <a:ext cx="38862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Warmly</a:t>
            </a:r>
            <a:endParaRPr lang="en-US" sz="4000" b="1" dirty="0">
              <a:ln/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 descr="gf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98" y="1834611"/>
            <a:ext cx="4013588" cy="2729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42060" y="5686380"/>
            <a:ext cx="1882140" cy="8113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Meaning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</a:rPr>
              <a:t>Click here)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300" y="4962063"/>
            <a:ext cx="6629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friends also greeted me warmly.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1900" y="611643"/>
            <a:ext cx="27813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Greet</a:t>
            </a:r>
            <a:endParaRPr lang="en-US" sz="40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867399"/>
            <a:ext cx="4457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Welcome / receive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g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16387"/>
            <a:ext cx="358140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2060" y="398432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16933" y="5811559"/>
            <a:ext cx="1447800" cy="66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</a:rPr>
              <a:t>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57200"/>
            <a:ext cx="3733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Individual   work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26747"/>
              </p:ext>
            </p:extLst>
          </p:nvPr>
        </p:nvGraphicFramePr>
        <p:xfrm>
          <a:off x="838200" y="2514600"/>
          <a:ext cx="7391400" cy="38771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  <a:gridCol w="3505200"/>
              </a:tblGrid>
              <a:tr h="7986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 - 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 -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553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difficult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Stuck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Traffic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Direction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route</a:t>
                      </a:r>
                      <a:endParaRPr lang="en-US" sz="2800" b="1" baseline="0" dirty="0" smtClean="0"/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complicated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jammed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/>
                        <a:t>travel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09800" y="3657600"/>
            <a:ext cx="24384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4495800"/>
            <a:ext cx="2743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5334000"/>
            <a:ext cx="274320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6000" y="3657600"/>
            <a:ext cx="2438400" cy="2362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" y="1413302"/>
            <a:ext cx="8229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Open your book read silently then match a word from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Column  - A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with a word  from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column - B 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that  has  similar meaning.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20040"/>
            <a:ext cx="4724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Group/Pair  works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Follow the conversation and Talk with your friends   about your first day in school and how you felt –       happy, frightened, excited or embarrassed.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5105400"/>
            <a:ext cx="46482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Dear </a:t>
            </a:r>
            <a:r>
              <a:rPr lang="en-US" sz="2400" b="1" dirty="0" err="1" smtClean="0">
                <a:solidFill>
                  <a:srgbClr val="002060"/>
                </a:solidFill>
              </a:rPr>
              <a:t>Saad</a:t>
            </a:r>
            <a:r>
              <a:rPr lang="en-US" sz="2400" b="1" dirty="0" smtClean="0">
                <a:solidFill>
                  <a:srgbClr val="002060"/>
                </a:solidFill>
              </a:rPr>
              <a:t> : At first day with whom did you go to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Sayeed</a:t>
            </a:r>
            <a:r>
              <a:rPr lang="en-US" sz="2400" b="1" dirty="0" smtClean="0">
                <a:solidFill>
                  <a:srgbClr val="002060"/>
                </a:solidFill>
              </a:rPr>
              <a:t> : I went to school with my mother.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587240" y="5143500"/>
            <a:ext cx="44196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get to the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We got to the school by a rickshaw.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838700" y="5124450"/>
            <a:ext cx="4191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Were you late for the school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57200" y="5105400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No, I was not late.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872990" y="5124450"/>
            <a:ext cx="4191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reach your class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57200" y="5124092"/>
            <a:ext cx="45720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My class teacher took me with him.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572000" y="5105579"/>
            <a:ext cx="44196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did you feel that day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533400" y="5148946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was very happy and excited.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911090" y="5124271"/>
            <a:ext cx="3810000" cy="838200"/>
          </a:xfrm>
          <a:prstGeom prst="wedgeRoundRectCallout">
            <a:avLst>
              <a:gd name="adj1" fmla="val -76131"/>
              <a:gd name="adj2" fmla="val -1576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Thank you.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33400" y="5148946"/>
            <a:ext cx="4419600" cy="838200"/>
          </a:xfrm>
          <a:prstGeom prst="wedgeRoundRectCallout">
            <a:avLst>
              <a:gd name="adj1" fmla="val 63960"/>
              <a:gd name="adj2" fmla="val -1484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You are welcome.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667000"/>
            <a:ext cx="20193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90" y="2590800"/>
            <a:ext cx="20574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7" grpId="1" animBg="1"/>
      <p:bldP spid="8" grpId="0" animBg="1"/>
      <p:bldP spid="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124200" y="609600"/>
            <a:ext cx="3886200" cy="990600"/>
          </a:xfrm>
          <a:prstGeom prst="wedgeEllipseCallout">
            <a:avLst>
              <a:gd name="adj1" fmla="val -34705"/>
              <a:gd name="adj2" fmla="val 8919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HOME  WORK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800600"/>
            <a:ext cx="7315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Write  a  paragraph  about  your  first  day  at  school </a:t>
            </a:r>
            <a:r>
              <a:rPr lang="en-US" sz="2800" b="1" dirty="0">
                <a:solidFill>
                  <a:schemeClr val="tx1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ithin 5 sentences 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4114800" cy="1764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47056" y="2967335"/>
            <a:ext cx="404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Bye ….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457200"/>
            <a:ext cx="3886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Identity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00" y="4819471"/>
            <a:ext cx="5791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         </a:t>
            </a:r>
            <a:r>
              <a:rPr lang="en-US" sz="3200" b="1" i="1" dirty="0" smtClean="0">
                <a:solidFill>
                  <a:srgbClr val="002060"/>
                </a:solidFill>
              </a:rPr>
              <a:t>Class Six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          English For Today.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8153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Emdadul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E731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B.A </a:t>
            </a:r>
            <a:r>
              <a:rPr lang="en-US" sz="2800" b="1" dirty="0" err="1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800" b="1" dirty="0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 in English </a:t>
            </a:r>
            <a:r>
              <a:rPr lang="en-US" sz="2800" b="1" dirty="0" err="1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M.A,B.ed</a:t>
            </a:r>
            <a:endParaRPr lang="en-US" sz="2800" b="1" dirty="0">
              <a:solidFill>
                <a:srgbClr val="E731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Assistant Teacher( English)</a:t>
            </a:r>
          </a:p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Sonapur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SESDP Model High School</a:t>
            </a:r>
          </a:p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Dowarabazar,Sunamganj</a:t>
            </a:r>
            <a:endParaRPr lang="en-SG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4848136"/>
            <a:ext cx="838200" cy="1171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4" y="1853952"/>
            <a:ext cx="2085670" cy="2641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360" y="6002089"/>
            <a:ext cx="6477000" cy="712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Where are they going ?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338615"/>
            <a:ext cx="6400800" cy="764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 and watch the video then guess where are they going?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360" y="6034862"/>
            <a:ext cx="6477000" cy="699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going to school.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62270"/>
            <a:ext cx="6096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914400"/>
            <a:ext cx="3581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 Declaration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876800"/>
            <a:ext cx="7162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GOING T0 A NEW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49896"/>
            <a:ext cx="42672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743200" y="609600"/>
            <a:ext cx="42672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0" y="179430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completing the lesson students will be able to ..</a:t>
            </a:r>
            <a:endParaRPr lang="en-US" sz="2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7437009"/>
              </p:ext>
            </p:extLst>
          </p:nvPr>
        </p:nvGraphicFramePr>
        <p:xfrm>
          <a:off x="1524000" y="28194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306" y="81122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</a:rPr>
              <a:t>Go to section – A and try to know about </a:t>
            </a:r>
            <a:r>
              <a:rPr lang="en-AU" sz="2400" b="1" dirty="0" err="1" smtClean="0">
                <a:solidFill>
                  <a:srgbClr val="0070C0"/>
                </a:solidFill>
              </a:rPr>
              <a:t>Tarun</a:t>
            </a:r>
            <a:r>
              <a:rPr lang="en-AU" sz="2400" b="1" dirty="0" smtClean="0">
                <a:solidFill>
                  <a:srgbClr val="0070C0"/>
                </a:solidFill>
              </a:rPr>
              <a:t>.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95" t="12698" r="29682" b="7937"/>
          <a:stretch/>
        </p:blipFill>
        <p:spPr>
          <a:xfrm>
            <a:off x="1295400" y="1524000"/>
            <a:ext cx="3505200" cy="4343400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saye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47800"/>
            <a:ext cx="35052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437650"/>
            <a:ext cx="2667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Section – A1</a:t>
            </a:r>
            <a:endParaRPr lang="en-A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</a:rPr>
              <a:t>Now write down similar information about yourself. 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74" t="36576" r="34042" b="32859"/>
          <a:stretch/>
        </p:blipFill>
        <p:spPr>
          <a:xfrm>
            <a:off x="1371600" y="2133600"/>
            <a:ext cx="6553200" cy="42672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" y="0"/>
            <a:ext cx="909828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4800600"/>
            <a:ext cx="1524000" cy="12954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028" y="270301"/>
            <a:ext cx="7162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Section – B. Read the following passage about </a:t>
            </a:r>
            <a:r>
              <a:rPr lang="en-AU" sz="2400" b="1" dirty="0" err="1" smtClean="0">
                <a:solidFill>
                  <a:srgbClr val="002060"/>
                </a:solidFill>
              </a:rPr>
              <a:t>tarun</a:t>
            </a:r>
            <a:r>
              <a:rPr lang="en-AU" sz="2400" b="1" dirty="0" smtClean="0">
                <a:solidFill>
                  <a:srgbClr val="002060"/>
                </a:solidFill>
              </a:rPr>
              <a:t>``s first day in the new school.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22" y="152400"/>
            <a:ext cx="1066800" cy="1066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080302"/>
            <a:ext cx="7522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My ﬁrst day at the new school was </a:t>
            </a:r>
            <a:r>
              <a:rPr lang="en-US" sz="2000" b="1" dirty="0" smtClean="0"/>
              <a:t>interesting. </a:t>
            </a:r>
            <a:r>
              <a:rPr lang="en-US" sz="2000" b="1" dirty="0"/>
              <a:t>I was going to school with </a:t>
            </a:r>
            <a:r>
              <a:rPr lang="en-US" sz="2000" b="1" dirty="0" smtClean="0"/>
              <a:t>my father </a:t>
            </a:r>
            <a:r>
              <a:rPr lang="en-US" sz="2000" b="1" dirty="0"/>
              <a:t>in a rickshaw. We </a:t>
            </a:r>
            <a:r>
              <a:rPr lang="en-US" sz="2000" b="1" dirty="0" smtClean="0"/>
              <a:t>reached </a:t>
            </a:r>
            <a:r>
              <a:rPr lang="en-US" sz="2000" b="1" dirty="0"/>
              <a:t>school </a:t>
            </a:r>
            <a:r>
              <a:rPr lang="en-US" sz="2000" b="1" dirty="0" smtClean="0"/>
              <a:t>after ﬁfteen minutes . </a:t>
            </a:r>
            <a:r>
              <a:rPr lang="en-US" sz="2000" b="1" dirty="0"/>
              <a:t>My father said good bye and left me at the school gate. I went </a:t>
            </a:r>
            <a:r>
              <a:rPr lang="en-US" sz="2000" b="1" dirty="0" smtClean="0"/>
              <a:t>in and </a:t>
            </a:r>
            <a:r>
              <a:rPr lang="en-US" sz="2000" b="1" dirty="0"/>
              <a:t>found that everyone had gone to </a:t>
            </a:r>
            <a:r>
              <a:rPr lang="en-US" sz="2000" b="1" dirty="0" smtClean="0"/>
              <a:t>class. I walked </a:t>
            </a:r>
            <a:r>
              <a:rPr lang="en-US" sz="2000" b="1" dirty="0"/>
              <a:t>into </a:t>
            </a:r>
            <a:r>
              <a:rPr lang="en-US" sz="2000" b="1" dirty="0" smtClean="0"/>
              <a:t>my </a:t>
            </a:r>
            <a:r>
              <a:rPr lang="en-US" sz="2000" b="1" dirty="0"/>
              <a:t>classroom </a:t>
            </a:r>
            <a:r>
              <a:rPr lang="en-US" sz="2000" b="1" dirty="0" smtClean="0"/>
              <a:t>and found a seat. After some time a teacher came and warmly greeted us. I found the students very  friendly in my new class.</a:t>
            </a:r>
            <a:endParaRPr lang="en-US" sz="2000" b="1" dirty="0"/>
          </a:p>
        </p:txBody>
      </p:sp>
      <p:pic>
        <p:nvPicPr>
          <p:cNvPr id="3" name="My first da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9400" y="2040151"/>
            <a:ext cx="13716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57350"/>
            <a:ext cx="4191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264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Read the following statement, write true or false beside the statements. Give correct information for the false statements.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298724" y="1361606"/>
            <a:ext cx="91440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914400" y="2369190"/>
            <a:ext cx="6036276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2. He went to his new school by school bus.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103" y="3280095"/>
            <a:ext cx="60362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3. His mother left him at the school gate.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757" y="4164379"/>
            <a:ext cx="6036276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4. They reached school after fifteen minutes.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4103" y="5275953"/>
            <a:ext cx="603627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found the students very friendly in his new school.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6757" y="1361606"/>
            <a:ext cx="6036276" cy="467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Tarun`s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first day at the new school was interesting.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78129" y="5270975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7278129" y="4179825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298724" y="2335955"/>
            <a:ext cx="95559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False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278129" y="3288710"/>
            <a:ext cx="955590" cy="46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False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637917" y="6177008"/>
            <a:ext cx="1219200" cy="54356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Ans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999763" y="6185023"/>
            <a:ext cx="622215" cy="443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2764682" y="6198297"/>
            <a:ext cx="621953" cy="4434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540810" y="6227061"/>
            <a:ext cx="607282" cy="443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4302267" y="6229333"/>
            <a:ext cx="629681" cy="444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086123" y="6198731"/>
            <a:ext cx="608571" cy="44302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609600" y="2278562"/>
            <a:ext cx="6689125" cy="581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Correct answer: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went to his new school by rickshaw.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52868" y="6213787"/>
            <a:ext cx="1975021" cy="456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Correct answer: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09601" y="3249486"/>
            <a:ext cx="6689124" cy="5624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Correct answer :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Tarun`s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father left him at the school gate.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155583" y="6007973"/>
            <a:ext cx="584886" cy="82410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Go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90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946</Words>
  <Application>Microsoft Office PowerPoint</Application>
  <PresentationFormat>On-screen Show (4:3)</PresentationFormat>
  <Paragraphs>135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g00d morning student</dc:title>
  <dc:creator>mahful</dc:creator>
  <cp:lastModifiedBy>E.H Milon</cp:lastModifiedBy>
  <cp:revision>266</cp:revision>
  <dcterms:created xsi:type="dcterms:W3CDTF">2006-08-16T00:00:00Z</dcterms:created>
  <dcterms:modified xsi:type="dcterms:W3CDTF">2019-12-11T13:59:01Z</dcterms:modified>
</cp:coreProperties>
</file>