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7" r:id="rId6"/>
    <p:sldId id="278" r:id="rId7"/>
    <p:sldId id="262" r:id="rId8"/>
    <p:sldId id="281" r:id="rId9"/>
    <p:sldId id="264" r:id="rId10"/>
    <p:sldId id="265" r:id="rId11"/>
    <p:sldId id="266" r:id="rId12"/>
    <p:sldId id="268" r:id="rId13"/>
    <p:sldId id="269" r:id="rId14"/>
    <p:sldId id="263" r:id="rId15"/>
    <p:sldId id="279" r:id="rId16"/>
    <p:sldId id="280" r:id="rId17"/>
    <p:sldId id="271" r:id="rId18"/>
    <p:sldId id="270" r:id="rId19"/>
    <p:sldId id="272" r:id="rId20"/>
    <p:sldId id="273" r:id="rId21"/>
    <p:sldId id="274" r:id="rId22"/>
    <p:sldId id="277" r:id="rId23"/>
    <p:sldId id="275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06-26T09:57:47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D7FF13-A77C-46D4-80C2-F1775EDA63EC}" emma:medium="tactile" emma:mode="ink">
          <msink:context xmlns:msink="http://schemas.microsoft.com/ink/2010/main" type="writingRegion" rotatedBoundingBox="17450,8760 13392,9104 13202,6867 17260,6523"/>
        </emma:interpretation>
      </emma:emma>
    </inkml:annotationXML>
    <inkml:traceGroup>
      <inkml:annotationXML>
        <emma:emma xmlns:emma="http://www.w3.org/2003/04/emma" version="1.0">
          <emma:interpretation id="{6E97A528-0C59-4576-9870-FF431604FE79}" emma:medium="tactile" emma:mode="ink">
            <msink:context xmlns:msink="http://schemas.microsoft.com/ink/2010/main" type="paragraph" rotatedBoundingBox="17450,8760 13392,9104 13202,6867 17260,6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83F6DA-3D2F-4857-8CD7-5D6717AE57C2}" emma:medium="tactile" emma:mode="ink">
              <msink:context xmlns:msink="http://schemas.microsoft.com/ink/2010/main" type="line" rotatedBoundingBox="17450,8760 13392,9104 13202,6867 17260,6523"/>
            </emma:interpretation>
          </emma:emma>
        </inkml:annotationXML>
        <inkml:traceGroup>
          <inkml:annotationXML>
            <emma:emma xmlns:emma="http://www.w3.org/2003/04/emma" version="1.0">
              <emma:interpretation id="{AA9DD763-568B-468D-9587-2E43A856A415}" emma:medium="tactile" emma:mode="ink">
                <msink:context xmlns:msink="http://schemas.microsoft.com/ink/2010/main" type="inkWord" rotatedBoundingBox="17450,8760 13392,9104 13202,6867 17260,6523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659 251 0,'-36'0'297,"0"0"-266,0 0 0,-1 32 32,1-32-48,0 0 1,36 32 0,-36-32 15,0 32-16,36 0 1,-36-32-16,-1 32 31,1 0-15,36 0 15,-36 0-15,0-32-1,36 63 17,-36-63-17,36 32 1,-37 0 0,1 32 15,36 0 0,-36-32-15,36-1 15,0 1-15,-36 0-1,36 0 16,0 0-15,0 0 0,0 0 15,0 0 0,0-1 0,0 1-15,0 0 15,0 0-15,0 0 0,0 0 15,36 32 0,-36-32 0,36 31-15,0-31 15,-36 32 0,37-64-15,-37 32 0,36-32 15,0 32 0,-36 0-15,36-32-16,-36 31 15,36-31 1,37 32 0,-37-32-1,0 32 1,0 0 0,0-32 15,1 0-16,-1 0 1,0 32-16,0-32 16,0 0-1,1 0-15,-37 32 16,36-32-16,0 32 16,0-32-16,0 0 15,0 0 1,1 0-1,-1 0 1,0 0 0,0 0-1,37 0 1,-37 0 0,36 0-1,-36 0 1,0 0-16,1 0 15,-1 0-15,72 0 16,1 0 0,-73 0-16,0 0 15,37 0-15,-37 0 16,0 0-16,0 0 16,0 0-16,1 0 15,-1 0-15,0 0 16,0 0-16,0 0 15,1 0 1,-1 0-16,0 0 16,0 0-1,0 0-15,0 0 16,1 0 15,35 0-15,-36 0 15,0 0-15,1-32-16,-1 32 15,36-32 1,-36 32-16,1-32 16,-1 32-1,-36-32-15,72 32 16,0-32-1,-35 0 1,-1 32 0,-36-31-1,36 31-15,0 0 16,-36-32 0,36 32-16,1-32 15,-1 0 16,0 32-31,-36-32 16,36 32-16,0-32 16,0 32-1,1-32-15,-1 0 16,0 32-16,-36-31 16,36 31-1,-36-32-15,36 0 16,1 32-16,-1-32 15,-36 0-15,36 32 16,-36-32-16,36 0 16,-36 0-16,36 0 15,-36 1-15,36-1 16,-36 0-16,37 0 16,-37 0-1,36 0-15,-36 0 16,0-31-1,36-1 1,-36 32 0,0 0-1,0 0 1,0 0 0,0 0-1,0 0 1,0 1 15,0-1-15,0 0-1,0 0 17,-36 32-32,36-32 15,-36 0 1,-1 32-16,37-32 15,-36 32-15,0-32 16,0 32-16,0-32 16,0 1-1,-1 31 1,1 0 0,36-32-1,-36 32-15,0 0 31,0-32-31,-37 0 32,37 32-17,-36 0 1,36-32 0,-1 32-1,1 0-15,-36 0 31,72-32-31,-36 32 16,-1 0 0,1-32-16,0 32 15,0 0 1,0 0 15,0 0-31,-1 0 16,1 0 15,-36 0-15,36 0 15,-37 0-31,1 0 16,36 0-1,-37 0 1,37 0-16,-36 0 15,36 0 1,-1 0-16,1 0 16,0 0-1,0 0 17,0 0-17,-1 0 1,1 0 15,0 0-31,0 0 16,0 0 15,0 0-15,-1 0-16,1 0 31,0 0-16,0 0-15,0 0 32,-37 0-17,37 0 1,0 0 0,-37 32 15,37-32 0,0 0 0,0 0 1,0 0-1,0 0-16,36 32-15,-37-32 16,1 0-16,0 0 31,0 0-15,-37 0 0,37 32-1,0-32 16,0 0 32,0 0-47,0 0 30,36 32-14,-37 0 46,1-32-47,0 0-31,0 32 109,0-32-62,-1 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06-26T10:01:07.6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6F80D1-E707-4B89-82EC-C0CF1516A133}" emma:medium="tactile" emma:mode="ink">
          <msink:context xmlns:msink="http://schemas.microsoft.com/ink/2010/main" type="writingRegion" rotatedBoundingBox="26524,10042 23183,10668 22808,8668 26149,8042"/>
        </emma:interpretation>
      </emma:emma>
    </inkml:annotationXML>
    <inkml:traceGroup>
      <inkml:annotationXML>
        <emma:emma xmlns:emma="http://www.w3.org/2003/04/emma" version="1.0">
          <emma:interpretation id="{41CD45F3-BDFD-4860-BC74-67C95A871DBA}" emma:medium="tactile" emma:mode="ink">
            <msink:context xmlns:msink="http://schemas.microsoft.com/ink/2010/main" type="paragraph" rotatedBoundingBox="26524,10042 23183,10668 22808,8668 26149,8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5BAA65-DC3E-4BF1-BC5E-366627A18640}" emma:medium="tactile" emma:mode="ink">
              <msink:context xmlns:msink="http://schemas.microsoft.com/ink/2010/main" type="line" rotatedBoundingBox="26524,10042 23183,10668 22808,8668 26149,8042"/>
            </emma:interpretation>
          </emma:emma>
        </inkml:annotationXML>
        <inkml:traceGroup>
          <inkml:annotationXML>
            <emma:emma xmlns:emma="http://www.w3.org/2003/04/emma" version="1.0">
              <emma:interpretation id="{2FA591B8-DE0D-432C-9596-6856AE7B34FE}" emma:medium="tactile" emma:mode="ink">
                <msink:context xmlns:msink="http://schemas.microsoft.com/ink/2010/main" type="inkWord" rotatedBoundingBox="26524,10042 23183,10668 22808,8668 26149,8042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C</emma:literal>
                </emma:interpretation>
              </emma:one-of>
            </emma:emma>
          </inkml:annotationXML>
          <inkml:trace contextRef="#ctx0" brushRef="#br0">1502 39 0,'-39'0'203,"1"0"-187,-1 0 0,1 0-16,0 0 15,-1 0 1,1 0 0,-1 0-1,1 0-15,-1 0 31,1 0-15,-1 0 15,39 38-15,-38-38 0,-1 0 15,1 38 0,-1-38-15,39 39 15,-38-39-15,-1 38 15,1-38-16,-1 39 1,1-1 0,-1-38-1,39 39 17,-38-39-32,-1 38 31,1 1 0,-1-1-15,1-38-1,38 39 17,-39-39-17,39 38-15,-38-38 16,-1 39-1,39-1-15,-38 1 16,-1 38 0,1-77-1,38 38 1,0 1-16,-39-1 16,39 1-1,-38-39-15,-1 38 16,39 1-16,0-1 15,-38 1-15,38-1 16,0 1 0,-38-1-16,38 1 15,0-1 1,-39 39 0,39-38-1,0-1 1,0 0 15,0 1-31,0-1 16,0 1-1,0-1 17,0 1-1,39-1 0,-1 39-15,0-77-1,1 77 1,38-77 0,-77 39-1,38-39-15,1 38 16,-1-38-16,1 39 15,38-1 1,-39-38 0,1 0-1,-1 0-15,1 39 16,-1-39 0,39 0-1,-38 0 1,-1 0-16,-38 38 15,39-38-15,-1 0 16,1 0 0,-1 0-16,1 0 15,-1 0 1,1 0-16,-1 0 16,1 0-1,-1 0-15,1 0 16,-1 0-1,1 0-15,-1 0 16,0 0-16,1 0 16,-1 0-1,1 0-15,-1 0 16,1 0-16,-1 0 16,-38-38-1,39 38-15,-1 0 16,39 0-16,-38 0 15,-1-39 1,39 1-16,-38 38 16,-1 0-1,1-39 1,-1 39-16,1 0 16,-1 0-16,1-38 15,38 38 1,0-39-16,-39 39 31,1-38-31,-1 38 16,1-39-1,-1 39-15,1 0 16,-39-38-16,38 38 16,0-39-16,1 39 15,-1-38 16,1 38-15,-1-39 0,1 39-1,-39-38-15,38-1 16,1 39 0,-1-38-1,1-1 1,-39 1-1,38 38 1,1-38 0,-1-1-1,1 1 1,-39-1 0,38 1-1,-38-1-15,39 1 16,-39-1-1,0 1 1,38 38-16,-38-39 16,0 1-1,0-1 1,0 1 0,0-1 15,0 1-16,0-1 1,0 1 15,0-1-15,0 1-16,0-1 47,-38 39-47,-1-77 15,1 39 17,-1-1-17,39 1 1,-38 38 0,-1 0-1,39-39 1,-38 39-16,-1-38 15,1-1 17,-1 39-17,1-38 1,-1 38 15,1-39-15,-1 39-16,-38 0 15,39-38 1,0 38 15,-1 0-15,1-39 0,-1 39-1,1 0 1,-1 0-1,1-38 1,-1 38 0,1 0 15,-1-38-15,1 38 15,-1 0 0,1-39-15,-1 39 15,1 0 16,-1 0 0,1 0-32,-1 0 63,1 0-62,-1 0 15,1 0 16,-1 0-31,1 39 15,-1-39 16,1 0 15,-1 0 32,39 38-94,-38-38 94,-1 0-32,1 0-15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06-26T10:01:46.2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688419-8AF9-4118-8D44-EB5596DB4EC6}" emma:medium="tactile" emma:mode="ink">
          <msink:context xmlns:msink="http://schemas.microsoft.com/ink/2010/main" type="writingRegion" rotatedBoundingBox="26822,15934 23268,16039 23213,14165 26767,14061"/>
        </emma:interpretation>
      </emma:emma>
    </inkml:annotationXML>
    <inkml:traceGroup>
      <inkml:annotationXML>
        <emma:emma xmlns:emma="http://www.w3.org/2003/04/emma" version="1.0">
          <emma:interpretation id="{8E502119-1216-4282-9AA9-CF770E8449BD}" emma:medium="tactile" emma:mode="ink">
            <msink:context xmlns:msink="http://schemas.microsoft.com/ink/2010/main" type="paragraph" rotatedBoundingBox="26822,15934 23268,16039 23213,14165 26767,14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6050DD-D51E-4A07-B820-2ABE5EC8C162}" emma:medium="tactile" emma:mode="ink">
              <msink:context xmlns:msink="http://schemas.microsoft.com/ink/2010/main" type="line" rotatedBoundingBox="26822,15934 23268,16039 23213,14165 26767,14061"/>
            </emma:interpretation>
          </emma:emma>
        </inkml:annotationXML>
        <inkml:traceGroup>
          <inkml:annotationXML>
            <emma:emma xmlns:emma="http://www.w3.org/2003/04/emma" version="1.0">
              <emma:interpretation id="{04118E8E-AA02-47B5-80AF-909A788D5CEC}" emma:medium="tactile" emma:mode="ink">
                <msink:context xmlns:msink="http://schemas.microsoft.com/ink/2010/main" type="inkWord" rotatedBoundingBox="26822,15934 23268,16039 23213,14165 26767,14061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9</emma:literal>
                </emma:interpretation>
              </emma:one-of>
            </emma:emma>
          </inkml:annotationXML>
          <inkml:trace contextRef="#ctx0" brushRef="#br0">1696 97 0,'-39'0'344,"1"0"-328,-1 0-1,1 0 1,-1 0-1,1 0-15,-1 0 16,1 0-16,-1 0 16,-38 0-16,0 0 15,39 0 1,0 0-16,-1 0 16,1 0-16,-1 0 15,1 0-15,-1 0 16,1 0-16,-39 0 31,38 0 0,1 39-15,-1-39 0,1 0 15,-1 0 16,1 38-32,-1-38 17,1 0-32,-1 39 15,-38-1 16,39-38-15,-1 39 15,1-39-15,38 38 0,-77 1-1,0-1 32,38 1-16,39-1-15,-38 1 15,38-1 0,0 39-15,0-38 0,-39-39-1,39 38 1,0 0 0,0 1-1,0-1 1,0 1-1,0-1 1,0 1-16,0-1 31,0 1-15,0-1 0,0 1-1,39-1 1,-39 1-1,38-1-15,1 1 16,-39-1 0,38-38-1,-38 39-15,39-39 16,-39 38 0,38 1-1,1-1 1,-1 39-1,1-77 1,-1 39-16,1-39 16,38 77-1,0-77 1,-39 38-16,-38 1 16,77-39-16,-77 38 15,39-38 1,-1 0-1,1 0-15,-1 0 16,1 39 0,-1-39-1,1 0-15,-1 0 16,39 0-16,0 0 16,0 0-1,-77 38-15,38-38 16,1 0-1,-1 39-15,1-39 16,-1 0 0,1 0-16,-1 0 15,39 0 1,-38 0 0,-1 0-1,1 0-15,-1 0 16,1 0-1,-1 0 1,1 0 0,-1 0-1,1 0-15,-1 0 16,1 0-16,-1 0 16,1 0-16,-1 0 15,1 0-15,-1 0 16,39 0-16,-38 0 15,-1 0-15,1-39 16,37 39-16,-37 0 16,-1 0-16,1-38 15,-1-1-15,39 39 16,0 0 0,-38 0-1,-1 0 1,39 0-16,-38-38 15,-1 38-15,-38-39 16,39 39-16,-1 0 16,1-38-16,-1 38 31,1 0-15,-1-39-16,1-38 31,-1 77-16,1-38 1,-39-1 0,38 1-16,1-1 15,-39 1 1,0-1 0,38 39-16,-38-38 15,39 38 1,-39-39-16,0 1 15,0-1 1,38 1 15,-38-1-15,0-38 0,0 39 15,0-39-16,0 38 1,0-38 0,0 39 15,0-39-15,0 39-1,0-1-15,-38 39 16,38-38-16,0-1 31,-39 1-15,39-1-1,-38 39-15,38-38 32,-39 38-32,1-39 15,38 1 16,-39 38-31,39-39 16,-38 39 15,38-38-31,-39 38 16,1 0 0,-1-39-1,1 39 1,-1-38-1,1 38 1,-1 0 0,-38 0-1,77-39 1,-38 39-16,-1 0 31,1 0-15,-1 0-1,1 0 1,-1 0 0,39-38-16,-38 38 15,-1 0 1,1 0 31,-1 0-47,1 0 31,38-39-15,-39 39-1,1 0 1,0 0-16,-1 0 16,1 0-1,-1 0 1,1 0-1,-1 0 17,1 0-17,-1 0 32,1 0-16,-1 0 16,1 0 0,-1 0-16,1 0 1,-1 0-1,1 0 0,-1 0-15,1 0-1,-1 0 32,1 0-15,-1 0-1,1 0-31,-1 0 31,1 0 0,-1 0 16,1 0-16,-1 0 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C51236-0E99-4534-BF98-00260E14D6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C1B5FA-FE2B-44C1-B903-D4B54CA375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4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1236-0E99-4534-BF98-00260E14D6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5FA-FE2B-44C1-B903-D4B54CA3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1236-0E99-4534-BF98-00260E14D6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5FA-FE2B-44C1-B903-D4B54CA3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1236-0E99-4534-BF98-00260E14D6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5FA-FE2B-44C1-B903-D4B54CA3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EC51236-0E99-4534-BF98-00260E14D6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C1B5FA-FE2B-44C1-B903-D4B54CA3753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08043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1236-0E99-4534-BF98-00260E14D6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5FA-FE2B-44C1-B903-D4B54CA3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1236-0E99-4534-BF98-00260E14D6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5FA-FE2B-44C1-B903-D4B54CA3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1236-0E99-4534-BF98-00260E14D6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5FA-FE2B-44C1-B903-D4B54CA3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1236-0E99-4534-BF98-00260E14D6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5FA-FE2B-44C1-B903-D4B54CA3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EC51236-0E99-4534-BF98-00260E14D6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CC1B5FA-FE2B-44C1-B903-D4B54CA375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41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EC51236-0E99-4534-BF98-00260E14D6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CC1B5FA-FE2B-44C1-B903-D4B54CA3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C51236-0E99-4534-BF98-00260E14D69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C1B5FA-FE2B-44C1-B903-D4B54CA375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467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8.tmp"/><Relationship Id="rId7" Type="http://schemas.openxmlformats.org/officeDocument/2006/relationships/customXml" Target="../ink/ink2.xml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customXml" Target="../ink/ink1.xml"/><Relationship Id="rId10" Type="http://schemas.openxmlformats.org/officeDocument/2006/relationships/image" Target="../media/image32.emf"/><Relationship Id="rId4" Type="http://schemas.openxmlformats.org/officeDocument/2006/relationships/image" Target="../media/image29.PNG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207819"/>
            <a:ext cx="7523018" cy="6183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753849">
            <a:off x="896988" y="1462939"/>
            <a:ext cx="5598229" cy="1107996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A9AC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rgbClr val="A9AC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A9AC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bn-BD" sz="6600" dirty="0" smtClean="0">
                <a:solidFill>
                  <a:srgbClr val="A9AC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 smtClean="0">
                <a:solidFill>
                  <a:srgbClr val="A9AC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6600" dirty="0" smtClean="0">
                <a:solidFill>
                  <a:srgbClr val="A9AC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6600" dirty="0">
              <a:solidFill>
                <a:srgbClr val="A9AC2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89" y="735415"/>
            <a:ext cx="3553691" cy="28429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24349" y="3821534"/>
            <a:ext cx="3347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চিঠির মাধ্যমে যোগাযোগ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290132" y="3821534"/>
            <a:ext cx="4089581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সংবাদপত্রের মাধ্যমে যোগাযোগ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2796" y="4925162"/>
            <a:ext cx="10063586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 ধাপে চিঠিপত্র,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বই ও গবেষণা পত্রিকার মাধ্যমে যোগাযোগ করা হত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31" y="622839"/>
            <a:ext cx="2926153" cy="30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7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0618" y="471057"/>
            <a:ext cx="4973782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 থেকে টেলিফোন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55" y="1707649"/>
            <a:ext cx="3990109" cy="2992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41" y="1689850"/>
            <a:ext cx="4700154" cy="26131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047509" y="2684395"/>
            <a:ext cx="1281546" cy="103909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3719" y="4546417"/>
            <a:ext cx="3599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টেলিগ্রাফের মধ্যমে যোগাযোগ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631936" y="4770003"/>
            <a:ext cx="3687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টেলিফোনের মাধ্যমে যোগাযোগ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7356" y="5620908"/>
            <a:ext cx="997180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১৮৩২ সালে টেলিগ্রাফ ও ১৮৭৬ সালে টেলিফোন আবিষ্কার যোগাযোগের নতুন মাত্রা আনে 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16172"/>
          <a:stretch/>
        </p:blipFill>
        <p:spPr>
          <a:xfrm>
            <a:off x="1094509" y="1080307"/>
            <a:ext cx="3574473" cy="2780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18" y="886952"/>
            <a:ext cx="3706090" cy="2974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8407" y="5643629"/>
            <a:ext cx="911282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এবং পরে টেলিভিশন আবিষ্কারে যোগাযোগ আরো সহজ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4334" y="4490749"/>
            <a:ext cx="330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রেডিওর মাধ্যমে যোগাযোগ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675530" y="4478771"/>
            <a:ext cx="3751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টেলিভিশনের মাধ্যমে যোগাযোগ 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5084619" y="1759527"/>
            <a:ext cx="2036618" cy="117763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58" y="645862"/>
            <a:ext cx="2105025" cy="217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/>
          <a:stretch/>
        </p:blipFill>
        <p:spPr>
          <a:xfrm>
            <a:off x="4114799" y="793879"/>
            <a:ext cx="3391267" cy="1875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9" y="645862"/>
            <a:ext cx="3754583" cy="2171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8958" y="4444934"/>
            <a:ext cx="1008610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যোগাযোগকে কম্পিউটার, মোবাইল ফোন, ইন্টারনেট এখন মানুষের হাতের মুঠোয় এনেছে 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6290" y="3264852"/>
            <a:ext cx="223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6291" y="3264852"/>
            <a:ext cx="1911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2109" y="3264852"/>
            <a:ext cx="1911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3" y="212866"/>
            <a:ext cx="7356767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913906" y="1154295"/>
            <a:ext cx="4682837" cy="573956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42653" y="1268911"/>
            <a:ext cx="8797637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 বছর আগে ধোঁয়ার সংকেত ও ঢোল বাজিয়ে মানুষ যোগাযোগ করত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4999" y="1987998"/>
            <a:ext cx="873529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 ধাপে চিঠিপত্র, সংবাদপত্র, বই ও গবেষণা পত্রিকার মাধ্যমে যোগাযোগ করা হত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2653" y="2722191"/>
            <a:ext cx="873528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আধুনিককালে ব্যারন শিলিং ১৮৩২ সালে টেলিগ্রাফ আবিষ্কার করেন 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4944" y="3435649"/>
            <a:ext cx="876299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স্যামুয়েল মোর্স ১৮৩৭ সালে সফলভাবে তারের মধ্য দিয়ে সংকেত পাঠা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2653" y="4290393"/>
            <a:ext cx="879763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১৮৭৬ সালে আলেকজাণ্ডার গ্রাহামবেল টেলিফোন আবিষ্কার করেন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7680" y="5099544"/>
            <a:ext cx="873529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এরপর রেডিও এবং তারও পরে টেলিভিশন আবিষ্কার হয় 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3997" y="5908695"/>
            <a:ext cx="943494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যোগাযোগের জন্য কম্পিউটার, মোবাইল ফোন, ইন্টারনেট ব্যবহার করা হয়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0272" y="4682836"/>
            <a:ext cx="399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এঁকে তথ্য সংরক্ষণ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9" y="1745533"/>
            <a:ext cx="5593770" cy="2599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3539" y="5605456"/>
            <a:ext cx="741219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কালে গুহার দেয়ালে ছবি এঁকে তথ্য সংরক্ষণ করত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2053" y="468969"/>
            <a:ext cx="593148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17" y="738636"/>
            <a:ext cx="3999020" cy="2754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68" y="738636"/>
            <a:ext cx="4690534" cy="284295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107555" y="1631167"/>
            <a:ext cx="1080655" cy="96981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6817" y="3929581"/>
            <a:ext cx="2396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তথ্য সংরক্ষণ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4208" y="3937133"/>
            <a:ext cx="358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 ছাপিয়ে তথ্য সংরক্ষণ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1024" y="4875828"/>
            <a:ext cx="8853061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লিখন কৌশল আবিষ্কারের পর মানুষ তথ্য লিখে এবং ছাপার আবিষ্কারের পর তথ্য ছাপিয়ে রাখা হত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35" y="1263087"/>
            <a:ext cx="1697704" cy="1485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45" y="330988"/>
            <a:ext cx="3246855" cy="2283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18" y="1172875"/>
            <a:ext cx="2028385" cy="1164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74" y="739935"/>
            <a:ext cx="2584442" cy="1688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0563" y="2902214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670641" y="2882975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টেপরেকর্ডার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7011" y="4554210"/>
            <a:ext cx="885306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মানুষ তথ্য সংরক্ষন করছে ক্যামেরা, টেপ রের্কডার, ভিডিও রের্কডার, পেনড্রাইভ, সিডি, মেমোরি কার্ডে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2558" y="2936537"/>
            <a:ext cx="1896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রের্কডার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7973116" y="2962621"/>
            <a:ext cx="373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পেনড্রাইভ, সিডি, মেমোরি কার্ডে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12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8340" y="468461"/>
            <a:ext cx="767541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নজরে তথ্য সংরক্ষণ প্রযুক্তির বিকাশ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689756" y="1432567"/>
            <a:ext cx="3089563" cy="537556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9519" y="1656910"/>
            <a:ext cx="885306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কালে গুহার দেয়ালে ছবি এঁকে বা মিথোগ্রাফের দ্বারা তথ্য সংরক্ষণ করত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9519" y="2737043"/>
            <a:ext cx="885306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লিখন কৌশল আবিষ্কারের পর মানুষ তথ্য লিখে রাখত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008" y="3858739"/>
            <a:ext cx="885306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ছাপার আবিষ্কারের পর মানুষ তথ্য বইতে ছাপিয়ে রাখত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8009" y="4980435"/>
            <a:ext cx="885306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মানুষ তথ্য সংরক্ষন করছে ক্যামেরা, টেপ রের্কডার, ভিডিও রের্কডার, পেনড্রাইভ, সিডি, মেমোরি কার্ডে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1055" y="374073"/>
            <a:ext cx="322810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সংযোগ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37" y="2430185"/>
            <a:ext cx="3284743" cy="408712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12" y="2430185"/>
            <a:ext cx="3377399" cy="4192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002" y="1463684"/>
            <a:ext cx="852243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উচ্চ স্বরে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ঠ্য বই পড়বে এবং শিক্ষার্থীদের পড়তে বলবে (৮৯-৯০ পৃঃ)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3" y="2430185"/>
            <a:ext cx="3273682" cy="3779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4876800" y="2549236"/>
              <a:ext cx="1359262" cy="673364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4921" y="2537353"/>
                <a:ext cx="1383020" cy="69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/>
              <p14:cNvContentPartPr/>
              <p14:nvPr/>
            </p14:nvContentPartPr>
            <p14:xfrm>
              <a:off x="8298502" y="3020280"/>
              <a:ext cx="1178640" cy="724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86622" y="3008400"/>
                <a:ext cx="120240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/>
              <p14:cNvContentPartPr/>
              <p14:nvPr/>
            </p14:nvContentPartPr>
            <p14:xfrm>
              <a:off x="8367262" y="5077320"/>
              <a:ext cx="1276200" cy="6807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55382" y="5065440"/>
                <a:ext cx="1299960" cy="7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10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18" y="775855"/>
            <a:ext cx="2618508" cy="3107742"/>
          </a:xfrm>
          <a:prstGeom prst="rect">
            <a:avLst/>
          </a:prstGeom>
        </p:spPr>
      </p:pic>
      <p:sp>
        <p:nvSpPr>
          <p:cNvPr id="4" name="Curved Down Ribbon 3"/>
          <p:cNvSpPr/>
          <p:nvPr/>
        </p:nvSpPr>
        <p:spPr>
          <a:xfrm>
            <a:off x="1149927" y="2937164"/>
            <a:ext cx="10474037" cy="3754581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কাবিল হোসেন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 শিক্ষক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 পিয়ারপুর সঃ প্রাঃ বিঃ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দৌলতপুর,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০১৭১৯০৩৩৮০৩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490" y="487674"/>
            <a:ext cx="3671454" cy="923330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7279" y="304520"/>
            <a:ext cx="227214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6760" y="4373231"/>
            <a:ext cx="77931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 বিভিন্ন কারণে প্রযুক্তি ব্যবহার 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করছঃ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দল-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 ও 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সংরক্ষণের কাজে ব্যবহৃত কিছু নতুন প্রযুক্তির 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61" y="1558334"/>
            <a:ext cx="3434780" cy="23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2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6690" y="845127"/>
            <a:ext cx="211974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145" y="2313709"/>
            <a:ext cx="741218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সময়ে ব্যবহৃত কিছু যোগাযোগ প্রযুক্তির নাম 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23" y="3011632"/>
            <a:ext cx="2409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09055" y="343431"/>
            <a:ext cx="229177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691236" y="1471442"/>
            <a:ext cx="675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প্রযুক্তির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22415" y="5934948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36" y="2566427"/>
            <a:ext cx="1669474" cy="1669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71" y="2566427"/>
            <a:ext cx="1980769" cy="14836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566427"/>
            <a:ext cx="1389463" cy="1500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079" y="2378162"/>
            <a:ext cx="1390029" cy="16888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8326" y="5934948"/>
            <a:ext cx="119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4606" y="5934948"/>
            <a:ext cx="79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5936" y="5934948"/>
            <a:ext cx="201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44857 -0.2467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2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3539 -0.246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51276 -0.2219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38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42578 -0.249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1" grpId="0"/>
      <p:bldP spid="11" grpId="1"/>
      <p:bldP spid="15" grpId="0"/>
      <p:bldP spid="15" grpId="1"/>
      <p:bldP spid="16" grpId="0"/>
      <p:bldP spid="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07602" y="1780309"/>
            <a:ext cx="8440646" cy="3170099"/>
            <a:chOff x="380584" y="1905000"/>
            <a:chExt cx="8440646" cy="3170099"/>
          </a:xfrm>
          <a:solidFill>
            <a:schemeClr val="bg2">
              <a:lumMod val="75000"/>
            </a:schemeClr>
          </a:solidFill>
        </p:grpSpPr>
        <p:sp>
          <p:nvSpPr>
            <p:cNvPr id="3" name="TextBox 2"/>
            <p:cNvSpPr txBox="1"/>
            <p:nvPr/>
          </p:nvSpPr>
          <p:spPr>
            <a:xfrm>
              <a:off x="5105400" y="1905000"/>
              <a:ext cx="3715830" cy="3170099"/>
            </a:xfrm>
            <a:prstGeom prst="rect">
              <a:avLst/>
            </a:prstGeom>
            <a:grpFill/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তোমাদের বাড়িতে  যত ধরণের প্রযুক্তির ব্যবহার আছে তা খাতায় লিখে নিয়ে আসবে।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images.w213jp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584" y="1981200"/>
              <a:ext cx="4351311" cy="2895600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5079098" y="554182"/>
            <a:ext cx="24162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6511637" y="3879272"/>
            <a:ext cx="5098472" cy="2604655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3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3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509" y="371471"/>
            <a:ext cx="44473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146" y="2565691"/>
            <a:ext cx="74260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শ্রেণিঃ ৪র্থ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বিষয়ঃ প্রাঃ বিজ্ঞান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মূল পাঠঃ আমাদের জীবনে তথ্য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আজকের পাঠঃ তথ্য ও যোগাযোগ প্রযুক্তির উন্নয়ন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সময়ঃ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তারিখঃ 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65" y="371471"/>
            <a:ext cx="4572236" cy="605301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57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2763" y="2701582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১১.১.১ তথ্য ও যোগাযোগ প্রযুক্তির প্রর্যায়ক্রমিক বিকাশ ব্যাখ্যা করতে </a:t>
            </a:r>
            <a:r>
              <a:rPr lang="bn-B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6982" y="1080655"/>
            <a:ext cx="353290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11430" y="4789094"/>
            <a:ext cx="9223662" cy="2068906"/>
            <a:chOff x="1149927" y="4766607"/>
            <a:chExt cx="9223662" cy="2068906"/>
          </a:xfrm>
        </p:grpSpPr>
        <p:grpSp>
          <p:nvGrpSpPr>
            <p:cNvPr id="7" name="Group 6"/>
            <p:cNvGrpSpPr/>
            <p:nvPr/>
          </p:nvGrpSpPr>
          <p:grpSpPr>
            <a:xfrm>
              <a:off x="1149927" y="4766607"/>
              <a:ext cx="6149108" cy="2068906"/>
              <a:chOff x="1149927" y="4766607"/>
              <a:chExt cx="6149108" cy="206890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9927" y="4766607"/>
                <a:ext cx="3074554" cy="194879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4481" y="4886718"/>
                <a:ext cx="3074554" cy="1948795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035" y="4808813"/>
              <a:ext cx="3074554" cy="1948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824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4" y="817419"/>
            <a:ext cx="4627417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7056" y="3295739"/>
            <a:ext cx="526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আমরা কি দখতে পেলাম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899" y="4001218"/>
            <a:ext cx="7259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উন্নয়ণ সম্পর্কে কি বুঝতে পারলাম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4557717"/>
            <a:ext cx="4306017" cy="2300283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520357"/>
              </p:ext>
            </p:extLst>
          </p:nvPr>
        </p:nvGraphicFramePr>
        <p:xfrm>
          <a:off x="5024649" y="1881588"/>
          <a:ext cx="1460020" cy="1231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4649" y="1881588"/>
                        <a:ext cx="1460020" cy="1231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852770"/>
      </p:ext>
    </p:extLst>
  </p:cSld>
  <p:clrMapOvr>
    <a:masterClrMapping/>
  </p:clrMapOvr>
  <p:transition>
    <p:random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8082" y="2164055"/>
            <a:ext cx="57912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প্রযুক্তিকে সংক্ষেপে কি বলা হয়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992" y="2998534"/>
            <a:ext cx="33805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 সি টি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2" y="3830037"/>
            <a:ext cx="653241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 আমরা কি কাজে ব্যবহার করি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992" y="4664516"/>
            <a:ext cx="405938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ব্যবসা, শিক্ষা, চিকিৎসা ও কৃষিতে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46" y="1194321"/>
            <a:ext cx="4047056" cy="399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1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5928" y="360218"/>
            <a:ext cx="5167745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5928" y="2435967"/>
            <a:ext cx="51400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33" y="3528472"/>
            <a:ext cx="55340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582" y="886691"/>
            <a:ext cx="865909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প্রযুক্তিকে প্রধানত দুই ভাগে ভাগ করা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461653" y="2715491"/>
            <a:ext cx="4191001" cy="1731818"/>
          </a:xfrm>
          <a:prstGeom prst="snip2DiagRect">
            <a:avLst/>
          </a:prstGeom>
          <a:solidFill>
            <a:schemeClr val="tx2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7038109" y="2715491"/>
            <a:ext cx="4100945" cy="1731818"/>
          </a:xfrm>
          <a:prstGeom prst="snip2DiagRect">
            <a:avLst/>
          </a:prstGeom>
          <a:solidFill>
            <a:schemeClr val="tx2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 প্রযুক্তি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2105" y="348734"/>
            <a:ext cx="54509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এবং এর ক্রমবিকাশ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37" y="1570395"/>
            <a:ext cx="4598410" cy="2766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7" y="1584249"/>
            <a:ext cx="4125088" cy="2752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6962" y="4522009"/>
            <a:ext cx="301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ধোঁয়ার মাধ্যমে সংকেত প্রদান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1509" y="4522009"/>
            <a:ext cx="285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ঢোল বাজিয়ে সংকেত প্রদান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3328" y="5212238"/>
            <a:ext cx="8797637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 বছর আগে ধোঁয়ার সংকেত ও ঢোল বাজিয়ে মানুষ যোগাযোগ করত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Badg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1133</TotalTime>
  <Words>552</Words>
  <Application>Microsoft Office PowerPoint</Application>
  <PresentationFormat>Widescreen</PresentationFormat>
  <Paragraphs>87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Gill Sans MT</vt:lpstr>
      <vt:lpstr>Impact</vt:lpstr>
      <vt:lpstr>NikoshBAN</vt:lpstr>
      <vt:lpstr>Badge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Kabil</cp:lastModifiedBy>
  <cp:revision>288</cp:revision>
  <dcterms:created xsi:type="dcterms:W3CDTF">2018-06-24T12:36:36Z</dcterms:created>
  <dcterms:modified xsi:type="dcterms:W3CDTF">2019-12-16T07:55:45Z</dcterms:modified>
</cp:coreProperties>
</file>