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09CC0-A2C3-4F1B-9023-2D0D2E161A7A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FB6B9-9518-4346-BAC3-E664B73D0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6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FB6B9-9518-4346-BAC3-E664B73D0E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2" Type="http://schemas.microsoft.com/office/2007/relationships/media" Target="../media/media10.wav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2" Type="http://schemas.microsoft.com/office/2007/relationships/media" Target="../media/media11.wav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2" Type="http://schemas.microsoft.com/office/2007/relationships/media" Target="../media/media12.wav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2" Type="http://schemas.microsoft.com/office/2007/relationships/media" Target="../media/media13.wav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2" Type="http://schemas.microsoft.com/office/2007/relationships/media" Target="../media/media14.wav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wav"/><Relationship Id="rId7" Type="http://schemas.openxmlformats.org/officeDocument/2006/relationships/image" Target="../media/image4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hyperlink" Target="mailto:Email-asaduzzaman&#2534;&#2538;&#2534;&#2539;&#2535;&#2543;&#2542;&#2538;&#2534;&#2534;@gmail.com" TargetMode="Externa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2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2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av"/><Relationship Id="rId7" Type="http://schemas.openxmlformats.org/officeDocument/2006/relationships/image" Target="../media/image10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wav"/><Relationship Id="rId7" Type="http://schemas.microsoft.com/office/2007/relationships/hdphoto" Target="../media/hdphoto2.wdp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33400"/>
            <a:ext cx="4114800" cy="92333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57462"/>
            <a:ext cx="4114800" cy="270033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55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8"/>
    </mc:Choice>
    <mc:Fallback>
      <p:transition spd="slow" advTm="9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782" y="0"/>
            <a:ext cx="9164782" cy="6781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lowchart: Terminator 2"/>
          <p:cNvSpPr/>
          <p:nvPr/>
        </p:nvSpPr>
        <p:spPr>
          <a:xfrm>
            <a:off x="1794164" y="623455"/>
            <a:ext cx="5105400" cy="609600"/>
          </a:xfrm>
          <a:prstGeom prst="flowChartTerminator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8001000" cy="584775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প্রত্যেক লেনদেন ঘটনা,প্রত্যেক ঘটনা লেনদেন নয়”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5" name="Explosion 1 4"/>
          <p:cNvSpPr/>
          <p:nvPr/>
        </p:nvSpPr>
        <p:spPr>
          <a:xfrm>
            <a:off x="2209800" y="3200400"/>
            <a:ext cx="5486400" cy="2781300"/>
          </a:xfrm>
          <a:prstGeom prst="irregularSeal1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40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87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42"/>
    </mc:Choice>
    <mc:Fallback>
      <p:transition spd="slow" advTm="11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782"/>
            <a:ext cx="9144000" cy="6837218"/>
          </a:xfrm>
          <a:prstGeom prst="rect">
            <a:avLst/>
          </a:prstGeom>
          <a:noFill/>
          <a:ln w="101600" cmpd="tri">
            <a:solidFill>
              <a:schemeClr val="tx1"/>
            </a:solidFill>
            <a:prstDash val="lg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6" name="Bevel 5"/>
          <p:cNvSpPr/>
          <p:nvPr/>
        </p:nvSpPr>
        <p:spPr>
          <a:xfrm>
            <a:off x="2133600" y="332510"/>
            <a:ext cx="4114800" cy="914400"/>
          </a:xfrm>
          <a:prstGeom prst="bevel">
            <a:avLst/>
          </a:prstGeom>
          <a:ln>
            <a:solidFill>
              <a:srgbClr val="0070C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পুঁজি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অনাদায়ি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অনার্থিক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প্রামাণ্য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200400" y="3058391"/>
            <a:ext cx="4572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895600" y="5562600"/>
            <a:ext cx="4572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195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61"/>
    </mc:Choice>
    <mc:Fallback>
      <p:transition spd="slow" advTm="18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"/>
            <a:ext cx="9144000" cy="6819900"/>
          </a:xfrm>
          <a:prstGeom prst="rect">
            <a:avLst/>
          </a:prstGeom>
          <a:noFill/>
          <a:ln w="76200" cmpd="tri">
            <a:solidFill>
              <a:srgbClr val="002060"/>
            </a:solidFill>
            <a:prstDash val="dash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749300" stA="55000" endPos="65000" dist="74930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3" name="Plaque 2"/>
          <p:cNvSpPr/>
          <p:nvPr/>
        </p:nvSpPr>
        <p:spPr>
          <a:xfrm>
            <a:off x="2171700" y="484909"/>
            <a:ext cx="4800600" cy="1447800"/>
          </a:xfrm>
          <a:prstGeom prst="plaque">
            <a:avLst/>
          </a:prstGeom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5400" dirty="0" smtClean="0">
                <a:ln w="9525">
                  <a:solidFill>
                    <a:schemeClr val="tx1"/>
                  </a:solidFill>
                  <a:prstDash val="sysDash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n w="9525">
                <a:solidFill>
                  <a:schemeClr val="tx1"/>
                </a:solidFill>
                <a:prstDash val="sysDash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7" name="Left-Right Arrow Callout 6"/>
          <p:cNvSpPr/>
          <p:nvPr/>
        </p:nvSpPr>
        <p:spPr>
          <a:xfrm>
            <a:off x="1371600" y="2743200"/>
            <a:ext cx="6629400" cy="1143000"/>
          </a:xfrm>
          <a:prstGeom prst="leftRightArrowCallout">
            <a:avLst/>
          </a:prstGeom>
          <a:ln w="28575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36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 দ্বৈত </a:t>
            </a:r>
            <a:r>
              <a:rPr lang="en-US" sz="36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স্বত্বা </a:t>
            </a:r>
            <a:r>
              <a:rPr lang="en-US" sz="3600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 useBgFill="1">
        <p:nvSpPr>
          <p:cNvPr id="13" name="Oval 12"/>
          <p:cNvSpPr/>
          <p:nvPr/>
        </p:nvSpPr>
        <p:spPr>
          <a:xfrm>
            <a:off x="2514600" y="4343400"/>
            <a:ext cx="4114800" cy="1600200"/>
          </a:xfrm>
          <a:prstGeom prst="ellipse">
            <a:avLst/>
          </a:prstGeom>
          <a:ln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সময় ০৮মিনিট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86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56"/>
    </mc:Choice>
    <mc:Fallback>
      <p:transition spd="slow" advTm="11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-1"/>
            <a:ext cx="9144000" cy="6844145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3" name="Flowchart: Extract 2"/>
          <p:cNvSpPr/>
          <p:nvPr/>
        </p:nvSpPr>
        <p:spPr>
          <a:xfrm>
            <a:off x="1884218" y="304800"/>
            <a:ext cx="4114800" cy="1046019"/>
          </a:xfrm>
          <a:prstGeom prst="flowChartExtra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36576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3991" y="1413164"/>
            <a:ext cx="3581400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কোন ঘটনা লেনদেন এবং কোনা ঘটনা লেনদেন নয় তা চিহ্নিত করবেঃ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জনাব সোহেলের ব্যবসা প্রতিষ্ঠানে নিম্নলিখিত ঘটনাগুলো সংঘটিত হয়েছে-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জনাব সোহেল ৫০,০০০ টাকা নিয়ে ব্যবসায় আরাম্ব করলেন।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তিনি ১৫,০০০ টাকার পণ্য নগদে ক্রয় করেছেন।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তিনি ৮,০০০ টাকার পণ্য ক্রয়ের জন্য ফরমায়েশ প্রদান করেছেন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তার ব্যক্তিগত অর্থ হতে ৫০০ টাকা চুরি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5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9"/>
    </mc:Choice>
    <mc:Fallback>
      <p:transition spd="slow" advTm="8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lowchart: Connector 7"/>
          <p:cNvSpPr/>
          <p:nvPr/>
        </p:nvSpPr>
        <p:spPr>
          <a:xfrm>
            <a:off x="3429000" y="3276600"/>
            <a:ext cx="2628900" cy="914400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97705"/>
              </p:ext>
            </p:extLst>
          </p:nvPr>
        </p:nvGraphicFramePr>
        <p:xfrm>
          <a:off x="1371600" y="4953000"/>
          <a:ext cx="3581400" cy="1212272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1212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 useBgFill="1">
        <p:nvSpPr>
          <p:cNvPr id="5" name="TextBox 4"/>
          <p:cNvSpPr txBox="1"/>
          <p:nvPr/>
        </p:nvSpPr>
        <p:spPr>
          <a:xfrm>
            <a:off x="0" y="34636"/>
            <a:ext cx="9144000" cy="6858000"/>
          </a:xfrm>
          <a:prstGeom prst="rect">
            <a:avLst/>
          </a:prstGeom>
          <a:ln w="76200">
            <a:solidFill>
              <a:schemeClr val="tx1"/>
            </a:solidFill>
            <a:prstDash val="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6" name="Flowchart: Punched Tape 5"/>
          <p:cNvSpPr/>
          <p:nvPr/>
        </p:nvSpPr>
        <p:spPr>
          <a:xfrm>
            <a:off x="2133600" y="609600"/>
            <a:ext cx="4419600" cy="1828800"/>
          </a:xfrm>
          <a:prstGeom prst="flowChartPunchedTape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747096"/>
            <a:ext cx="4495800" cy="3400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44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25"/>
    </mc:Choice>
    <mc:Fallback>
      <p:transition spd="slow" advTm="45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81000"/>
            <a:ext cx="4343400" cy="1015663"/>
          </a:xfrm>
          <a:prstGeom prst="rect">
            <a:avLst/>
          </a:prstGeom>
          <a:noFill/>
          <a:ln w="76200" cap="sq" cmpd="dbl">
            <a:solidFill>
              <a:srgbClr val="FF0000"/>
            </a:solidFill>
            <a:bevel/>
          </a:ln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454" y="3276600"/>
            <a:ext cx="75438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(হিসাববিজ্ঞান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ডি কে জি এস আইমুন্নেছা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বালিকা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 ময়মনসিংহ।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Email-asaduzzaman০৪০৫১৯৮৪০০@gmail.com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Asad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sohel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940786"/>
            <a:ext cx="1991157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1" y="5486401"/>
            <a:ext cx="811359" cy="457199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63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8"/>
    </mc:Choice>
    <mc:Fallback>
      <p:transition spd="slow" advTm="8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1300" y="457200"/>
            <a:ext cx="35814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81200"/>
            <a:ext cx="8305800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bn-BD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হিসাব বিজ্ঞান</a:t>
            </a:r>
          </a:p>
          <a:p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 অধ্যায়  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ICT T.T.C FINAL Content Mafiz sir\acconting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438400" cy="31242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26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71"/>
    </mc:Choice>
    <mc:Fallback>
      <p:transition spd="slow" advTm="10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ys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28600"/>
            <a:ext cx="5562600" cy="76944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কিছু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ছবি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2743200" cy="2667000"/>
          </a:xfrm>
          <a:prstGeom prst="rect">
            <a:avLst/>
          </a:prstGeom>
          <a:ln w="57150" cap="rnd">
            <a:solidFill>
              <a:schemeClr val="tx1"/>
            </a:solidFill>
            <a:prstDash val="lgDash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2971800" cy="2667000"/>
          </a:xfrm>
          <a:prstGeom prst="rect">
            <a:avLst/>
          </a:prstGeom>
          <a:ln w="38100">
            <a:solidFill>
              <a:srgbClr val="002060"/>
            </a:solidFill>
            <a:prstDash val="sysDot"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19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29"/>
    </mc:Choice>
    <mc:Fallback>
      <p:transition spd="slow" advTm="9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" y="0"/>
            <a:ext cx="9123218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4564229075_2d4d885f2b_m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264" y="304800"/>
            <a:ext cx="4267200" cy="2795752"/>
          </a:xfrm>
          <a:prstGeom prst="round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987400" y="1702676"/>
            <a:ext cx="2933700" cy="3402724"/>
            <a:chOff x="1550145" y="565455"/>
            <a:chExt cx="6140289" cy="4648200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145" y="565455"/>
              <a:ext cx="6140289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329785" y="1259192"/>
              <a:ext cx="884214" cy="1301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12" t="27280" r="28767" b="63120"/>
            <a:stretch>
              <a:fillRect/>
            </a:stretch>
          </p:blipFill>
          <p:spPr bwMode="auto">
            <a:xfrm flipH="1">
              <a:off x="4078260" y="1368552"/>
              <a:ext cx="343861" cy="62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12" t="27280" r="28767" b="63120"/>
            <a:stretch>
              <a:fillRect/>
            </a:stretch>
          </p:blipFill>
          <p:spPr bwMode="auto">
            <a:xfrm flipV="1">
              <a:off x="4692289" y="2296610"/>
              <a:ext cx="368417" cy="427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6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4"/>
    </mc:Choice>
    <mc:Fallback>
      <p:transition spd="slow" advTm="4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4636"/>
            <a:ext cx="9144000" cy="6892636"/>
          </a:xfrm>
          <a:prstGeom prst="rect">
            <a:avLst/>
          </a:prstGeom>
          <a:noFill/>
          <a:ln w="57150"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0900" y="609600"/>
            <a:ext cx="2362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86000"/>
            <a:ext cx="7391400" cy="3077766"/>
          </a:xfrm>
          <a:prstGeom prst="rect">
            <a:avLst/>
          </a:prstGeom>
          <a:noFill/>
          <a:ln cmpd="dbl">
            <a:solidFill>
              <a:schemeClr val="tx1"/>
            </a:solidFill>
            <a:prstDash val="lgDash"/>
            <a:beve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44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400" b="1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লেনদেনের ধারণা ব্যাখ্যা করতে পারবে।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লেনদেনের প্রকৃতি ব্যাখা করতে পারবে</a:t>
            </a:r>
            <a:endParaRPr lang="en-US" sz="44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516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5"/>
    </mc:Choice>
    <mc:Fallback>
      <p:transition spd="slow" advTm="9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167093"/>
            <a:ext cx="8610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লেনদেন (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TRANSACTION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):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লেনদেন শব্দটির আভিধানিক অর্থ হচ্ছে গ্রহণ ও প্রদান অর্থাৎ দেয়া ও নেয়া ইংরেজিতে যাকে বলা হয় give and take,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Delay 9"/>
          <p:cNvSpPr/>
          <p:nvPr/>
        </p:nvSpPr>
        <p:spPr>
          <a:xfrm rot="10800000">
            <a:off x="762000" y="2581721"/>
            <a:ext cx="2057400" cy="2209800"/>
          </a:xfrm>
          <a:prstGeom prst="flowChartDelay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6000" contrast="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7155" y="3686621"/>
            <a:ext cx="1752600" cy="6096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১০০০ 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3810000" y="2353121"/>
            <a:ext cx="12192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10620133">
            <a:off x="3924299" y="4562921"/>
            <a:ext cx="12192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lowchart: Delay 17"/>
          <p:cNvSpPr/>
          <p:nvPr/>
        </p:nvSpPr>
        <p:spPr>
          <a:xfrm>
            <a:off x="5870863" y="2581721"/>
            <a:ext cx="2057400" cy="2209800"/>
          </a:xfrm>
          <a:prstGeom prst="flowChartDelay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6000" contrast="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 দাতা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(মানিক)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5403273"/>
            <a:ext cx="1752600" cy="6096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23263" y="5403273"/>
            <a:ext cx="1752600" cy="6096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43300" y="5846618"/>
            <a:ext cx="1752600" cy="6096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lus 21"/>
          <p:cNvSpPr/>
          <p:nvPr/>
        </p:nvSpPr>
        <p:spPr>
          <a:xfrm>
            <a:off x="4191000" y="6012873"/>
            <a:ext cx="533400" cy="311727"/>
          </a:xfrm>
          <a:prstGeom prst="mathPlus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2901791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সুবিধা প্রাপক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(রতন)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66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10"/>
    </mc:Choice>
    <mc:Fallback>
      <p:transition spd="slow" advTm="2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8686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লেনদেন (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TRANSACTION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):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অর্থের আদান প্রদান বা অর্থের মাপকাঠিতে পরিমাপযোগ্যে কোন ঘটনা (EVENT) বা সেবা (SERVICE) আদান প্রদানের মাধ্যমে কোন প্রতিষ্ঠানের আর্থিক অবস্থার পরিবর্তন ঘটলে ঐ সমস্ত ঘটনা বা আদান প্রদান কে লেনদেন বলা হয়।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যেমনঃ মানিক রতনকে ১০০০ টাকা দিল।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536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36"/>
    </mc:Choice>
    <mc:Fallback>
      <p:transition spd="slow" advTm="11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" y="34636"/>
            <a:ext cx="9123218" cy="682336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33400"/>
            <a:ext cx="80772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 সংক্রান্ত লেনদেনের প্রকৃতি বা বৈশিষ্ট্য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(FEATURES OF BUSINESS TRANSACTION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লেনদেনের ধারণাটিকে বিশ্লেষণ করলে নিম্নোক্ত বৈশিষ্ট্যগুলো লক্ষ্য করা যায়ঃ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অর্থের অংকে পরিমাপযোগ্য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আর্থিক অবস্থার পরিবর্তন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দ্বৈত স্বত্বা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স্বয়ংসম্পূর্ণ ও স্বতন্ত্র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ঙ) দৃশ্যমানতা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চ) ঐতিহাসিক ঘটনা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ছ) হিসাব সমীকরণে প্রভাব বিস্তার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701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7"/>
    </mc:Choice>
    <mc:Fallback>
      <p:transition spd="slow" advTm="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4.6|1.9|1.9|2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2.3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7|2.5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9|1.5|1.6|1|1.4|1.2|1.2|1.5|2.1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339</Words>
  <Application>Microsoft Office PowerPoint</Application>
  <PresentationFormat>On-screen Show (4:3)</PresentationFormat>
  <Paragraphs>85</Paragraphs>
  <Slides>14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</dc:creator>
  <cp:lastModifiedBy>Lotus</cp:lastModifiedBy>
  <cp:revision>126</cp:revision>
  <dcterms:created xsi:type="dcterms:W3CDTF">2006-08-16T00:00:00Z</dcterms:created>
  <dcterms:modified xsi:type="dcterms:W3CDTF">2019-12-16T02:49:14Z</dcterms:modified>
</cp:coreProperties>
</file>