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1" r:id="rId4"/>
    <p:sldId id="256" r:id="rId5"/>
    <p:sldId id="260" r:id="rId6"/>
    <p:sldId id="259" r:id="rId7"/>
    <p:sldId id="269" r:id="rId8"/>
    <p:sldId id="268" r:id="rId9"/>
    <p:sldId id="262" r:id="rId10"/>
    <p:sldId id="272" r:id="rId11"/>
    <p:sldId id="273" r:id="rId12"/>
    <p:sldId id="274" r:id="rId13"/>
    <p:sldId id="275" r:id="rId14"/>
    <p:sldId id="270" r:id="rId15"/>
    <p:sldId id="264" r:id="rId16"/>
    <p:sldId id="267" r:id="rId17"/>
    <p:sldId id="263" r:id="rId18"/>
    <p:sldId id="266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D1197-A321-4773-875E-DAF40A5C403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CFABD-E075-4783-BCA5-83A1DB919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4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FABD-E075-4783-BCA5-83A1DB9197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6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FABD-E075-4783-BCA5-83A1DB9197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8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304F-DE45-4781-9F78-4CC11E7CCEC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08C3-BB2F-4F2E-B2E8-DE51FB6C2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5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304F-DE45-4781-9F78-4CC11E7CCEC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08C3-BB2F-4F2E-B2E8-DE51FB6C2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304F-DE45-4781-9F78-4CC11E7CCEC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08C3-BB2F-4F2E-B2E8-DE51FB6C2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304F-DE45-4781-9F78-4CC11E7CCEC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08C3-BB2F-4F2E-B2E8-DE51FB6C2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5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304F-DE45-4781-9F78-4CC11E7CCEC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08C3-BB2F-4F2E-B2E8-DE51FB6C2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4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304F-DE45-4781-9F78-4CC11E7CCEC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08C3-BB2F-4F2E-B2E8-DE51FB6C2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304F-DE45-4781-9F78-4CC11E7CCEC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08C3-BB2F-4F2E-B2E8-DE51FB6C2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2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304F-DE45-4781-9F78-4CC11E7CCEC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08C3-BB2F-4F2E-B2E8-DE51FB6C2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3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304F-DE45-4781-9F78-4CC11E7CCEC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08C3-BB2F-4F2E-B2E8-DE51FB6C2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304F-DE45-4781-9F78-4CC11E7CCEC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08C3-BB2F-4F2E-B2E8-DE51FB6C2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2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304F-DE45-4781-9F78-4CC11E7CCEC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08C3-BB2F-4F2E-B2E8-DE51FB6C2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8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4304F-DE45-4781-9F78-4CC11E7CCEC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08C3-BB2F-4F2E-B2E8-DE51FB6C2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6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0"/>
            <a:ext cx="12192000" cy="1763486"/>
          </a:xfrm>
          <a:prstGeom prst="doubleWav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সবাইকে শুভেচ্ছা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6"/>
            <a:ext cx="12191999" cy="54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99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461164"/>
            <a:ext cx="5430983" cy="228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তোমাকে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, </a:t>
            </a:r>
            <a:r>
              <a:rPr lang="en-US" sz="2400" dirty="0" err="1" smtClean="0"/>
              <a:t>হে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স্বাধীনতা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err="1" smtClean="0"/>
              <a:t>তোমাকে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আর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কতবার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ভাসতে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রক্তগঙ্গায়</a:t>
            </a:r>
            <a:r>
              <a:rPr lang="en-US" sz="2400" dirty="0" smtClean="0"/>
              <a:t> ?</a:t>
            </a:r>
          </a:p>
          <a:p>
            <a:pPr algn="ctr"/>
            <a:r>
              <a:rPr lang="en-US" sz="2400" dirty="0" err="1" smtClean="0"/>
              <a:t>আর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কতবার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খান্ডবদাহন</a:t>
            </a:r>
            <a:r>
              <a:rPr lang="en-US" sz="2400" dirty="0" smtClean="0"/>
              <a:t> ?                 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82" y="4100945"/>
            <a:ext cx="6761018" cy="2632366"/>
          </a:xfrm>
          <a:prstGeom prst="rect">
            <a:avLst/>
          </a:prstGeom>
        </p:spPr>
      </p:pic>
      <p:pic>
        <p:nvPicPr>
          <p:cNvPr id="5" name="Picture 4" descr="images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8818"/>
            <a:ext cx="3962400" cy="387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7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84909"/>
            <a:ext cx="8035636" cy="371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595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পাঠ- বিশ্লেষণ 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90" y="4253345"/>
            <a:ext cx="10487891" cy="2604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তুমি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, </a:t>
            </a:r>
            <a:r>
              <a:rPr lang="en-US" sz="3200" dirty="0" err="1" smtClean="0"/>
              <a:t>হে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স্বাধীনতা</a:t>
            </a:r>
            <a:r>
              <a:rPr lang="en-US" sz="3200" dirty="0" smtClean="0"/>
              <a:t>,</a:t>
            </a:r>
          </a:p>
          <a:p>
            <a:pPr algn="ctr"/>
            <a:r>
              <a:rPr lang="en-US" sz="3200" dirty="0" err="1" smtClean="0"/>
              <a:t>সাকিনা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বিবির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কপাল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ভাঙল</a:t>
            </a:r>
            <a:r>
              <a:rPr lang="en-US" sz="3200" dirty="0" smtClean="0"/>
              <a:t>,</a:t>
            </a:r>
          </a:p>
          <a:p>
            <a:pPr algn="ctr"/>
            <a:r>
              <a:rPr lang="en-US" sz="3200" dirty="0" err="1" smtClean="0"/>
              <a:t>সিঁথির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সিঁদুর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মুছে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গেল</a:t>
            </a:r>
            <a:r>
              <a:rPr lang="en-US" sz="3200" dirty="0" smtClean="0"/>
              <a:t> </a:t>
            </a:r>
            <a:r>
              <a:rPr lang="en-US" sz="3200" dirty="0" err="1" smtClean="0"/>
              <a:t>হরিদাসীর</a:t>
            </a:r>
            <a:r>
              <a:rPr lang="en-US" sz="3200" dirty="0" smtClean="0"/>
              <a:t>।</a:t>
            </a:r>
          </a:p>
          <a:p>
            <a:pPr algn="ctr"/>
            <a:r>
              <a:rPr lang="en-US" sz="3200" dirty="0" err="1" smtClean="0"/>
              <a:t>তুমি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, </a:t>
            </a:r>
            <a:r>
              <a:rPr lang="en-US" sz="3200" dirty="0" err="1" smtClean="0"/>
              <a:t>হে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স্বাধীনতা</a:t>
            </a:r>
            <a:r>
              <a:rPr lang="en-US" sz="3200" dirty="0" smtClean="0"/>
              <a:t>,       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0"/>
          <a:stretch/>
        </p:blipFill>
        <p:spPr>
          <a:xfrm>
            <a:off x="8285019" y="161167"/>
            <a:ext cx="3906982" cy="399519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mm1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928"/>
            <a:ext cx="4738255" cy="403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636" y="0"/>
            <a:ext cx="3678381" cy="421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82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691" y="3948545"/>
            <a:ext cx="8340436" cy="2770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শহরের বুকে জলপাই রঙের ট্যাঙ্ক এলো</a:t>
            </a:r>
          </a:p>
          <a:p>
            <a:pPr algn="ctr"/>
            <a:r>
              <a:rPr lang="bn-IN" sz="2800" dirty="0" smtClean="0"/>
              <a:t>দানবের মতো চিৎকার করতে করতে</a:t>
            </a:r>
          </a:p>
          <a:p>
            <a:pPr algn="ctr"/>
            <a:r>
              <a:rPr lang="bn-IN" sz="2800" dirty="0" smtClean="0"/>
              <a:t>তুমি আসবে বলে, হে স্বাধীনতা,</a:t>
            </a:r>
          </a:p>
          <a:p>
            <a:pPr algn="ctr"/>
            <a:r>
              <a:rPr lang="bn-IN" sz="2800" dirty="0" smtClean="0"/>
              <a:t>ছাত্রাবাস,বস্তি উজাড় হলো। রিকয়েললেস রাইফেল</a:t>
            </a:r>
          </a:p>
          <a:p>
            <a:pPr algn="ctr"/>
            <a:r>
              <a:rPr lang="bn-IN" sz="2800" dirty="0" smtClean="0"/>
              <a:t>আর মেশিনগান খই ফোটাল যত্রতত্র।                           </a:t>
            </a:r>
            <a:endParaRPr lang="en-US" sz="2800" dirty="0"/>
          </a:p>
        </p:txBody>
      </p:sp>
      <p:pic>
        <p:nvPicPr>
          <p:cNvPr id="7" name="Picture 6" descr="images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3" y="193964"/>
            <a:ext cx="5565624" cy="3713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723" y="128588"/>
            <a:ext cx="6576151" cy="377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7A45FB-9B6E-4F97-B38B-A09B0374DE8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3912" y="3570063"/>
            <a:ext cx="3748087" cy="3046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30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333333">
            <a:extLst>
              <a:ext uri="{FF2B5EF4-FFF2-40B4-BE49-F238E27FC236}">
                <a16:creationId xmlns:a16="http://schemas.microsoft.com/office/drawing/2014/main" id="{7399B6D2-BBF7-4B5C-81C9-EAC50F22B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890" y="290945"/>
            <a:ext cx="6276109" cy="33250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0F7A181-23DC-401A-A6D7-8A800EA4B8A5}"/>
              </a:ext>
            </a:extLst>
          </p:cNvPr>
          <p:cNvGrpSpPr/>
          <p:nvPr/>
        </p:nvGrpSpPr>
        <p:grpSpPr>
          <a:xfrm>
            <a:off x="96982" y="412116"/>
            <a:ext cx="5777346" cy="3287047"/>
            <a:chOff x="452234" y="1508990"/>
            <a:chExt cx="5883253" cy="49261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34" y="1508990"/>
              <a:ext cx="5883253" cy="49261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34" y="1508990"/>
              <a:ext cx="4453595" cy="174221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24690" y="3685309"/>
            <a:ext cx="8451273" cy="30064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তুমি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গ্রামের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গ্রাম</a:t>
            </a:r>
            <a:r>
              <a:rPr lang="en-US" sz="2800" dirty="0" smtClean="0"/>
              <a:t>।</a:t>
            </a:r>
          </a:p>
          <a:p>
            <a:pPr algn="ctr"/>
            <a:r>
              <a:rPr lang="en-US" sz="2800" dirty="0" err="1" smtClean="0"/>
              <a:t>তুমি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বিধ্বস্ত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পাড়ার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প্রভুর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বাস্তভিটার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ভগ্নস্তপে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দাঁড়িয়ে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একটানা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আর্তনাদ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কুকুর</a:t>
            </a:r>
            <a:r>
              <a:rPr lang="en-US" sz="2800" dirty="0" smtClean="0"/>
              <a:t>।</a:t>
            </a:r>
          </a:p>
          <a:p>
            <a:pPr algn="ctr"/>
            <a:r>
              <a:rPr lang="en-US" sz="2800" dirty="0" err="1" smtClean="0"/>
              <a:t>তুমি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, </a:t>
            </a:r>
            <a:r>
              <a:rPr lang="en-US" sz="2800" dirty="0" err="1" smtClean="0"/>
              <a:t>হে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স্বাধীনতা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err="1" smtClean="0"/>
              <a:t>অবুঝ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শিশু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হামাগুড়ি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পিতা-মাতার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</a:t>
            </a:r>
            <a:r>
              <a:rPr lang="en-US" dirty="0" smtClean="0"/>
              <a:t>।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728" y="457201"/>
            <a:ext cx="10529454" cy="1122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পাঠ- বিশ্লেষণ 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" y="1620983"/>
            <a:ext cx="10529454" cy="455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" y="1620984"/>
            <a:ext cx="10529454" cy="4558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620982"/>
            <a:ext cx="10557164" cy="4558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1579419"/>
            <a:ext cx="12178145" cy="5278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1579419"/>
            <a:ext cx="12178145" cy="5320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1620981"/>
            <a:ext cx="12108873" cy="5237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579419"/>
            <a:ext cx="12095018" cy="5278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79419"/>
            <a:ext cx="12039599" cy="5278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459056"/>
            <a:ext cx="12178146" cy="52370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9056"/>
            <a:ext cx="12150436" cy="53989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459055"/>
            <a:ext cx="12316691" cy="5440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477674"/>
            <a:ext cx="12316691" cy="54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12192000" cy="80356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জোড়ায়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কাজ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803563"/>
            <a:ext cx="6151418" cy="60544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75854"/>
            <a:ext cx="5278582" cy="3048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অভিন্ন</a:t>
            </a:r>
            <a:r>
              <a:rPr lang="en-US" sz="1600" dirty="0" smtClean="0"/>
              <a:t> </a:t>
            </a:r>
            <a:r>
              <a:rPr lang="en-US" sz="1600" dirty="0" err="1" smtClean="0"/>
              <a:t>তথ্যভিত্তিক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প্রশ্ন</a:t>
            </a:r>
            <a:r>
              <a:rPr lang="en-US" sz="1600" dirty="0" smtClean="0"/>
              <a:t> , </a:t>
            </a:r>
            <a:r>
              <a:rPr lang="en-US" sz="1600" dirty="0" err="1" smtClean="0"/>
              <a:t>সময়</a:t>
            </a:r>
            <a:r>
              <a:rPr lang="en-US" sz="1600" dirty="0" smtClean="0"/>
              <a:t> = ৩ </a:t>
            </a:r>
            <a:r>
              <a:rPr lang="en-US" sz="1600" dirty="0" err="1" smtClean="0"/>
              <a:t>মিঃ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-1" y="6289964"/>
            <a:ext cx="5874327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উত্তর</a:t>
            </a:r>
            <a:r>
              <a:rPr lang="en-US" dirty="0" smtClean="0"/>
              <a:t>= ১, ঘ। ২, গ।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709" y="2604655"/>
            <a:ext cx="5846618" cy="33805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</a:t>
            </a:r>
            <a:r>
              <a:rPr lang="en-US" sz="1600" dirty="0" smtClean="0"/>
              <a:t>, </a:t>
            </a:r>
            <a:r>
              <a:rPr lang="en-US" sz="1600" dirty="0" err="1" smtClean="0"/>
              <a:t>উদ্দীপকের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সাথে</a:t>
            </a:r>
            <a:r>
              <a:rPr lang="en-US" sz="1600" dirty="0" smtClean="0"/>
              <a:t> ‘</a:t>
            </a:r>
            <a:r>
              <a:rPr lang="en-US" sz="1600" dirty="0" err="1" smtClean="0"/>
              <a:t>তোমাকে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পাওয়ার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জন্যে</a:t>
            </a:r>
            <a:r>
              <a:rPr lang="en-US" sz="1600" dirty="0" smtClean="0"/>
              <a:t>, </a:t>
            </a:r>
            <a:r>
              <a:rPr lang="en-US" sz="1600" dirty="0" err="1" smtClean="0"/>
              <a:t>হে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স্বাধীনতা</a:t>
            </a:r>
            <a:r>
              <a:rPr lang="en-US" sz="1600" dirty="0" smtClean="0"/>
              <a:t>’ </a:t>
            </a:r>
            <a:r>
              <a:rPr lang="en-US" sz="1600" dirty="0" err="1" smtClean="0"/>
              <a:t>কবিতার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সাদৃশ্য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কোথয়</a:t>
            </a:r>
            <a:r>
              <a:rPr lang="en-US" sz="1600" dirty="0" smtClean="0"/>
              <a:t> ?</a:t>
            </a:r>
          </a:p>
          <a:p>
            <a:pPr algn="ctr"/>
            <a:r>
              <a:rPr lang="en-US" sz="1600" dirty="0" smtClean="0"/>
              <a:t>ক) </a:t>
            </a:r>
            <a:r>
              <a:rPr lang="en-US" sz="1600" dirty="0" err="1" smtClean="0"/>
              <a:t>বাংলাদেশের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ঐতিহ্যে</a:t>
            </a:r>
            <a:r>
              <a:rPr lang="en-US" sz="1600" dirty="0" smtClean="0"/>
              <a:t> খ ) </a:t>
            </a:r>
            <a:r>
              <a:rPr lang="en-US" sz="1600" dirty="0" err="1" smtClean="0"/>
              <a:t>মুক্তিযুদ্ধের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স্মৃতি</a:t>
            </a:r>
            <a:r>
              <a:rPr lang="en-US" sz="1600" dirty="0" smtClean="0"/>
              <a:t> </a:t>
            </a:r>
            <a:r>
              <a:rPr lang="en-US" sz="1600" dirty="0" err="1" smtClean="0"/>
              <a:t>গাথায়</a:t>
            </a:r>
            <a:endParaRPr lang="en-US" sz="1600" dirty="0" smtClean="0"/>
          </a:p>
          <a:p>
            <a:pPr algn="ctr"/>
            <a:r>
              <a:rPr lang="en-US" sz="1600" dirty="0" smtClean="0"/>
              <a:t>গ) </a:t>
            </a:r>
            <a:r>
              <a:rPr lang="en-US" sz="1600" dirty="0" err="1" smtClean="0"/>
              <a:t>বাংলাদেশের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ভাষা</a:t>
            </a:r>
            <a:r>
              <a:rPr lang="en-US" sz="1600" dirty="0" smtClean="0"/>
              <a:t> </a:t>
            </a:r>
            <a:r>
              <a:rPr lang="en-US" sz="1600" dirty="0" err="1" smtClean="0"/>
              <a:t>আন্দোলনে</a:t>
            </a:r>
            <a:r>
              <a:rPr lang="en-US" sz="1600" dirty="0" smtClean="0"/>
              <a:t>  ঘ) </a:t>
            </a:r>
            <a:r>
              <a:rPr lang="en-US" sz="1600" dirty="0" err="1" smtClean="0"/>
              <a:t>স্বাধীনতা</a:t>
            </a:r>
            <a:r>
              <a:rPr lang="en-US" sz="1600" dirty="0" smtClean="0"/>
              <a:t> </a:t>
            </a:r>
            <a:r>
              <a:rPr lang="en-US" sz="1600" dirty="0" err="1" smtClean="0"/>
              <a:t>চেতনা</a:t>
            </a:r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২,উদ্দীপকের </a:t>
            </a:r>
            <a:r>
              <a:rPr lang="en-US" sz="1600" dirty="0" err="1" smtClean="0"/>
              <a:t>তৃতীয়</a:t>
            </a:r>
            <a:r>
              <a:rPr lang="en-US" sz="1600" dirty="0" smtClean="0"/>
              <a:t> </a:t>
            </a:r>
            <a:r>
              <a:rPr lang="en-US" sz="1600" dirty="0" err="1" smtClean="0"/>
              <a:t>চরণে</a:t>
            </a:r>
            <a:r>
              <a:rPr lang="en-US" sz="1600" dirty="0" smtClean="0"/>
              <a:t> ‘</a:t>
            </a:r>
            <a:r>
              <a:rPr lang="en-US" sz="1600" dirty="0" err="1" smtClean="0"/>
              <a:t>তোমাকে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পাওয়ার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জন্যে</a:t>
            </a:r>
            <a:r>
              <a:rPr lang="en-US" sz="1600" dirty="0" smtClean="0"/>
              <a:t>, </a:t>
            </a:r>
            <a:r>
              <a:rPr lang="en-US" sz="1600" dirty="0" err="1" smtClean="0"/>
              <a:t>হে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স্বাধীনতা</a:t>
            </a:r>
            <a:r>
              <a:rPr lang="en-US" sz="1600" dirty="0" smtClean="0"/>
              <a:t>’ </a:t>
            </a:r>
            <a:r>
              <a:rPr lang="en-US" sz="1600" dirty="0" err="1" smtClean="0"/>
              <a:t>কবিতায়</a:t>
            </a:r>
            <a:r>
              <a:rPr lang="en-US" sz="1600" dirty="0" smtClean="0"/>
              <a:t> </a:t>
            </a:r>
            <a:r>
              <a:rPr lang="en-US" sz="1600" dirty="0" err="1" smtClean="0"/>
              <a:t>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দিকটি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ফুটে</a:t>
            </a:r>
            <a:r>
              <a:rPr lang="en-US" sz="1600" dirty="0" smtClean="0"/>
              <a:t>  </a:t>
            </a:r>
            <a:r>
              <a:rPr lang="en-US" sz="1600" dirty="0" err="1" smtClean="0"/>
              <a:t>উঠেছে</a:t>
            </a:r>
            <a:r>
              <a:rPr lang="en-US" sz="1600" dirty="0" smtClean="0"/>
              <a:t> –</a:t>
            </a:r>
          </a:p>
          <a:p>
            <a:pPr algn="ctr"/>
            <a:r>
              <a:rPr lang="en-US" sz="1600" dirty="0" smtClean="0"/>
              <a:t>।, </a:t>
            </a:r>
            <a:r>
              <a:rPr lang="en-US" sz="1600" dirty="0" err="1" smtClean="0"/>
              <a:t>ছাত্রবাসে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পাকিস্তানি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বাহিনীর</a:t>
            </a:r>
            <a:r>
              <a:rPr lang="en-US" sz="1600" dirty="0" smtClean="0"/>
              <a:t> </a:t>
            </a:r>
            <a:r>
              <a:rPr lang="en-US" sz="1600" dirty="0" err="1" smtClean="0"/>
              <a:t>আক্রমণ</a:t>
            </a:r>
            <a:endParaRPr lang="en-US" sz="1600" dirty="0" smtClean="0"/>
          </a:p>
          <a:p>
            <a:pPr algn="ctr"/>
            <a:r>
              <a:rPr lang="en-US" sz="1600" dirty="0" smtClean="0"/>
              <a:t>।।, </a:t>
            </a:r>
            <a:r>
              <a:rPr lang="en-US" sz="1600" dirty="0" err="1" smtClean="0"/>
              <a:t>বাঙালী</a:t>
            </a:r>
            <a:r>
              <a:rPr lang="en-US" sz="1600" dirty="0" smtClean="0"/>
              <a:t> </a:t>
            </a:r>
            <a:r>
              <a:rPr lang="en-US" sz="1600" dirty="0" err="1" smtClean="0"/>
              <a:t>গড়ে</a:t>
            </a:r>
            <a:r>
              <a:rPr lang="en-US" sz="1600" dirty="0" smtClean="0"/>
              <a:t> </a:t>
            </a:r>
            <a:r>
              <a:rPr lang="en-US" sz="1600" dirty="0" err="1" smtClean="0"/>
              <a:t>তোলার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আক্রমণ</a:t>
            </a:r>
            <a:endParaRPr lang="en-US" sz="1600" dirty="0" smtClean="0"/>
          </a:p>
          <a:p>
            <a:pPr algn="ctr"/>
            <a:r>
              <a:rPr lang="en-US" sz="1600" dirty="0" smtClean="0"/>
              <a:t>।।।, </a:t>
            </a:r>
            <a:r>
              <a:rPr lang="en-US" sz="1600" dirty="0" err="1" smtClean="0"/>
              <a:t>পাকিস্তানি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বাহিনী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কর্তৃক</a:t>
            </a:r>
            <a:r>
              <a:rPr lang="en-US" sz="1600" dirty="0" smtClean="0"/>
              <a:t> </a:t>
            </a:r>
            <a:r>
              <a:rPr lang="en-US" sz="1600" dirty="0" err="1" smtClean="0"/>
              <a:t>গ্রামের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পর</a:t>
            </a:r>
            <a:r>
              <a:rPr lang="en-US" sz="1600" dirty="0" smtClean="0"/>
              <a:t> </a:t>
            </a:r>
            <a:r>
              <a:rPr lang="en-US" sz="1600" dirty="0" err="1" smtClean="0"/>
              <a:t>গ্রাম</a:t>
            </a:r>
            <a:r>
              <a:rPr lang="en-US" sz="1600" dirty="0" smtClean="0"/>
              <a:t> </a:t>
            </a:r>
            <a:r>
              <a:rPr lang="en-US" sz="1600" dirty="0" err="1" smtClean="0"/>
              <a:t>পুড়িয়ে</a:t>
            </a:r>
            <a:r>
              <a:rPr lang="en-US" sz="1600" dirty="0" smtClean="0"/>
              <a:t> </a:t>
            </a:r>
            <a:r>
              <a:rPr lang="en-US" sz="1600" dirty="0" err="1" smtClean="0"/>
              <a:t>দেওয়া</a:t>
            </a:r>
            <a:r>
              <a:rPr lang="en-US" sz="1600" dirty="0" smtClean="0"/>
              <a:t>  </a:t>
            </a:r>
          </a:p>
          <a:p>
            <a:pPr algn="ctr"/>
            <a:r>
              <a:rPr lang="en-US" sz="1600" dirty="0" err="1" smtClean="0"/>
              <a:t>নিচের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কোনটি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সঠিক</a:t>
            </a:r>
            <a:r>
              <a:rPr lang="en-US" sz="1600" dirty="0" smtClean="0"/>
              <a:t> ?</a:t>
            </a:r>
          </a:p>
          <a:p>
            <a:pPr algn="ctr"/>
            <a:r>
              <a:rPr lang="en-US" sz="1600" dirty="0" smtClean="0"/>
              <a:t>ক) ।   খ)  । ও ।।  গ) । ও ।।।  ঘ) ।,।। ও ।।।                         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1136074"/>
            <a:ext cx="5292436" cy="14270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নিচের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উদ্দীপকটি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পড়ে</a:t>
            </a:r>
            <a:r>
              <a:rPr lang="en-US" sz="1600" dirty="0" smtClean="0"/>
              <a:t> ১ ও ২ </a:t>
            </a:r>
            <a:r>
              <a:rPr lang="en-US" sz="1600" dirty="0" err="1" smtClean="0"/>
              <a:t>নম্বর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প্রশ্নের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উত্তর</a:t>
            </a:r>
            <a:r>
              <a:rPr lang="en-US" sz="1600" dirty="0" smtClean="0"/>
              <a:t> </a:t>
            </a:r>
            <a:r>
              <a:rPr lang="en-US" sz="1600" dirty="0" err="1" smtClean="0"/>
              <a:t>দাও</a:t>
            </a:r>
            <a:r>
              <a:rPr lang="en-US" sz="1600" dirty="0" smtClean="0"/>
              <a:t> :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 </a:t>
            </a:r>
            <a:r>
              <a:rPr lang="en-US" sz="1600" dirty="0" err="1" smtClean="0"/>
              <a:t>সাবাস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বাংলাদেশ,এ</a:t>
            </a:r>
            <a:r>
              <a:rPr lang="en-US" sz="1600" dirty="0" smtClean="0"/>
              <a:t> </a:t>
            </a:r>
            <a:r>
              <a:rPr lang="en-US" sz="1600" dirty="0" err="1" smtClean="0"/>
              <a:t>পৃথিবী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অবাক</a:t>
            </a:r>
            <a:r>
              <a:rPr lang="en-US" sz="1600" dirty="0" smtClean="0"/>
              <a:t> </a:t>
            </a:r>
            <a:r>
              <a:rPr lang="en-US" sz="1600" dirty="0" err="1" smtClean="0"/>
              <a:t>তাকিয়ে</a:t>
            </a:r>
            <a:r>
              <a:rPr lang="en-US" sz="1600" dirty="0" smtClean="0"/>
              <a:t> </a:t>
            </a:r>
            <a:r>
              <a:rPr lang="en-US" sz="1600" dirty="0" err="1" smtClean="0"/>
              <a:t>রয়</a:t>
            </a:r>
            <a:r>
              <a:rPr lang="en-US" sz="1600" dirty="0" smtClean="0"/>
              <a:t> ;</a:t>
            </a:r>
          </a:p>
          <a:p>
            <a:pPr algn="ctr"/>
            <a:r>
              <a:rPr lang="en-US" sz="1600" dirty="0" err="1" smtClean="0"/>
              <a:t>জ্বলে-পুড়ে</a:t>
            </a:r>
            <a:r>
              <a:rPr lang="en-US" sz="1600" dirty="0" smtClean="0"/>
              <a:t> </a:t>
            </a:r>
            <a:r>
              <a:rPr lang="en-US" sz="1600" dirty="0" err="1" smtClean="0"/>
              <a:t>মরে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ছারখার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তবু</a:t>
            </a:r>
            <a:r>
              <a:rPr lang="en-US" sz="1600" dirty="0" smtClean="0"/>
              <a:t> </a:t>
            </a:r>
            <a:r>
              <a:rPr lang="en-US" sz="1600" dirty="0" err="1" smtClean="0"/>
              <a:t>মাথা</a:t>
            </a:r>
            <a:r>
              <a:rPr lang="en-US" sz="1600" dirty="0" smtClean="0"/>
              <a:t> </a:t>
            </a:r>
            <a:r>
              <a:rPr lang="en-US" sz="1600" dirty="0" err="1" smtClean="0"/>
              <a:t>নোয়াবার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নয়</a:t>
            </a:r>
            <a:r>
              <a:rPr lang="en-US" sz="1600" dirty="0" smtClean="0"/>
              <a:t>।     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71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199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দলগত কাজ 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75855"/>
            <a:ext cx="4045528" cy="387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অনুধাবনমূলক প্রশ্ন, সমইয় = ৫ মিঃ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05344"/>
            <a:ext cx="4059382" cy="15932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ক = দল</a:t>
            </a:r>
            <a:endParaRPr lang="en-US" sz="2800" dirty="0" smtClean="0"/>
          </a:p>
          <a:p>
            <a:pPr algn="ctr"/>
            <a:endParaRPr lang="bn-IN" dirty="0" smtClean="0"/>
          </a:p>
          <a:p>
            <a:pPr algn="ctr"/>
            <a:r>
              <a:rPr lang="bn-IN" sz="2000" dirty="0" smtClean="0"/>
              <a:t>১, আর কতবার দেখতে হবে খান্ডবদাহন-চরণটি ব্যাখ্যা করো ?         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4918364"/>
            <a:ext cx="3962400" cy="1939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খ= </a:t>
            </a:r>
            <a:r>
              <a:rPr lang="en-US" sz="2800" dirty="0" err="1" smtClean="0"/>
              <a:t>দল</a:t>
            </a:r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১, </a:t>
            </a:r>
            <a:r>
              <a:rPr lang="en-US" sz="2000" dirty="0" err="1" smtClean="0"/>
              <a:t>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নতুন</a:t>
            </a:r>
            <a:r>
              <a:rPr lang="en-US" sz="2000" dirty="0" smtClean="0"/>
              <a:t> </a:t>
            </a:r>
            <a:r>
              <a:rPr lang="en-US" sz="2000" dirty="0" err="1" smtClean="0"/>
              <a:t>পৃথিবী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জন্ম</a:t>
            </a:r>
            <a:r>
              <a:rPr lang="en-US" sz="2000" dirty="0" smtClean="0"/>
              <a:t> </a:t>
            </a:r>
            <a:r>
              <a:rPr lang="en-US" sz="2000" dirty="0" err="1" smtClean="0"/>
              <a:t>হওয়ার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কথা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হয়েছে</a:t>
            </a:r>
            <a:r>
              <a:rPr lang="en-US" sz="2000" dirty="0" smtClean="0"/>
              <a:t> ? </a:t>
            </a:r>
            <a:r>
              <a:rPr lang="en-US" sz="2000" dirty="0" err="1" smtClean="0"/>
              <a:t>বুঝিয়ে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লেখো</a:t>
            </a:r>
            <a:r>
              <a:rPr lang="en-US" sz="2000" dirty="0" smtClean="0"/>
              <a:t> ।      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8645236" y="5195455"/>
            <a:ext cx="3408219" cy="1662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ঘ =</a:t>
            </a:r>
            <a:r>
              <a:rPr lang="en-US" sz="2800" dirty="0" err="1" smtClean="0"/>
              <a:t>দল</a:t>
            </a:r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১, </a:t>
            </a:r>
            <a:r>
              <a:rPr lang="en-US" sz="2000" dirty="0" err="1" smtClean="0"/>
              <a:t>সবাই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স্বাধীনতার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অধীরভাবে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প্রতিক্ষা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কেন</a:t>
            </a:r>
            <a:r>
              <a:rPr lang="en-US" sz="2000" dirty="0" smtClean="0"/>
              <a:t> ?     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451274" y="748145"/>
            <a:ext cx="3616036" cy="14685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গ = দল</a:t>
            </a:r>
            <a:endParaRPr lang="en-US" sz="2800" dirty="0" smtClean="0"/>
          </a:p>
          <a:p>
            <a:pPr algn="ctr"/>
            <a:endParaRPr lang="bn-IN" dirty="0" smtClean="0"/>
          </a:p>
          <a:p>
            <a:pPr algn="ctr"/>
            <a:r>
              <a:rPr lang="bn-IN" sz="2000" dirty="0" smtClean="0"/>
              <a:t>১, সিঁথির সিঁদুর মুছে গেল হরিদাসীর-চরণটি ব্যাখ্যা করো ?      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37" y="1921451"/>
            <a:ext cx="4738254" cy="37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8589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মুল্যায়ণ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48146"/>
            <a:ext cx="12192000" cy="955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১) ‘খান্ডবদাহন’ শব্দের অর্থ কী ?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68437"/>
            <a:ext cx="12192000" cy="10529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৪) কার চুল বাতাসে নড়ছে 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59527"/>
            <a:ext cx="12192000" cy="10113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২) “তোমাকে পাওয়ার জন্যে , হে স্বাধীনতা” কবিতাটি কোথা হইতে নেওয়া হয়েছে ?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43200"/>
            <a:ext cx="12192000" cy="11360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৩) তেজি তরুণ আসলে কে ?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93674"/>
            <a:ext cx="12067309" cy="1722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উত্তর=১, ভয়াবহ অগ্নিকান্ড.২,বন্দী শিবির থেকে। ৩, গেরিলা যোদ্ধা। ৪,এক বুড়ো।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2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28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বাড়ির কাজ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5" y="934158"/>
            <a:ext cx="7148945" cy="59238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79274"/>
            <a:ext cx="5001492" cy="28678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১, </a:t>
            </a:r>
            <a:r>
              <a:rPr lang="en-US" sz="3200" dirty="0" err="1" smtClean="0"/>
              <a:t>মুক্তিযুদ্ধ</a:t>
            </a:r>
            <a:r>
              <a:rPr lang="en-US" sz="3200" dirty="0" smtClean="0"/>
              <a:t> </a:t>
            </a:r>
            <a:r>
              <a:rPr lang="en-US" sz="3200" dirty="0" err="1" smtClean="0"/>
              <a:t>চলাকালীন</a:t>
            </a:r>
            <a:r>
              <a:rPr lang="en-US" sz="3200" dirty="0" smtClean="0"/>
              <a:t> </a:t>
            </a:r>
            <a:r>
              <a:rPr lang="en-US" sz="3200" dirty="0" err="1" smtClean="0"/>
              <a:t>হানাদার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বাহিনীর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অমানবিক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অত্যাচারের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স্বরুপ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করো</a:t>
            </a:r>
            <a:r>
              <a:rPr lang="en-US" sz="3200" dirty="0" smtClean="0"/>
              <a:t>।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007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2836" y="548640"/>
            <a:ext cx="10480964" cy="97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</a:rPr>
              <a:t> – </a:t>
            </a:r>
            <a:r>
              <a:rPr lang="en-US" sz="60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6000" dirty="0" smtClean="0">
                <a:solidFill>
                  <a:srgbClr val="FF0000"/>
                </a:solidFill>
              </a:rPr>
              <a:t>  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8354"/>
            <a:ext cx="10515600" cy="5061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152401"/>
            <a:ext cx="1134687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1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24690"/>
            <a:ext cx="12192000" cy="1316182"/>
          </a:xfrm>
          <a:prstGeom prst="horizontalScroll">
            <a:avLst>
              <a:gd name="adj" fmla="val 1502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পরিচিতি 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0" y="997527"/>
            <a:ext cx="4544291" cy="14582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পাঠ-পরিচিতি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2455817"/>
            <a:ext cx="4502727" cy="44021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শ্রেণি :  নবম</a:t>
            </a:r>
          </a:p>
          <a:p>
            <a:pPr algn="ctr"/>
            <a:r>
              <a:rPr lang="bn-IN" sz="3200" dirty="0" smtClean="0"/>
              <a:t>বিষয় : বাংলা প্রথম পত্র</a:t>
            </a:r>
          </a:p>
          <a:p>
            <a:pPr algn="ctr"/>
            <a:r>
              <a:rPr lang="bn-IN" sz="3200" dirty="0" smtClean="0"/>
              <a:t>সময় : </a:t>
            </a:r>
            <a:r>
              <a:rPr lang="en-US" sz="3200" dirty="0" smtClean="0"/>
              <a:t>৪৫</a:t>
            </a:r>
            <a:r>
              <a:rPr lang="bn-IN" sz="3200" dirty="0" smtClean="0"/>
              <a:t> মিনিট</a:t>
            </a:r>
          </a:p>
          <a:p>
            <a:pPr algn="ctr"/>
            <a:r>
              <a:rPr lang="bn-IN" sz="3200" dirty="0" smtClean="0"/>
              <a:t>তারিখ : ২২- </a:t>
            </a:r>
            <a:r>
              <a:rPr lang="en-US" sz="3200" dirty="0" smtClean="0"/>
              <a:t>১২</a:t>
            </a:r>
            <a:r>
              <a:rPr lang="bn-IN" sz="3200" dirty="0" smtClean="0"/>
              <a:t> – ২০১৯ ইং     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689273" y="955964"/>
            <a:ext cx="4502727" cy="14998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শিক্ষক – পরিচিতি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1564" y="2455818"/>
            <a:ext cx="4530435" cy="4305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নিমাই চন্দ্র মন্ডল,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সহকারী শিক্ষক,   </a:t>
            </a:r>
          </a:p>
          <a:p>
            <a:pPr algn="r"/>
            <a:r>
              <a:rPr lang="bn-IN" sz="3200" dirty="0" smtClean="0">
                <a:solidFill>
                  <a:srgbClr val="FF0000"/>
                </a:solidFill>
              </a:rPr>
              <a:t>পলাশী মাধ্যমিক বিদ্যালয়, 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রোহিতা, মনিরামপুর, যশোর।     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3" y="942110"/>
            <a:ext cx="3158836" cy="5915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5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9144"/>
            <a:ext cx="6567055" cy="308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Pak arm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945" y="1239981"/>
            <a:ext cx="5805055" cy="2957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t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6255" y="4073236"/>
            <a:ext cx="6857999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-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5491" y="4184073"/>
            <a:ext cx="5839691" cy="2673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ছবিগুলিতে তোমরা কী কী দেখতে পাচ্ছ ?  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41964" y="1454727"/>
            <a:ext cx="8950035" cy="20591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          “তোমাকে পাওয়ার জন্য, হে স্বাধীনতা”   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61611" y="3546764"/>
            <a:ext cx="4441371" cy="285403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শামসুর রাহমান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6327"/>
            <a:ext cx="2960519" cy="37098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0" y="124691"/>
            <a:ext cx="12095018" cy="13231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3518" y="601684"/>
            <a:ext cx="293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শিখন ফল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826327" y="1482436"/>
            <a:ext cx="7163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এই পাঠ শেষে শিক্ষার্থীরা------------</a:t>
            </a:r>
          </a:p>
          <a:p>
            <a:endParaRPr lang="bn-IN" sz="2400" dirty="0" smtClean="0"/>
          </a:p>
          <a:p>
            <a:r>
              <a:rPr lang="bn-IN" sz="2400" dirty="0" smtClean="0"/>
              <a:t>১, </a:t>
            </a:r>
            <a:r>
              <a:rPr lang="bn-IN" sz="2400" dirty="0" smtClean="0"/>
              <a:t>কবি</a:t>
            </a:r>
            <a:r>
              <a:rPr lang="en-US" sz="2400" dirty="0" smtClean="0"/>
              <a:t>র</a:t>
            </a:r>
            <a:r>
              <a:rPr lang="bn-IN" sz="2400" dirty="0" smtClean="0"/>
              <a:t>  </a:t>
            </a:r>
            <a:r>
              <a:rPr lang="bn-IN" sz="2400" dirty="0" smtClean="0"/>
              <a:t>জন্ম পরিচিতি বলতে ও লিখতে পারবে। </a:t>
            </a:r>
          </a:p>
          <a:p>
            <a:r>
              <a:rPr lang="bn-IN" sz="2400" dirty="0" smtClean="0"/>
              <a:t>২, নতুন শব্দগুলোর অর্থসহ বাক্য গঠন  করতে পারবে। </a:t>
            </a:r>
          </a:p>
          <a:p>
            <a:r>
              <a:rPr lang="bn-IN" sz="2400" dirty="0" smtClean="0"/>
              <a:t>৩,স্বাধীনতার জন্য এদেশের সর্বস্তরের মানুষের আত্নত্যাগের </a:t>
            </a:r>
            <a:r>
              <a:rPr lang="bn-IN" sz="2400" b="1" dirty="0" smtClean="0"/>
              <a:t>স্বরুপ ব্যাখ্যা করতে পারবে।  </a:t>
            </a:r>
            <a:r>
              <a:rPr lang="bn-IN" sz="2400" dirty="0" smtClean="0"/>
              <a:t>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0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273" y="0"/>
            <a:ext cx="12261273" cy="15022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কবি – পরিচিতি 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91" y="2485926"/>
            <a:ext cx="3990108" cy="3708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1029" y="1815737"/>
            <a:ext cx="381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শামসুর রাহমান 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40582" y="1502230"/>
            <a:ext cx="6151418" cy="718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জন্ম : ১৯২৯ সালের ২৪শে অক্টোবর ঢাকা শহরে পৈতৃক নিবাস নরসিংদী জেলায় রামপুরা থানায়।       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422073" y="5917474"/>
            <a:ext cx="8769926" cy="9405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মৃত্যু : ২০০৬ সালের ১৭ আগস্ট মৃত্যুবরণ করেন।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2230"/>
            <a:ext cx="3331028" cy="1188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পিতা-মাতা : পিতার নাম মোখলেসুর রহমান চৌধূরী, মাতার নাম আমেনা খাতুন ।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7406636" y="2246811"/>
            <a:ext cx="4785363" cy="11625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শিক্ষাজীবন : ১৯৪৫ সালে ম্যাট্রিক ও ১৯৪৭ সালে ইন্টারমিডিয়েট ঢাকা বিশ্ববিদ্যালয় থেকে স্নাতক ডিগ্রী লাভ করেন।      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0" y="2690949"/>
            <a:ext cx="3331026" cy="692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পেশা :  সাংবাদিকতা।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3409404"/>
            <a:ext cx="3477490" cy="34485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সাহিত্যিক পরিচয় : কাব্য সাধনায় নিয়োজিত ছিলেন। কবিতায় বিশেষ করে মধ্যবিত্ত নাগরিক জীবনের প্রত্যাশা, হতাশা, বিচ্ছন্নতা,বৈরাগ্য ও সংগ্রাম।   উপমা ও চিত্রকল্পে প্রকৃতিনির্ভর এবং বিষয় ও উপাদানে শহরকেন্দ্রিক।           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0514" y="3409405"/>
            <a:ext cx="4811486" cy="17896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উল্লেখযোগ্য রচনা : কাব্যগ্রন্থ : বিধবস্ত নীলিমা, নিরালোকে দিব্যরথ, বন্দী শিবির থেকে, বুক তার বাংলাদেশের হুদয়,হরিণের হাড়, বাংলাদেশ স্বপ্ন দ্যাখে, দেশদ্রোহী হতে ইচ্ছে করে</a:t>
            </a:r>
            <a:r>
              <a:rPr lang="bn-IN" sz="2000" dirty="0" smtClean="0"/>
              <a:t>।               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7445829" y="5199017"/>
            <a:ext cx="4746171" cy="7184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পুরস্কার : বাংলা একাডেমি পুরস্কার সহ অসংখ্যা পুরস্কার ও সন্মাননায় ভুষিত।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28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942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একক কাজ  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9" y="914401"/>
            <a:ext cx="588818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42109"/>
            <a:ext cx="6289964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জ্ঞানমূলক প্রশ্ন, সময়=৩ মিঃ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7128"/>
            <a:ext cx="6165274" cy="3131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১, নিচের কোনটি কবি শামসুর রাহমানের রচিত কাব্যগ্রন্থ নয় ?</a:t>
            </a:r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ক) নিরালোকে দিব্যরথ  খ) বন্দী শিবির থেকে</a:t>
            </a:r>
          </a:p>
          <a:p>
            <a:pPr algn="ctr"/>
            <a:r>
              <a:rPr lang="bn-IN" dirty="0" smtClean="0"/>
              <a:t>গ) বিধ্বস্ত নীলিমা ঘ) ছাড়পত্র</a:t>
            </a:r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২, কবি শামসুর রাহমানের পিতার নাম কী ?</a:t>
            </a:r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ক) স্বপন চৌধূরী  খ) আসলাম চৌধূরী</a:t>
            </a:r>
          </a:p>
          <a:p>
            <a:pPr algn="ctr"/>
            <a:r>
              <a:rPr lang="bn-IN" dirty="0" smtClean="0"/>
              <a:t>গ) রওনক চৌধূরী  ঘ) মোখলেসুর রহমান চৌধূরী           </a:t>
            </a:r>
          </a:p>
          <a:p>
            <a:pPr algn="ctr"/>
            <a:r>
              <a:rPr lang="bn-IN" dirty="0" smtClean="0"/>
              <a:t>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4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8683" y="442454"/>
            <a:ext cx="5840089" cy="740664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5347855" y="0"/>
            <a:ext cx="6844145" cy="8882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681"/>
            <a:ext cx="5055325" cy="55703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0" y="0"/>
            <a:ext cx="5375564" cy="8589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আদর্শ পাঠ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8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নতুন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শব্দের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অর্থ</a:t>
            </a:r>
            <a:r>
              <a:rPr lang="en-US" sz="5400" dirty="0" smtClean="0">
                <a:solidFill>
                  <a:srgbClr val="FF0000"/>
                </a:solidFill>
              </a:rPr>
              <a:t>    </a:t>
            </a:r>
            <a:r>
              <a:rPr lang="bn-IN" sz="5400" dirty="0" smtClean="0">
                <a:solidFill>
                  <a:srgbClr val="FF0000"/>
                </a:solidFill>
              </a:rPr>
              <a:t>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872836"/>
            <a:ext cx="3840480" cy="1645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১) ‘খান্ডবদাহন’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517866"/>
            <a:ext cx="3840480" cy="1707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২) ‘বাস্তুভিটা’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211782"/>
            <a:ext cx="3840480" cy="1274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৩) ‘বিধবস্ত’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5472545"/>
            <a:ext cx="3856812" cy="1385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৪) ‘যত্রতত্র’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5514108"/>
            <a:ext cx="5486400" cy="134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৪] সব জায়গায়।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6327" y="4253345"/>
            <a:ext cx="5555673" cy="1357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৩) যা ধবংস হয়েছে।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891" y="2516574"/>
            <a:ext cx="5664109" cy="176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২) বসতবাড়ি।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1" y="880556"/>
            <a:ext cx="5638800" cy="1654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১) ভয়াবহ অগ্নিকান্ড।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23" y="885023"/>
            <a:ext cx="2762250" cy="1678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2524400"/>
            <a:ext cx="2799807" cy="1673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85" y="4173980"/>
            <a:ext cx="2857500" cy="1141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5292436"/>
            <a:ext cx="2857500" cy="15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748</Words>
  <Application>Microsoft Office PowerPoint</Application>
  <PresentationFormat>Widescreen</PresentationFormat>
  <Paragraphs>120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124</cp:revision>
  <dcterms:created xsi:type="dcterms:W3CDTF">2019-07-19T04:53:07Z</dcterms:created>
  <dcterms:modified xsi:type="dcterms:W3CDTF">2019-12-16T18:22:56Z</dcterms:modified>
</cp:coreProperties>
</file>