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60" r:id="rId4"/>
    <p:sldId id="264" r:id="rId5"/>
    <p:sldId id="256" r:id="rId6"/>
    <p:sldId id="266" r:id="rId7"/>
    <p:sldId id="265" r:id="rId8"/>
    <p:sldId id="273" r:id="rId9"/>
    <p:sldId id="269" r:id="rId10"/>
    <p:sldId id="272" r:id="rId11"/>
    <p:sldId id="276" r:id="rId12"/>
    <p:sldId id="270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33CC"/>
    <a:srgbClr val="FF0066"/>
    <a:srgbClr val="21F14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876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3863-44C2-41FA-B76E-EA9727929878}" type="datetimeFigureOut">
              <a:rPr lang="en-US" smtClean="0"/>
              <a:t>17-Dec-2019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B0B1-8EF0-4011-A437-12057947F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84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3863-44C2-41FA-B76E-EA9727929878}" type="datetimeFigureOut">
              <a:rPr lang="en-US" smtClean="0"/>
              <a:t>17-Dec-2019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B0B1-8EF0-4011-A437-12057947F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1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3863-44C2-41FA-B76E-EA9727929878}" type="datetimeFigureOut">
              <a:rPr lang="en-US" smtClean="0"/>
              <a:t>17-Dec-2019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B0B1-8EF0-4011-A437-12057947F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6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3863-44C2-41FA-B76E-EA9727929878}" type="datetimeFigureOut">
              <a:rPr lang="en-US" smtClean="0"/>
              <a:t>17-Dec-2019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B0B1-8EF0-4011-A437-12057947F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1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3863-44C2-41FA-B76E-EA9727929878}" type="datetimeFigureOut">
              <a:rPr lang="en-US" smtClean="0"/>
              <a:t>17-Dec-2019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B0B1-8EF0-4011-A437-12057947F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34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3863-44C2-41FA-B76E-EA9727929878}" type="datetimeFigureOut">
              <a:rPr lang="en-US" smtClean="0"/>
              <a:t>17-Dec-2019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B0B1-8EF0-4011-A437-12057947F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07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3863-44C2-41FA-B76E-EA9727929878}" type="datetimeFigureOut">
              <a:rPr lang="en-US" smtClean="0"/>
              <a:t>17-Dec-2019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B0B1-8EF0-4011-A437-12057947F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50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3863-44C2-41FA-B76E-EA9727929878}" type="datetimeFigureOut">
              <a:rPr lang="en-US" smtClean="0"/>
              <a:t>17-Dec-2019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B0B1-8EF0-4011-A437-12057947F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1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3863-44C2-41FA-B76E-EA9727929878}" type="datetimeFigureOut">
              <a:rPr lang="en-US" smtClean="0"/>
              <a:t>17-Dec-2019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B0B1-8EF0-4011-A437-12057947F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1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3863-44C2-41FA-B76E-EA9727929878}" type="datetimeFigureOut">
              <a:rPr lang="en-US" smtClean="0"/>
              <a:t>17-Dec-2019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B0B1-8EF0-4011-A437-12057947F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06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73863-44C2-41FA-B76E-EA9727929878}" type="datetimeFigureOut">
              <a:rPr lang="en-US" smtClean="0"/>
              <a:t>17-Dec-2019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B0B1-8EF0-4011-A437-12057947F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1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73863-44C2-41FA-B76E-EA9727929878}" type="datetimeFigureOut">
              <a:rPr lang="en-US" smtClean="0"/>
              <a:t>17-Dec-2019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2B0B1-8EF0-4011-A437-12057947F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4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gif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Gif -19 HTML\Power Background\images (20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7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399" y="76201"/>
            <a:ext cx="8153400" cy="1905000"/>
          </a:xfrm>
          <a:prstGeom prst="rect">
            <a:avLst/>
          </a:prstGeom>
          <a:noFill/>
        </p:spPr>
        <p:txBody>
          <a:bodyPr wrap="square" rtlCol="0">
            <a:prstTxWarp prst="textButtonPour">
              <a:avLst/>
            </a:prstTxWarp>
            <a:spAutoFit/>
          </a:bodyPr>
          <a:lstStyle/>
          <a:p>
            <a:pPr algn="ctr"/>
            <a:r>
              <a:rPr lang="en-US" sz="4000" dirty="0" err="1" smtClean="0"/>
              <a:t>আজকের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মাল্টিমিডিয়া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ক্লাশে</a:t>
            </a:r>
            <a:r>
              <a:rPr lang="en-US" sz="4000" dirty="0" smtClean="0"/>
              <a:t>  </a:t>
            </a:r>
            <a:r>
              <a:rPr lang="en-US" sz="4000" dirty="0" err="1" smtClean="0"/>
              <a:t>সকলকে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জানা</a:t>
            </a:r>
            <a:r>
              <a:rPr lang="bn-IN" sz="4000" dirty="0" smtClean="0"/>
              <a:t>ই</a:t>
            </a:r>
            <a:r>
              <a:rPr lang="en-US" sz="4000" dirty="0" smtClean="0"/>
              <a:t> </a:t>
            </a:r>
            <a:r>
              <a:rPr lang="en-US" sz="4000" dirty="0" err="1" smtClean="0"/>
              <a:t>আন্তরিক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শুভেচ্ছা</a:t>
            </a:r>
            <a:r>
              <a:rPr lang="en-US" sz="4000" dirty="0" smtClean="0"/>
              <a:t> ও </a:t>
            </a:r>
            <a:r>
              <a:rPr lang="en-US" sz="4000" dirty="0" err="1" smtClean="0"/>
              <a:t>স্বাগতম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981201"/>
            <a:ext cx="8305799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68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990600"/>
            <a:ext cx="8839200" cy="5791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18288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B0F0"/>
                </a:solidFill>
              </a:rPr>
              <a:t>শিখন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পাঠ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819400"/>
            <a:ext cx="7239000" cy="2246769"/>
          </a:xfrm>
          <a:prstGeom prst="rect">
            <a:avLst/>
          </a:prstGeom>
          <a:noFill/>
        </p:spPr>
        <p:txBody>
          <a:bodyPr wrap="square" rtlCol="0">
            <a:prstTxWarp prst="textButtonPour">
              <a:avLst/>
            </a:prstTxWarp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800" b="1" i="1" dirty="0" err="1" smtClean="0">
                <a:solidFill>
                  <a:srgbClr val="21F149"/>
                </a:solidFill>
              </a:rPr>
              <a:t>অত্র</a:t>
            </a:r>
            <a:r>
              <a:rPr lang="en-US" sz="2800" b="1" i="1" dirty="0" smtClean="0">
                <a:solidFill>
                  <a:srgbClr val="21F149"/>
                </a:solidFill>
              </a:rPr>
              <a:t> </a:t>
            </a:r>
            <a:r>
              <a:rPr lang="en-US" sz="2800" b="1" i="1" dirty="0" err="1" smtClean="0">
                <a:solidFill>
                  <a:srgbClr val="21F149"/>
                </a:solidFill>
              </a:rPr>
              <a:t>পাঠে</a:t>
            </a:r>
            <a:r>
              <a:rPr lang="en-US" sz="2800" b="1" i="1" dirty="0" smtClean="0">
                <a:solidFill>
                  <a:srgbClr val="21F149"/>
                </a:solidFill>
              </a:rPr>
              <a:t> </a:t>
            </a:r>
            <a:r>
              <a:rPr lang="en-US" sz="2800" b="1" i="1" dirty="0" err="1" smtClean="0">
                <a:solidFill>
                  <a:srgbClr val="21F149"/>
                </a:solidFill>
              </a:rPr>
              <a:t>ছাত্র</a:t>
            </a:r>
            <a:r>
              <a:rPr lang="en-US" sz="2800" b="1" i="1" dirty="0" smtClean="0">
                <a:solidFill>
                  <a:srgbClr val="21F149"/>
                </a:solidFill>
              </a:rPr>
              <a:t> ও </a:t>
            </a:r>
            <a:r>
              <a:rPr lang="en-US" sz="2800" b="1" i="1" dirty="0" err="1" smtClean="0">
                <a:solidFill>
                  <a:srgbClr val="21F149"/>
                </a:solidFill>
              </a:rPr>
              <a:t>ছাত্রিরা</a:t>
            </a:r>
            <a:r>
              <a:rPr lang="en-US" sz="2800" b="1" i="1" dirty="0" smtClean="0">
                <a:solidFill>
                  <a:srgbClr val="21F149"/>
                </a:solidFill>
              </a:rPr>
              <a:t>  </a:t>
            </a:r>
            <a:r>
              <a:rPr lang="en-US" sz="2800" b="1" i="1" dirty="0" err="1" smtClean="0">
                <a:solidFill>
                  <a:srgbClr val="21F149"/>
                </a:solidFill>
              </a:rPr>
              <a:t>মুবতাদা</a:t>
            </a:r>
            <a:r>
              <a:rPr lang="en-US" sz="2800" b="1" i="1" dirty="0" smtClean="0">
                <a:solidFill>
                  <a:srgbClr val="21F149"/>
                </a:solidFill>
              </a:rPr>
              <a:t> ও </a:t>
            </a:r>
            <a:r>
              <a:rPr lang="en-US" sz="2800" b="1" i="1" dirty="0" err="1" smtClean="0">
                <a:solidFill>
                  <a:srgbClr val="21F149"/>
                </a:solidFill>
              </a:rPr>
              <a:t>খবরের</a:t>
            </a:r>
            <a:r>
              <a:rPr lang="en-US" sz="2800" b="1" i="1" dirty="0" smtClean="0">
                <a:solidFill>
                  <a:srgbClr val="21F149"/>
                </a:solidFill>
              </a:rPr>
              <a:t> </a:t>
            </a:r>
            <a:r>
              <a:rPr lang="en-US" sz="2800" b="1" i="1" dirty="0" err="1" smtClean="0">
                <a:solidFill>
                  <a:srgbClr val="21F149"/>
                </a:solidFill>
              </a:rPr>
              <a:t>সঙ্গা</a:t>
            </a:r>
            <a:r>
              <a:rPr lang="en-US" sz="2800" b="1" i="1" dirty="0" smtClean="0">
                <a:solidFill>
                  <a:srgbClr val="21F149"/>
                </a:solidFill>
              </a:rPr>
              <a:t> </a:t>
            </a:r>
            <a:r>
              <a:rPr lang="en-US" sz="2800" b="1" i="1" dirty="0" err="1" smtClean="0">
                <a:solidFill>
                  <a:srgbClr val="21F149"/>
                </a:solidFill>
              </a:rPr>
              <a:t>বলতে</a:t>
            </a:r>
            <a:r>
              <a:rPr lang="en-US" sz="2800" b="1" i="1" dirty="0" smtClean="0">
                <a:solidFill>
                  <a:srgbClr val="21F149"/>
                </a:solidFill>
              </a:rPr>
              <a:t> </a:t>
            </a:r>
            <a:r>
              <a:rPr lang="en-US" sz="2800" b="1" i="1" dirty="0" err="1" smtClean="0">
                <a:solidFill>
                  <a:srgbClr val="21F149"/>
                </a:solidFill>
              </a:rPr>
              <a:t>পারবে</a:t>
            </a:r>
            <a:r>
              <a:rPr lang="en-US" sz="2800" b="1" i="1" dirty="0" smtClean="0">
                <a:solidFill>
                  <a:srgbClr val="21F149"/>
                </a:solidFill>
              </a:rPr>
              <a:t> ।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i="1" dirty="0" err="1" smtClean="0">
                <a:solidFill>
                  <a:srgbClr val="21F149"/>
                </a:solidFill>
              </a:rPr>
              <a:t>মুবতাদা</a:t>
            </a:r>
            <a:r>
              <a:rPr lang="en-US" sz="2800" b="1" i="1" dirty="0" smtClean="0">
                <a:solidFill>
                  <a:srgbClr val="21F149"/>
                </a:solidFill>
              </a:rPr>
              <a:t> ও </a:t>
            </a:r>
            <a:r>
              <a:rPr lang="en-US" sz="2800" b="1" i="1" dirty="0" err="1" smtClean="0">
                <a:solidFill>
                  <a:srgbClr val="21F149"/>
                </a:solidFill>
              </a:rPr>
              <a:t>খবরের</a:t>
            </a:r>
            <a:r>
              <a:rPr lang="en-US" sz="2800" b="1" i="1" dirty="0" smtClean="0">
                <a:solidFill>
                  <a:srgbClr val="21F149"/>
                </a:solidFill>
              </a:rPr>
              <a:t> </a:t>
            </a:r>
            <a:r>
              <a:rPr lang="en-US" sz="2800" b="1" i="1" dirty="0" err="1" smtClean="0">
                <a:solidFill>
                  <a:srgbClr val="21F149"/>
                </a:solidFill>
              </a:rPr>
              <a:t>মূল</a:t>
            </a:r>
            <a:r>
              <a:rPr lang="en-US" sz="2800" b="1" i="1" dirty="0" smtClean="0">
                <a:solidFill>
                  <a:srgbClr val="21F149"/>
                </a:solidFill>
              </a:rPr>
              <a:t> </a:t>
            </a:r>
            <a:r>
              <a:rPr lang="en-US" sz="2800" b="1" i="1" dirty="0" err="1" smtClean="0">
                <a:solidFill>
                  <a:srgbClr val="21F149"/>
                </a:solidFill>
              </a:rPr>
              <a:t>বলতে</a:t>
            </a:r>
            <a:r>
              <a:rPr lang="en-US" sz="2800" b="1" i="1" dirty="0" smtClean="0">
                <a:solidFill>
                  <a:srgbClr val="21F149"/>
                </a:solidFill>
              </a:rPr>
              <a:t> </a:t>
            </a:r>
            <a:r>
              <a:rPr lang="en-US" sz="2800" b="1" i="1" dirty="0" err="1" smtClean="0">
                <a:solidFill>
                  <a:srgbClr val="21F149"/>
                </a:solidFill>
              </a:rPr>
              <a:t>পারবে</a:t>
            </a:r>
            <a:r>
              <a:rPr lang="en-US" sz="2800" b="1" i="1" dirty="0" smtClean="0">
                <a:solidFill>
                  <a:srgbClr val="21F149"/>
                </a:solidFill>
              </a:rPr>
              <a:t> ।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i="1" dirty="0" err="1" smtClean="0">
                <a:solidFill>
                  <a:srgbClr val="21F149"/>
                </a:solidFill>
              </a:rPr>
              <a:t>খবরের</a:t>
            </a:r>
            <a:r>
              <a:rPr lang="en-US" sz="2800" b="1" i="1" dirty="0" smtClean="0">
                <a:solidFill>
                  <a:srgbClr val="21F149"/>
                </a:solidFill>
              </a:rPr>
              <a:t> </a:t>
            </a:r>
            <a:r>
              <a:rPr lang="en-US" sz="2800" b="1" i="1" dirty="0" err="1" smtClean="0">
                <a:solidFill>
                  <a:srgbClr val="21F149"/>
                </a:solidFill>
              </a:rPr>
              <a:t>প্রকারভেদ</a:t>
            </a:r>
            <a:r>
              <a:rPr lang="en-US" sz="2800" b="1" i="1" dirty="0" smtClean="0">
                <a:solidFill>
                  <a:srgbClr val="21F149"/>
                </a:solidFill>
              </a:rPr>
              <a:t> </a:t>
            </a:r>
            <a:r>
              <a:rPr lang="en-US" sz="2800" b="1" i="1" dirty="0" err="1" smtClean="0">
                <a:solidFill>
                  <a:srgbClr val="21F149"/>
                </a:solidFill>
              </a:rPr>
              <a:t>বলতে</a:t>
            </a:r>
            <a:r>
              <a:rPr lang="en-US" sz="2800" b="1" i="1" dirty="0" smtClean="0">
                <a:solidFill>
                  <a:srgbClr val="21F149"/>
                </a:solidFill>
              </a:rPr>
              <a:t> </a:t>
            </a:r>
            <a:r>
              <a:rPr lang="en-US" sz="2800" b="1" i="1" dirty="0" err="1" smtClean="0">
                <a:solidFill>
                  <a:srgbClr val="21F149"/>
                </a:solidFill>
              </a:rPr>
              <a:t>পারবে</a:t>
            </a:r>
            <a:r>
              <a:rPr lang="en-US" sz="2800" b="1" i="1" dirty="0" smtClean="0">
                <a:solidFill>
                  <a:srgbClr val="21F149"/>
                </a:solidFill>
              </a:rPr>
              <a:t> ।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b="1" i="1" dirty="0">
                <a:solidFill>
                  <a:srgbClr val="21F149"/>
                </a:solidFill>
              </a:rPr>
              <a:t> </a:t>
            </a:r>
            <a:r>
              <a:rPr lang="en-US" sz="2800" b="1" i="1" dirty="0" smtClean="0">
                <a:solidFill>
                  <a:srgbClr val="21F149"/>
                </a:solidFill>
              </a:rPr>
              <a:t> </a:t>
            </a:r>
            <a:r>
              <a:rPr lang="ar-SA" sz="2800" b="1" i="1" dirty="0" smtClean="0">
                <a:solidFill>
                  <a:srgbClr val="21F149"/>
                </a:solidFill>
              </a:rPr>
              <a:t> مبتداء و خبر</a:t>
            </a:r>
            <a:r>
              <a:rPr lang="en-US" sz="2800" b="1" i="1" dirty="0" err="1" smtClean="0">
                <a:solidFill>
                  <a:srgbClr val="21F149"/>
                </a:solidFill>
              </a:rPr>
              <a:t>দ্বারা</a:t>
            </a:r>
            <a:r>
              <a:rPr lang="en-US" sz="2800" b="1" i="1" dirty="0" smtClean="0">
                <a:solidFill>
                  <a:srgbClr val="21F149"/>
                </a:solidFill>
              </a:rPr>
              <a:t> </a:t>
            </a:r>
            <a:r>
              <a:rPr lang="en-US" sz="2800" b="1" i="1" dirty="0" err="1" smtClean="0">
                <a:solidFill>
                  <a:srgbClr val="21F149"/>
                </a:solidFill>
              </a:rPr>
              <a:t>বাক্য</a:t>
            </a:r>
            <a:r>
              <a:rPr lang="en-US" sz="2800" b="1" i="1" dirty="0" smtClean="0">
                <a:solidFill>
                  <a:srgbClr val="21F149"/>
                </a:solidFill>
              </a:rPr>
              <a:t> </a:t>
            </a:r>
            <a:r>
              <a:rPr lang="en-US" sz="2800" b="1" i="1" dirty="0" err="1" smtClean="0">
                <a:solidFill>
                  <a:srgbClr val="21F149"/>
                </a:solidFill>
              </a:rPr>
              <a:t>গঠন</a:t>
            </a:r>
            <a:r>
              <a:rPr lang="en-US" sz="2800" b="1" i="1" dirty="0" smtClean="0">
                <a:solidFill>
                  <a:srgbClr val="21F149"/>
                </a:solidFill>
              </a:rPr>
              <a:t> </a:t>
            </a:r>
            <a:r>
              <a:rPr lang="en-US" sz="2800" b="1" i="1" dirty="0" err="1" smtClean="0">
                <a:solidFill>
                  <a:srgbClr val="21F149"/>
                </a:solidFill>
              </a:rPr>
              <a:t>করতে</a:t>
            </a:r>
            <a:r>
              <a:rPr lang="en-US" sz="2800" b="1" i="1" dirty="0" smtClean="0">
                <a:solidFill>
                  <a:srgbClr val="21F149"/>
                </a:solidFill>
              </a:rPr>
              <a:t> </a:t>
            </a:r>
            <a:r>
              <a:rPr lang="en-US" sz="2800" b="1" i="1" dirty="0" err="1" smtClean="0">
                <a:solidFill>
                  <a:srgbClr val="21F149"/>
                </a:solidFill>
              </a:rPr>
              <a:t>পারবে</a:t>
            </a:r>
            <a:r>
              <a:rPr lang="en-US" sz="2800" b="1" i="1" dirty="0" smtClean="0">
                <a:solidFill>
                  <a:srgbClr val="21F149"/>
                </a:solidFill>
              </a:rPr>
              <a:t> ।</a:t>
            </a:r>
            <a:endParaRPr lang="en-US" sz="2800" b="1" i="1" dirty="0">
              <a:solidFill>
                <a:srgbClr val="21F1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77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F1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2192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66"/>
                </a:solidFill>
              </a:rPr>
              <a:t>পাঠ</a:t>
            </a:r>
            <a:r>
              <a:rPr lang="en-US" sz="4000" dirty="0" smtClean="0">
                <a:solidFill>
                  <a:srgbClr val="FF0066"/>
                </a:solidFill>
              </a:rPr>
              <a:t> </a:t>
            </a:r>
            <a:r>
              <a:rPr lang="en-US" sz="4000" dirty="0" err="1" smtClean="0">
                <a:solidFill>
                  <a:srgbClr val="FF0066"/>
                </a:solidFill>
              </a:rPr>
              <a:t>মূল্যায়ন</a:t>
            </a:r>
            <a:endParaRPr lang="en-US" sz="4000" dirty="0">
              <a:solidFill>
                <a:srgbClr val="FF0066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657" y="1927086"/>
            <a:ext cx="2552700" cy="41689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2362200"/>
            <a:ext cx="6019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66"/>
              </a:buClr>
            </a:pPr>
            <a:r>
              <a:rPr lang="en-US" sz="3600" b="1" dirty="0" err="1" smtClean="0"/>
              <a:t>অত্র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পাঠে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আমরা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যা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শিখলাম</a:t>
            </a:r>
            <a:r>
              <a:rPr lang="en-US" sz="3600" b="1" dirty="0" smtClean="0"/>
              <a:t> :-</a:t>
            </a:r>
          </a:p>
          <a:p>
            <a:pPr marL="514350" indent="-514350">
              <a:buClr>
                <a:srgbClr val="FF0066"/>
              </a:buClr>
              <a:buFont typeface="+mj-lt"/>
              <a:buAutoNum type="arabicParenR"/>
            </a:pPr>
            <a:r>
              <a:rPr lang="ar-SA" sz="3600" b="1" dirty="0" smtClean="0">
                <a:solidFill>
                  <a:srgbClr val="FF0066"/>
                </a:solidFill>
              </a:rPr>
              <a:t>تعريف المبتداء و الخبر</a:t>
            </a:r>
          </a:p>
          <a:p>
            <a:pPr marL="514350" indent="-514350">
              <a:buClr>
                <a:srgbClr val="FF0066"/>
              </a:buClr>
              <a:buFont typeface="+mj-lt"/>
              <a:buAutoNum type="arabicParenR"/>
            </a:pPr>
            <a:r>
              <a:rPr lang="ar-SA" sz="3600" b="1" dirty="0" smtClean="0">
                <a:solidFill>
                  <a:srgbClr val="FF0000"/>
                </a:solidFill>
              </a:rPr>
              <a:t>اصل المبتداء الخبر</a:t>
            </a:r>
          </a:p>
          <a:p>
            <a:pPr marL="514350" indent="-514350">
              <a:buClr>
                <a:srgbClr val="FF0066"/>
              </a:buClr>
              <a:buFont typeface="+mj-lt"/>
              <a:buAutoNum type="arabicParenR"/>
            </a:pPr>
            <a:r>
              <a:rPr lang="ar-SA" sz="3600" b="1" dirty="0">
                <a:solidFill>
                  <a:srgbClr val="FFFF00"/>
                </a:solidFill>
              </a:rPr>
              <a:t> </a:t>
            </a:r>
            <a:r>
              <a:rPr lang="ar-SA" sz="3600" b="1" dirty="0" smtClean="0">
                <a:solidFill>
                  <a:srgbClr val="FFFF00"/>
                </a:solidFill>
              </a:rPr>
              <a:t>تعريف الخبر و اقسامه</a:t>
            </a:r>
          </a:p>
          <a:p>
            <a:pPr marL="514350" indent="-514350">
              <a:buClr>
                <a:srgbClr val="FF0066"/>
              </a:buClr>
              <a:buFont typeface="+mj-lt"/>
              <a:buAutoNum type="arabicParenR"/>
            </a:pPr>
            <a:r>
              <a:rPr lang="ar-SA" sz="3600" b="1" dirty="0" smtClean="0">
                <a:solidFill>
                  <a:srgbClr val="FF00FF"/>
                </a:solidFill>
              </a:rPr>
              <a:t>علامات جملة الاسمية</a:t>
            </a:r>
          </a:p>
          <a:p>
            <a:pPr marL="514350" indent="-514350">
              <a:buClr>
                <a:srgbClr val="FF0066"/>
              </a:buClr>
              <a:buFont typeface="+mj-lt"/>
              <a:buAutoNum type="arabicParenR"/>
            </a:pPr>
            <a:r>
              <a:rPr lang="ar-SA" sz="3600" b="1" dirty="0" smtClean="0">
                <a:solidFill>
                  <a:srgbClr val="0033CC"/>
                </a:solidFill>
              </a:rPr>
              <a:t>اعراب المبتداء و الخبر</a:t>
            </a:r>
            <a:endParaRPr lang="en-US" sz="3600" b="1" dirty="0" smtClean="0">
              <a:solidFill>
                <a:srgbClr val="0033CC"/>
              </a:solidFill>
            </a:endParaRPr>
          </a:p>
          <a:p>
            <a:pPr marL="342900" indent="-342900">
              <a:buClr>
                <a:srgbClr val="FF0066"/>
              </a:buCl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0219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572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524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বাড়ির কাজ 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826532"/>
            <a:ext cx="9144000" cy="954107"/>
          </a:xfrm>
          <a:prstGeom prst="rect">
            <a:avLst/>
          </a:prstGeom>
          <a:solidFill>
            <a:srgbClr val="21F14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শূন্যস্থান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পূরন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কর</a:t>
            </a:r>
            <a:r>
              <a:rPr lang="ar-SA" sz="3200" dirty="0" smtClean="0">
                <a:solidFill>
                  <a:srgbClr val="FF0000"/>
                </a:solidFill>
              </a:rPr>
              <a:t> </a:t>
            </a:r>
            <a:r>
              <a:rPr lang="bn-IN" sz="3200" dirty="0" smtClean="0">
                <a:solidFill>
                  <a:srgbClr val="FF0000"/>
                </a:solidFill>
              </a:rPr>
              <a:t>অতঃপর তারকিব বানাও</a:t>
            </a:r>
          </a:p>
          <a:p>
            <a:pPr algn="ctr"/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273307"/>
              </p:ext>
            </p:extLst>
          </p:nvPr>
        </p:nvGraphicFramePr>
        <p:xfrm>
          <a:off x="152399" y="1905001"/>
          <a:ext cx="8839201" cy="4885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691"/>
                <a:gridCol w="2559908"/>
                <a:gridCol w="2209800"/>
                <a:gridCol w="2209802"/>
              </a:tblGrid>
              <a:tr h="4637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خبر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مبتداء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377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القوارب الشراعية</a:t>
                      </a:r>
                      <a:r>
                        <a:rPr lang="en-US" dirty="0" smtClean="0"/>
                        <a:t>   </a:t>
                      </a:r>
                      <a:endParaRPr lang="en-US" dirty="0"/>
                    </a:p>
                  </a:txBody>
                  <a:tcPr/>
                </a:tc>
              </a:tr>
              <a:tr h="748691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العلم الوطني لبنجلاديش أحمر باللون الأخضر</a:t>
                      </a:r>
                      <a:endParaRPr lang="en-US" dirty="0"/>
                    </a:p>
                  </a:txBody>
                  <a:tcPr/>
                </a:tc>
              </a:tr>
              <a:tr h="4637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86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الزهرة الوطنية لبنجلاديش بيضاء</a:t>
                      </a:r>
                      <a:endParaRPr lang="en-US" dirty="0"/>
                    </a:p>
                  </a:txBody>
                  <a:tcPr/>
                </a:tc>
              </a:tr>
              <a:tr h="46377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955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الرمز الوطني لبنجلاديش جميل جدا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46377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2971800"/>
            <a:ext cx="1752599" cy="457200"/>
          </a:xfrm>
          <a:prstGeom prst="rect">
            <a:avLst/>
          </a:prstGeom>
        </p:spPr>
      </p:pic>
      <p:pic>
        <p:nvPicPr>
          <p:cNvPr id="1026" name="Picture 2" descr="C:\Users\ANWARUL\Downloads\download (2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7" y="3505199"/>
            <a:ext cx="16764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NWARUL\Downloads\download (2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2" y="4648200"/>
            <a:ext cx="1671978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NWARUL\Downloads\download (27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41773"/>
            <a:ext cx="1534887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44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9067800" cy="64979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914400"/>
            <a:ext cx="7086600" cy="707886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FF"/>
                </a:solidFill>
              </a:rPr>
              <a:t>ধন্যবাদ</a:t>
            </a:r>
            <a:endParaRPr lang="en-US" sz="40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113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Gif -19 HTML\Power Background\images (20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381000"/>
            <a:ext cx="7924800" cy="5562600"/>
          </a:xfrm>
          <a:prstGeom prst="rect">
            <a:avLst/>
          </a:prstGeom>
          <a:noFill/>
        </p:spPr>
        <p:txBody>
          <a:bodyPr wrap="square" rtlCol="0">
            <a:prstTxWarp prst="textButtonPour">
              <a:avLst/>
            </a:prstTxWarp>
            <a:spAutoFit/>
          </a:bodyPr>
          <a:lstStyle/>
          <a:p>
            <a:r>
              <a:rPr lang="as-IN" dirty="0"/>
              <a:t>	</a:t>
            </a:r>
            <a:r>
              <a:rPr lang="as-IN" sz="2400" dirty="0"/>
              <a:t>      শিক্ষক  পরিচিতি</a:t>
            </a:r>
          </a:p>
          <a:p>
            <a:r>
              <a:rPr lang="as-IN" sz="2400" dirty="0"/>
              <a:t>		মোহাম্মদ আনোয়ারুল ইসলাম </a:t>
            </a:r>
          </a:p>
          <a:p>
            <a:r>
              <a:rPr lang="as-IN" sz="2400" dirty="0"/>
              <a:t>		      সহকারী অধ্যাপক</a:t>
            </a:r>
          </a:p>
          <a:p>
            <a:r>
              <a:rPr lang="as-IN" sz="2400" dirty="0"/>
              <a:t>		বালিয়াডাঙ্গা ডি,এস, ফাজিল মাদরাসা</a:t>
            </a:r>
          </a:p>
          <a:p>
            <a:r>
              <a:rPr lang="as-IN" sz="2400" dirty="0"/>
              <a:t>		     ডাকঘর- বালিয়াডাঙ্গা</a:t>
            </a:r>
          </a:p>
          <a:p>
            <a:r>
              <a:rPr lang="as-IN" sz="2400" dirty="0"/>
              <a:t>		উপজেলা- চাঁপাইনবাবগঞ্জ সদর</a:t>
            </a:r>
          </a:p>
          <a:p>
            <a:r>
              <a:rPr lang="as-IN" sz="2400" dirty="0"/>
              <a:t>		   জেলা-চাঁপাইনবাবগঞ্জ </a:t>
            </a:r>
          </a:p>
          <a:p>
            <a:r>
              <a:rPr lang="as-IN" sz="2400" dirty="0"/>
              <a:t>		মোবাইল নং-১০৭২৬-৪৩৪৬৩৪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609600"/>
            <a:ext cx="2095500" cy="2095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83811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Gif -19 HTML\Power Background\images (20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7620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946666"/>
            <a:ext cx="8229600" cy="5377934"/>
          </a:xfrm>
          <a:prstGeom prst="rect">
            <a:avLst/>
          </a:prstGeom>
          <a:noFill/>
        </p:spPr>
        <p:txBody>
          <a:bodyPr wrap="square" rtlCol="0">
            <a:prstTxWarp prst="textButtonPour">
              <a:avLst/>
            </a:prstTxWarp>
            <a:spAutoFit/>
          </a:bodyPr>
          <a:lstStyle/>
          <a:p>
            <a:pPr algn="just"/>
            <a:r>
              <a:rPr lang="en-US" sz="2000" dirty="0" smtClean="0"/>
              <a:t>                                       </a:t>
            </a:r>
            <a:r>
              <a:rPr lang="as-IN" sz="2000" dirty="0" smtClean="0"/>
              <a:t>পাঠ </a:t>
            </a:r>
            <a:r>
              <a:rPr lang="as-IN" sz="2000" dirty="0"/>
              <a:t>পরিচিতি</a:t>
            </a:r>
          </a:p>
          <a:p>
            <a:pPr algn="just"/>
            <a:r>
              <a:rPr lang="as-IN" sz="2000" dirty="0"/>
              <a:t>		 আলিম ১ম বর্ষ</a:t>
            </a:r>
          </a:p>
          <a:p>
            <a:pPr algn="just"/>
            <a:r>
              <a:rPr lang="as-IN" sz="2000" dirty="0"/>
              <a:t>		বিষয়- আরবি সাহিত্য - ২য় পত্র</a:t>
            </a:r>
          </a:p>
          <a:p>
            <a:pPr algn="just"/>
            <a:r>
              <a:rPr lang="as-IN" sz="2000" dirty="0"/>
              <a:t>		</a:t>
            </a:r>
            <a:r>
              <a:rPr lang="ar-SA" sz="2000" dirty="0"/>
              <a:t>الكتاب- هداية النحو</a:t>
            </a:r>
          </a:p>
          <a:p>
            <a:pPr algn="just"/>
            <a:r>
              <a:rPr lang="ar-SA" sz="2000" dirty="0"/>
              <a:t>		المقصد الاول في المرفوعات</a:t>
            </a:r>
          </a:p>
          <a:p>
            <a:pPr algn="just"/>
            <a:r>
              <a:rPr lang="ar-SA" sz="2000" dirty="0"/>
              <a:t>		المبتداء و الخبر و اقسام الخبر</a:t>
            </a:r>
          </a:p>
          <a:p>
            <a:pPr algn="just"/>
            <a:r>
              <a:rPr lang="ar-SA" sz="2000" dirty="0"/>
              <a:t>		 </a:t>
            </a:r>
            <a:r>
              <a:rPr lang="en-US" sz="2000" dirty="0"/>
              <a:t>Subject&amp; Predicate  with kinds </a:t>
            </a:r>
          </a:p>
          <a:p>
            <a:pPr algn="just"/>
            <a:r>
              <a:rPr lang="en-US" sz="2000" dirty="0"/>
              <a:t>		 </a:t>
            </a:r>
            <a:r>
              <a:rPr lang="as-IN" sz="2000" dirty="0"/>
              <a:t>উদ্দেশ্য ও বিধেয়  এবং  বিধেয়  এর প্রকার  প্রসংগে</a:t>
            </a:r>
          </a:p>
          <a:p>
            <a:pPr algn="just"/>
            <a:r>
              <a:rPr lang="as-IN" sz="2000" dirty="0"/>
              <a:t>		সময়- ৪৫ মিনিট</a:t>
            </a:r>
          </a:p>
          <a:p>
            <a:pPr algn="just"/>
            <a:r>
              <a:rPr lang="as-IN" sz="2000" dirty="0"/>
              <a:t>		তারিখ- </a:t>
            </a:r>
            <a:r>
              <a:rPr lang="en-US" sz="2000" dirty="0" smtClean="0"/>
              <a:t>১৬</a:t>
            </a:r>
            <a:r>
              <a:rPr lang="as-IN" sz="2000" dirty="0" smtClean="0"/>
              <a:t>/১২/২০১৯ </a:t>
            </a:r>
            <a:r>
              <a:rPr lang="as-IN" sz="2000" dirty="0"/>
              <a:t>খ্রি: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665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Gif -19 HTML\Power Background\images (8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8274" y="338781"/>
            <a:ext cx="9678474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381000"/>
            <a:ext cx="8915400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prstTxWarp prst="textCascade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s-IN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পুর্ব জ্ঞান যাচাই         </a:t>
            </a:r>
            <a:r>
              <a:rPr lang="ar-SA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التحقيق قبل المعرفة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2" descr="C:\Users\ANWARUL\Downloads\Dexttop\bd-fla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525" y="4407776"/>
            <a:ext cx="1215615" cy="998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Users\ANWARUL\Downloads\download (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50658"/>
            <a:ext cx="1181100" cy="773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C:\Users\ANWARUL\Downloads\download (5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385" y="5476874"/>
            <a:ext cx="151089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NWARUL\Desktop\images (2)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46" y="5486400"/>
            <a:ext cx="144780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NWARUL\Downloads\download (7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3150658"/>
            <a:ext cx="1143000" cy="833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NWARUL\Downloads\download (8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275" y="5486400"/>
            <a:ext cx="168592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NWARUL\Downloads\download (9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98757"/>
            <a:ext cx="1614488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ANWARUL\Downloads\download (10)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498757"/>
            <a:ext cx="1676401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ANWARUL\Downloads\download (11)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654" y="3428999"/>
            <a:ext cx="1501346" cy="112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ANWARUL\Downloads\download (12)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643" y="4343400"/>
            <a:ext cx="1250157" cy="1062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ANWARUL\Downloads\download (13)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3024790"/>
            <a:ext cx="1447800" cy="10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ANWARUL\Downloads\download (14)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5337" y="3390129"/>
            <a:ext cx="1652265" cy="99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1295399"/>
            <a:ext cx="8382000" cy="1446550"/>
          </a:xfrm>
          <a:prstGeom prst="rect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algn="r"/>
            <a:r>
              <a:rPr lang="as-IN" sz="2800" dirty="0" smtClean="0"/>
              <a:t>ছবি </a:t>
            </a:r>
            <a:r>
              <a:rPr lang="as-IN" sz="2800" dirty="0"/>
              <a:t>গুলির দিকে তাকাও এবং তাদের নাম </a:t>
            </a:r>
            <a:r>
              <a:rPr lang="as-IN" sz="2800" dirty="0" smtClean="0"/>
              <a:t>বল</a:t>
            </a:r>
            <a:r>
              <a:rPr lang="ar-SA" sz="2800" dirty="0" smtClean="0"/>
              <a:t>      :-</a:t>
            </a:r>
            <a:r>
              <a:rPr lang="as-IN" sz="2800" dirty="0" smtClean="0"/>
              <a:t> </a:t>
            </a:r>
            <a:endParaRPr lang="ar-SA" sz="2800" dirty="0" smtClean="0"/>
          </a:p>
          <a:p>
            <a:pPr algn="r"/>
            <a:endParaRPr lang="ar-SA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311469" y="4988897"/>
            <a:ext cx="1232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كتال</a:t>
            </a:r>
            <a:r>
              <a:rPr lang="ar-SA" dirty="0" smtClean="0"/>
              <a:t> 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813525" y="5173563"/>
            <a:ext cx="1254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علم </a:t>
            </a:r>
            <a:r>
              <a:rPr lang="ar-SA" dirty="0" smtClean="0"/>
              <a:t>  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62600" y="39243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نمر  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43800" y="640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>
                <a:solidFill>
                  <a:srgbClr val="FF0000"/>
                </a:solidFill>
              </a:rPr>
              <a:t>مبنى البرلمان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62600" y="5943600"/>
            <a:ext cx="1365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النهر  </a:t>
            </a:r>
            <a:r>
              <a:rPr lang="ar-SA" dirty="0" smtClean="0"/>
              <a:t>   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40145" y="6226435"/>
            <a:ext cx="91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ar-SA" dirty="0" smtClean="0">
                <a:solidFill>
                  <a:srgbClr val="FF0000"/>
                </a:solidFill>
              </a:rPr>
              <a:t>زنبق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0800000" flipV="1">
            <a:off x="3581399" y="4201298"/>
            <a:ext cx="1409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الكعبة </a:t>
            </a:r>
            <a:r>
              <a:rPr lang="ar-SA" dirty="0" smtClean="0"/>
              <a:t> 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828800" y="382700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>
                <a:solidFill>
                  <a:srgbClr val="FF0000"/>
                </a:solidFill>
              </a:rPr>
              <a:t>رئيس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-381000" y="382700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>
                <a:solidFill>
                  <a:srgbClr val="FF0000"/>
                </a:solidFill>
              </a:rPr>
              <a:t>رئيس الوزراء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2400" y="6226435"/>
            <a:ext cx="1336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المتكلمة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07015" y="6411101"/>
            <a:ext cx="1317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    وزير التعليم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0" y="2018674"/>
            <a:ext cx="8534400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انظروا </a:t>
            </a:r>
            <a:r>
              <a:rPr lang="ar-SA" sz="5400" b="1" cap="none" spc="0" dirty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الي الصور ثم قولوا اسماءهم</a:t>
            </a:r>
            <a:endParaRPr lang="en-US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61654" y="3993414"/>
            <a:ext cx="1653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     </a:t>
            </a:r>
            <a:r>
              <a:rPr lang="ar-SA" dirty="0" smtClean="0">
                <a:solidFill>
                  <a:srgbClr val="FF0000"/>
                </a:solidFill>
              </a:rPr>
              <a:t>ابو الحناء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87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199"/>
            <a:ext cx="8991600" cy="914399"/>
          </a:xfrm>
        </p:spPr>
        <p:txBody>
          <a:bodyPr>
            <a:prstTxWarp prst="textTriangle">
              <a:avLst/>
            </a:prstTxWarp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s-IN" sz="2400" b="1" dirty="0">
                <a:ln w="11430"/>
                <a:solidFill>
                  <a:srgbClr val="21F14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আজকের পাঠ </a:t>
            </a:r>
            <a:r>
              <a:rPr lang="as-IN" sz="2400" b="1" dirty="0" smtClean="0">
                <a:ln w="11430"/>
                <a:solidFill>
                  <a:srgbClr val="21F14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ঘোষনা</a:t>
            </a:r>
            <a:r>
              <a:rPr lang="en-US" sz="2400" b="1" dirty="0" smtClean="0">
                <a:ln w="11430"/>
                <a:solidFill>
                  <a:srgbClr val="21F14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</a:t>
            </a:r>
            <a:r>
              <a:rPr lang="ar-SA" sz="2400" b="1" dirty="0" smtClean="0">
                <a:ln w="11430"/>
                <a:solidFill>
                  <a:srgbClr val="FF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اعلان </a:t>
            </a:r>
            <a:r>
              <a:rPr lang="ar-SA" sz="2400" b="1" dirty="0">
                <a:ln w="11430"/>
                <a:solidFill>
                  <a:srgbClr val="FF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الدرس اليوم</a:t>
            </a:r>
            <a:endParaRPr lang="en-US" sz="2400" b="1" dirty="0">
              <a:ln w="11430"/>
              <a:solidFill>
                <a:srgbClr val="FF00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018769" cy="5329126"/>
          </a:xfrm>
        </p:spPr>
        <p:txBody>
          <a:bodyPr/>
          <a:lstStyle/>
          <a:p>
            <a:r>
              <a:rPr lang="en-US" dirty="0" err="1" smtClean="0">
                <a:solidFill>
                  <a:srgbClr val="21F149"/>
                </a:solidFill>
              </a:rPr>
              <a:t>উদ্দেশ্য</a:t>
            </a:r>
            <a:r>
              <a:rPr lang="en-US" dirty="0" smtClean="0">
                <a:solidFill>
                  <a:srgbClr val="21F149"/>
                </a:solidFill>
              </a:rPr>
              <a:t> ও </a:t>
            </a:r>
            <a:r>
              <a:rPr lang="en-US" dirty="0" err="1" smtClean="0">
                <a:solidFill>
                  <a:srgbClr val="21F149"/>
                </a:solidFill>
              </a:rPr>
              <a:t>বিধেয়</a:t>
            </a:r>
            <a:r>
              <a:rPr lang="en-US" dirty="0" smtClean="0">
                <a:solidFill>
                  <a:srgbClr val="21F149"/>
                </a:solidFill>
              </a:rPr>
              <a:t> </a:t>
            </a:r>
            <a:r>
              <a:rPr lang="ar-SA" dirty="0" smtClean="0">
                <a:solidFill>
                  <a:srgbClr val="21F149"/>
                </a:solidFill>
              </a:rPr>
              <a:t>   </a:t>
            </a:r>
            <a:r>
              <a:rPr lang="en-US" dirty="0" smtClean="0">
                <a:solidFill>
                  <a:srgbClr val="21F149"/>
                </a:solidFill>
              </a:rPr>
              <a:t> </a:t>
            </a:r>
            <a:endParaRPr lang="ar-SA" dirty="0" smtClean="0">
              <a:solidFill>
                <a:srgbClr val="21F149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Subject&amp; Predicate </a:t>
            </a:r>
            <a:r>
              <a:rPr lang="ar-SA" dirty="0" smtClean="0">
                <a:solidFill>
                  <a:srgbClr val="00B0F0"/>
                </a:solidFill>
              </a:rPr>
              <a:t> </a:t>
            </a:r>
            <a:r>
              <a:rPr lang="ar-SA" dirty="0" smtClean="0">
                <a:solidFill>
                  <a:srgbClr val="FF0000"/>
                </a:solidFill>
              </a:rPr>
              <a:t>المبتداء و الخبر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2514600"/>
            <a:ext cx="8839200" cy="923330"/>
          </a:xfrm>
          <a:prstGeom prst="rect">
            <a:avLst/>
          </a:prstGeom>
          <a:noFill/>
          <a:ln>
            <a:solidFill>
              <a:srgbClr val="21F149"/>
            </a:solidFill>
          </a:ln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*</a:t>
            </a:r>
            <a:r>
              <a:rPr lang="as-IN" dirty="0" smtClean="0">
                <a:solidFill>
                  <a:srgbClr val="FF0000"/>
                </a:solidFill>
              </a:rPr>
              <a:t>বক্যের </a:t>
            </a:r>
            <a:r>
              <a:rPr lang="as-IN" dirty="0">
                <a:solidFill>
                  <a:srgbClr val="FF0000"/>
                </a:solidFill>
              </a:rPr>
              <a:t>দু’টি অংশ  উদ্দেশ্য ও বিধেয় ।</a:t>
            </a:r>
          </a:p>
          <a:p>
            <a:r>
              <a:rPr lang="as-IN" dirty="0" smtClean="0">
                <a:solidFill>
                  <a:srgbClr val="FF0000"/>
                </a:solidFill>
              </a:rPr>
              <a:t>বাক্যে </a:t>
            </a:r>
            <a:r>
              <a:rPr lang="as-IN" dirty="0">
                <a:solidFill>
                  <a:srgbClr val="FF0000"/>
                </a:solidFill>
              </a:rPr>
              <a:t>যাকে উদ্দেশ্য করে কিছু বলা হয় আরবিতে </a:t>
            </a:r>
            <a:r>
              <a:rPr lang="as-IN" dirty="0" smtClean="0">
                <a:solidFill>
                  <a:srgbClr val="FF0000"/>
                </a:solidFill>
              </a:rPr>
              <a:t>তাকে</a:t>
            </a:r>
            <a:r>
              <a:rPr lang="ar-SA" dirty="0" smtClean="0">
                <a:solidFill>
                  <a:srgbClr val="FF0000"/>
                </a:solidFill>
              </a:rPr>
              <a:t>مبتداء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as-IN" dirty="0" smtClean="0">
                <a:solidFill>
                  <a:srgbClr val="FF0000"/>
                </a:solidFill>
              </a:rPr>
              <a:t>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as-IN" dirty="0" smtClean="0">
                <a:solidFill>
                  <a:srgbClr val="FF0000"/>
                </a:solidFill>
              </a:rPr>
              <a:t>ইংরেজীতে </a:t>
            </a:r>
            <a:r>
              <a:rPr lang="en-US" dirty="0" smtClean="0">
                <a:solidFill>
                  <a:srgbClr val="FF0000"/>
                </a:solidFill>
              </a:rPr>
              <a:t>subject  </a:t>
            </a:r>
            <a:r>
              <a:rPr lang="as-IN" dirty="0" smtClean="0">
                <a:solidFill>
                  <a:srgbClr val="FF0000"/>
                </a:solidFill>
              </a:rPr>
              <a:t>বলে ।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* </a:t>
            </a:r>
            <a:r>
              <a:rPr lang="as-IN" dirty="0" smtClean="0">
                <a:solidFill>
                  <a:srgbClr val="FF0000"/>
                </a:solidFill>
              </a:rPr>
              <a:t>উদ্দেশ্য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সম্পর্কে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যাহা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কিছু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বলা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হয়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তাকে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ar-SA" dirty="0" smtClean="0">
                <a:solidFill>
                  <a:srgbClr val="FF0000"/>
                </a:solidFill>
              </a:rPr>
              <a:t>خبر</a:t>
            </a:r>
            <a:r>
              <a:rPr lang="en-US" dirty="0" smtClean="0">
                <a:solidFill>
                  <a:srgbClr val="FF0000"/>
                </a:solidFill>
              </a:rPr>
              <a:t> ও </a:t>
            </a:r>
            <a:r>
              <a:rPr lang="as-IN" dirty="0">
                <a:solidFill>
                  <a:srgbClr val="FF0000"/>
                </a:solidFill>
              </a:rPr>
              <a:t>ইংরেজীতে </a:t>
            </a:r>
            <a:r>
              <a:rPr lang="en-US" dirty="0">
                <a:solidFill>
                  <a:srgbClr val="FF0000"/>
                </a:solidFill>
              </a:rPr>
              <a:t>Predicate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as-IN" dirty="0" smtClean="0">
                <a:solidFill>
                  <a:srgbClr val="FF0000"/>
                </a:solidFill>
              </a:rPr>
              <a:t>বলে</a:t>
            </a:r>
            <a:r>
              <a:rPr lang="en-US" dirty="0" smtClean="0">
                <a:solidFill>
                  <a:srgbClr val="FF0000"/>
                </a:solidFill>
              </a:rPr>
              <a:t> ।</a:t>
            </a:r>
            <a:endParaRPr lang="ar-SA" dirty="0" smtClean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886200" y="3810000"/>
            <a:ext cx="76200" cy="2438400"/>
          </a:xfrm>
          <a:prstGeom prst="straightConnector1">
            <a:avLst/>
          </a:prstGeom>
          <a:ln>
            <a:solidFill>
              <a:srgbClr val="21F149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038600" y="3962400"/>
            <a:ext cx="76200" cy="24384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ANWARUL\Desktop\images (3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779" y="3602746"/>
            <a:ext cx="1631221" cy="870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NWARUL\Downloads\download (1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2" y="4507879"/>
            <a:ext cx="1500188" cy="104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ight Arrow 15"/>
          <p:cNvSpPr/>
          <p:nvPr/>
        </p:nvSpPr>
        <p:spPr>
          <a:xfrm>
            <a:off x="190500" y="3276600"/>
            <a:ext cx="38862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dirty="0"/>
              <a:t>ফুল ‍টি লাল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>
          <a:xfrm>
            <a:off x="247136" y="4399004"/>
            <a:ext cx="38862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dirty="0"/>
              <a:t>আম টি হলুদ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>
            <a:off x="243017" y="5606125"/>
            <a:ext cx="38862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ড:দিপুমণি </a:t>
            </a:r>
            <a:r>
              <a:rPr lang="en-US" dirty="0" err="1" smtClean="0"/>
              <a:t>শিক্ষামূন্ত্রী</a:t>
            </a:r>
            <a:endParaRPr lang="en-US" dirty="0"/>
          </a:p>
        </p:txBody>
      </p:sp>
      <p:sp>
        <p:nvSpPr>
          <p:cNvPr id="17" name="Round Diagonal Corner Rectangle 16"/>
          <p:cNvSpPr/>
          <p:nvPr/>
        </p:nvSpPr>
        <p:spPr>
          <a:xfrm>
            <a:off x="7261653" y="3608173"/>
            <a:ext cx="1757115" cy="89970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الزهرة </a:t>
            </a:r>
            <a:r>
              <a:rPr lang="ar-SA" dirty="0" smtClean="0">
                <a:solidFill>
                  <a:srgbClr val="FF0000"/>
                </a:solidFill>
              </a:rPr>
              <a:t>حمراء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Round Diagonal Corner Rectangle 25"/>
          <p:cNvSpPr/>
          <p:nvPr/>
        </p:nvSpPr>
        <p:spPr>
          <a:xfrm>
            <a:off x="7261654" y="4685470"/>
            <a:ext cx="1757115" cy="81760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/>
              <a:t>المانجو </a:t>
            </a:r>
            <a:r>
              <a:rPr lang="ar-SA" dirty="0">
                <a:solidFill>
                  <a:srgbClr val="FFFF00"/>
                </a:solidFill>
              </a:rPr>
              <a:t>أصفر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7" name="Round Diagonal Corner Rectangle 26"/>
          <p:cNvSpPr/>
          <p:nvPr/>
        </p:nvSpPr>
        <p:spPr>
          <a:xfrm>
            <a:off x="7261654" y="5606125"/>
            <a:ext cx="1757114" cy="79467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>
                <a:solidFill>
                  <a:srgbClr val="FFFF00"/>
                </a:solidFill>
              </a:rPr>
              <a:t>الدكتور ديبوماني هو </a:t>
            </a:r>
            <a:r>
              <a:rPr lang="ar-SA" dirty="0">
                <a:solidFill>
                  <a:srgbClr val="21F149"/>
                </a:solidFill>
              </a:rPr>
              <a:t>وزير التعليم</a:t>
            </a:r>
            <a:endParaRPr lang="en-US" dirty="0">
              <a:solidFill>
                <a:srgbClr val="21F149"/>
              </a:solidFill>
            </a:endParaRPr>
          </a:p>
        </p:txBody>
      </p:sp>
      <p:pic>
        <p:nvPicPr>
          <p:cNvPr id="30" name="Picture 8" descr="C:\Users\ANWARUL\Downloads\download (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514" y="5491748"/>
            <a:ext cx="1575486" cy="120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344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16" grpId="0" animBg="1"/>
      <p:bldP spid="22" grpId="0" animBg="1"/>
      <p:bldP spid="23" grpId="0" animBg="1"/>
      <p:bldP spid="17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8915400" cy="6705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" y="5334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                               </a:t>
            </a:r>
            <a:r>
              <a:rPr lang="en-US" sz="3200" dirty="0" err="1" smtClean="0">
                <a:solidFill>
                  <a:srgbClr val="21F149"/>
                </a:solidFill>
              </a:rPr>
              <a:t>পাঠ</a:t>
            </a:r>
            <a:r>
              <a:rPr lang="en-US" sz="3200" dirty="0" smtClean="0">
                <a:solidFill>
                  <a:srgbClr val="21F149"/>
                </a:solidFill>
              </a:rPr>
              <a:t> </a:t>
            </a:r>
            <a:r>
              <a:rPr lang="en-US" sz="3200" dirty="0" err="1" smtClean="0">
                <a:solidFill>
                  <a:srgbClr val="21F149"/>
                </a:solidFill>
              </a:rPr>
              <a:t>উপস্থাপন</a:t>
            </a:r>
            <a:endParaRPr lang="en-US" sz="3200" dirty="0">
              <a:solidFill>
                <a:srgbClr val="21F14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524000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itchFamily="2" charset="2"/>
              <a:buChar char="Ø"/>
            </a:pPr>
            <a:r>
              <a:rPr lang="ar-SA" sz="2000" dirty="0">
                <a:solidFill>
                  <a:srgbClr val="21F149"/>
                </a:solidFill>
              </a:rPr>
              <a:t>المبتداء و </a:t>
            </a:r>
            <a:r>
              <a:rPr lang="ar-SA" sz="2000" dirty="0">
                <a:solidFill>
                  <a:srgbClr val="FFFF00"/>
                </a:solidFill>
              </a:rPr>
              <a:t>الخبر</a:t>
            </a:r>
            <a:r>
              <a:rPr lang="ar-SA" sz="2000" dirty="0">
                <a:solidFill>
                  <a:srgbClr val="21F149"/>
                </a:solidFill>
              </a:rPr>
              <a:t> و اقسام </a:t>
            </a:r>
            <a:r>
              <a:rPr lang="ar-SA" sz="2000" dirty="0" smtClean="0">
                <a:solidFill>
                  <a:srgbClr val="21F149"/>
                </a:solidFill>
              </a:rPr>
              <a:t>الخبر</a:t>
            </a:r>
            <a:r>
              <a:rPr lang="en-US" sz="2000" dirty="0" smtClean="0">
                <a:solidFill>
                  <a:srgbClr val="21F149"/>
                </a:solidFill>
              </a:rPr>
              <a:t> </a:t>
            </a:r>
            <a:r>
              <a:rPr lang="ar-SA" sz="2000" dirty="0" smtClean="0">
                <a:solidFill>
                  <a:srgbClr val="21F149"/>
                </a:solidFill>
              </a:rPr>
              <a:t>**</a:t>
            </a:r>
            <a:endParaRPr lang="ar-SA" sz="2000" dirty="0">
              <a:solidFill>
                <a:srgbClr val="21F149"/>
              </a:solidFill>
            </a:endParaRPr>
          </a:p>
          <a:p>
            <a:pPr algn="ctr"/>
            <a:r>
              <a:rPr lang="ar-SA" sz="2000" dirty="0"/>
              <a:t>		 </a:t>
            </a:r>
            <a:r>
              <a:rPr lang="en-US" sz="2000" dirty="0"/>
              <a:t>Subject&amp; Predicate  with kinds </a:t>
            </a:r>
          </a:p>
          <a:p>
            <a:pPr algn="ctr"/>
            <a:r>
              <a:rPr lang="en-US" sz="2000" dirty="0"/>
              <a:t>		 </a:t>
            </a:r>
            <a:r>
              <a:rPr lang="as-IN" sz="2000" dirty="0"/>
              <a:t>উদ্দেশ্য ও বিধেয়  এবং  বিধেয়  এর প্রকার  প্রসংগে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2971800"/>
            <a:ext cx="876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ar-SA" dirty="0"/>
          </a:p>
          <a:p>
            <a:pPr marL="285750" indent="-285750" algn="ctr">
              <a:buFont typeface="Wingdings" pitchFamily="2" charset="2"/>
              <a:buChar char="Ø"/>
            </a:pPr>
            <a:r>
              <a:rPr lang="ar-SA" dirty="0" smtClean="0">
                <a:solidFill>
                  <a:srgbClr val="21F149"/>
                </a:solidFill>
              </a:rPr>
              <a:t> **-</a:t>
            </a:r>
            <a:r>
              <a:rPr lang="ar-SA" dirty="0">
                <a:solidFill>
                  <a:srgbClr val="21F149"/>
                </a:solidFill>
              </a:rPr>
              <a:t>تعريف المبتداء و </a:t>
            </a:r>
            <a:r>
              <a:rPr lang="ar-SA" dirty="0">
                <a:solidFill>
                  <a:srgbClr val="FFFF00"/>
                </a:solidFill>
              </a:rPr>
              <a:t>الخبر</a:t>
            </a:r>
          </a:p>
          <a:p>
            <a:pPr algn="ctr"/>
            <a:r>
              <a:rPr lang="ar-SA" dirty="0"/>
              <a:t>	 المبتداء </a:t>
            </a:r>
            <a:r>
              <a:rPr lang="ar-SA" dirty="0" smtClean="0"/>
              <a:t> و الخبر </a:t>
            </a:r>
            <a:r>
              <a:rPr lang="ar-SA" dirty="0"/>
              <a:t>هما اسمان مجردان عن العوامل اللفظية</a:t>
            </a:r>
          </a:p>
          <a:p>
            <a:pPr algn="ctr"/>
            <a:r>
              <a:rPr lang="ar-SA" dirty="0"/>
              <a:t>	</a:t>
            </a:r>
            <a:r>
              <a:rPr lang="ar-SA" dirty="0" smtClean="0"/>
              <a:t> </a:t>
            </a:r>
            <a:r>
              <a:rPr lang="ar-SA" dirty="0"/>
              <a:t>احدهما مسند اليه ويسمي </a:t>
            </a:r>
            <a:r>
              <a:rPr lang="ar-SA" dirty="0" smtClean="0"/>
              <a:t>المبتداء و </a:t>
            </a:r>
            <a:r>
              <a:rPr lang="ar-SA" dirty="0"/>
              <a:t>الثانى مسند به </a:t>
            </a:r>
            <a:r>
              <a:rPr lang="ar-SA" dirty="0" smtClean="0"/>
              <a:t>ويسمي الخبر  نحو</a:t>
            </a:r>
            <a:endParaRPr lang="ar-SA" dirty="0"/>
          </a:p>
          <a:p>
            <a:pPr algn="ctr"/>
            <a:r>
              <a:rPr lang="ar-SA" dirty="0"/>
              <a:t>		 </a:t>
            </a:r>
          </a:p>
          <a:p>
            <a:pPr algn="ctr"/>
            <a:r>
              <a:rPr lang="ar-SA" dirty="0"/>
              <a:t>الشيخة حسينة هي رئيسة وزراء </a:t>
            </a:r>
            <a:r>
              <a:rPr lang="ar-SA" dirty="0" smtClean="0"/>
              <a:t>بنغلاديش</a:t>
            </a:r>
          </a:p>
          <a:p>
            <a:pPr algn="ctr"/>
            <a:endParaRPr lang="ar-SA" dirty="0">
              <a:solidFill>
                <a:srgbClr val="21F149"/>
              </a:solidFill>
            </a:endParaRPr>
          </a:p>
          <a:p>
            <a:pPr algn="ctr"/>
            <a:r>
              <a:rPr lang="ar-SA" dirty="0" smtClean="0">
                <a:solidFill>
                  <a:srgbClr val="21F149"/>
                </a:solidFill>
              </a:rPr>
              <a:t> ** </a:t>
            </a:r>
            <a:r>
              <a:rPr lang="ar-SA" dirty="0">
                <a:solidFill>
                  <a:srgbClr val="21F149"/>
                </a:solidFill>
              </a:rPr>
              <a:t>اصل المبتداء </a:t>
            </a:r>
            <a:r>
              <a:rPr lang="ar-SA" dirty="0" smtClean="0">
                <a:solidFill>
                  <a:srgbClr val="21F149"/>
                </a:solidFill>
              </a:rPr>
              <a:t>و </a:t>
            </a:r>
            <a:r>
              <a:rPr lang="ar-SA" dirty="0" smtClean="0">
                <a:solidFill>
                  <a:srgbClr val="FFFF00"/>
                </a:solidFill>
              </a:rPr>
              <a:t>الخبر</a:t>
            </a:r>
            <a:endParaRPr lang="ar-SA" dirty="0">
              <a:solidFill>
                <a:srgbClr val="FFFF00"/>
              </a:solidFill>
            </a:endParaRPr>
          </a:p>
          <a:p>
            <a:pPr algn="ctr"/>
            <a:r>
              <a:rPr lang="ar-SA" dirty="0"/>
              <a:t>	   اصل المبتداء ان يكون معرفة و اصل الخبر ان يكون نكرة </a:t>
            </a:r>
            <a:endParaRPr lang="ar-SA" dirty="0" smtClean="0"/>
          </a:p>
          <a:p>
            <a:pPr marL="285750" indent="-285750" algn="ctr">
              <a:buFont typeface="Wingdings" pitchFamily="2" charset="2"/>
              <a:buChar char="Ø"/>
            </a:pPr>
            <a:r>
              <a:rPr lang="ar-SA" dirty="0" smtClean="0">
                <a:solidFill>
                  <a:srgbClr val="FFFF00"/>
                </a:solidFill>
              </a:rPr>
              <a:t>نحو  -</a:t>
            </a:r>
            <a:r>
              <a:rPr lang="ar-SA" dirty="0" smtClean="0">
                <a:solidFill>
                  <a:srgbClr val="21F149"/>
                </a:solidFill>
              </a:rPr>
              <a:t>الرجل </a:t>
            </a:r>
            <a:r>
              <a:rPr lang="ar-SA" dirty="0" smtClean="0">
                <a:solidFill>
                  <a:srgbClr val="FFFF00"/>
                </a:solidFill>
              </a:rPr>
              <a:t>فقير </a:t>
            </a:r>
            <a:r>
              <a:rPr lang="ar-SA" dirty="0"/>
              <a:t>	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267200"/>
            <a:ext cx="1598781" cy="7762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374910"/>
            <a:ext cx="1676400" cy="918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2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1036638"/>
          </a:xfrm>
        </p:spPr>
        <p:txBody>
          <a:bodyPr>
            <a:normAutofit fontScale="90000"/>
          </a:bodyPr>
          <a:lstStyle/>
          <a:p>
            <a:r>
              <a:rPr lang="bn-IN" dirty="0" smtClean="0"/>
              <a:t/>
            </a:r>
            <a:br>
              <a:rPr lang="bn-IN" dirty="0" smtClean="0"/>
            </a:br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567781"/>
              </p:ext>
            </p:extLst>
          </p:nvPr>
        </p:nvGraphicFramePr>
        <p:xfrm>
          <a:off x="1" y="1165085"/>
          <a:ext cx="8991598" cy="5540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514"/>
                <a:gridCol w="1284514"/>
                <a:gridCol w="1284514"/>
                <a:gridCol w="892024"/>
                <a:gridCol w="1998134"/>
                <a:gridCol w="963384"/>
                <a:gridCol w="1284514"/>
              </a:tblGrid>
              <a:tr h="93329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উদ্দেশ্য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বিধেয়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subject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predicate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ar-SA" dirty="0" smtClean="0">
                          <a:solidFill>
                            <a:srgbClr val="21F149"/>
                          </a:solidFill>
                        </a:rPr>
                        <a:t>مثال            </a:t>
                      </a:r>
                      <a:r>
                        <a:rPr lang="en-US" dirty="0" smtClean="0">
                          <a:solidFill>
                            <a:srgbClr val="21F149"/>
                          </a:solidFill>
                        </a:rPr>
                        <a:t>  </a:t>
                      </a:r>
                      <a:endParaRPr lang="en-US" dirty="0">
                        <a:solidFill>
                          <a:srgbClr val="21F149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خبر   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مبتداء   </a:t>
                      </a:r>
                      <a:endParaRPr lang="en-US" dirty="0"/>
                    </a:p>
                  </a:txBody>
                  <a:tcPr marL="91439" marR="91439"/>
                </a:tc>
              </a:tr>
              <a:tr h="93329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ফুল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টি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লাল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The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flower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is Red.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21F149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 احمر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ar-SA" dirty="0" smtClean="0">
                          <a:solidFill>
                            <a:srgbClr val="FF0000"/>
                          </a:solidFill>
                        </a:rPr>
                        <a:t>الزهرة  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/>
                </a:tc>
              </a:tr>
              <a:tr h="999959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আম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টি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হলুদ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The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Mango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is Yellow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21F149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 اصفر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ar-SA" dirty="0" smtClean="0">
                          <a:solidFill>
                            <a:srgbClr val="FF0000"/>
                          </a:solidFill>
                        </a:rPr>
                        <a:t>المانجو 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/>
                </a:tc>
              </a:tr>
              <a:tr h="21332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ড: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দীপু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মনি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শিক্ষামূন্ত্রী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Dr.Depu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Mune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Minister</a:t>
                      </a:r>
                      <a:r>
                        <a:rPr lang="en-US" baseline="0" dirty="0" smtClean="0"/>
                        <a:t> of Education.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21F149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>
                          <a:solidFill>
                            <a:srgbClr val="FFFF00"/>
                          </a:solidFill>
                        </a:rPr>
                        <a:t>هو </a:t>
                      </a:r>
                      <a:r>
                        <a:rPr lang="ar-SA" dirty="0" smtClean="0">
                          <a:solidFill>
                            <a:srgbClr val="21F149"/>
                          </a:solidFill>
                        </a:rPr>
                        <a:t>وزير التعليم</a:t>
                      </a:r>
                      <a:endParaRPr lang="en-US" dirty="0" smtClean="0">
                        <a:solidFill>
                          <a:srgbClr val="21F149"/>
                        </a:solidFill>
                      </a:endParaRPr>
                    </a:p>
                    <a:p>
                      <a:r>
                        <a:rPr lang="ar-SA" dirty="0" smtClean="0"/>
                        <a:t> </a:t>
                      </a:r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>
                          <a:solidFill>
                            <a:srgbClr val="FF0000"/>
                          </a:solidFill>
                        </a:rPr>
                        <a:t>الدكتور      ديبوماني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/>
                </a:tc>
              </a:tr>
              <a:tr h="5407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39" marR="91439"/>
                </a:tc>
              </a:tr>
            </a:tbl>
          </a:graphicData>
        </a:graphic>
      </p:graphicFrame>
      <p:pic>
        <p:nvPicPr>
          <p:cNvPr id="8" name="Picture 5" descr="C:\Users\ANWARUL\Downloads\download (1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78594"/>
            <a:ext cx="1905000" cy="138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ANWARUL\Desktop\images (3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752601"/>
            <a:ext cx="1828800" cy="82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C:\Users\ANWARUL\Downloads\download (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191000"/>
            <a:ext cx="1828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76200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21F149"/>
                </a:solidFill>
              </a:rPr>
              <a:t>পাঠ</a:t>
            </a:r>
            <a:r>
              <a:rPr lang="en-US" sz="4000" dirty="0" smtClean="0">
                <a:solidFill>
                  <a:srgbClr val="21F149"/>
                </a:solidFill>
              </a:rPr>
              <a:t> </a:t>
            </a:r>
            <a:r>
              <a:rPr lang="en-US" sz="4000" dirty="0" err="1" smtClean="0">
                <a:solidFill>
                  <a:srgbClr val="21F149"/>
                </a:solidFill>
              </a:rPr>
              <a:t>বিশ্লেষণ</a:t>
            </a:r>
            <a:endParaRPr lang="en-US" sz="4000" dirty="0">
              <a:solidFill>
                <a:srgbClr val="21F1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1892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العمل الجماعى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21F14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সম্মিলিত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21F14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21F14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কাজ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21F149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8800" y="1327666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696998"/>
            <a:ext cx="3733800" cy="5237202"/>
          </a:xfrm>
        </p:spPr>
      </p:pic>
      <p:sp>
        <p:nvSpPr>
          <p:cNvPr id="5" name="Rectangle 4"/>
          <p:cNvSpPr/>
          <p:nvPr/>
        </p:nvSpPr>
        <p:spPr>
          <a:xfrm>
            <a:off x="76200" y="1696998"/>
            <a:ext cx="4724400" cy="5161002"/>
          </a:xfrm>
          <a:prstGeom prst="rect">
            <a:avLst/>
          </a:prstGeom>
          <a:solidFill>
            <a:srgbClr val="21F149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en-US" dirty="0" smtClean="0"/>
              <a:t>(ক) </a:t>
            </a:r>
            <a:r>
              <a:rPr lang="en-US" dirty="0" err="1" smtClean="0"/>
              <a:t>বাংলাদেশ</a:t>
            </a:r>
            <a:r>
              <a:rPr lang="en-US" dirty="0" smtClean="0"/>
              <a:t> </a:t>
            </a:r>
            <a:r>
              <a:rPr lang="en-US" dirty="0" err="1" smtClean="0"/>
              <a:t>আমাদের</a:t>
            </a:r>
            <a:r>
              <a:rPr lang="en-US" dirty="0" smtClean="0"/>
              <a:t> </a:t>
            </a:r>
            <a:r>
              <a:rPr lang="en-US" dirty="0" err="1" smtClean="0"/>
              <a:t>মাতৃভূমি</a:t>
            </a:r>
            <a:r>
              <a:rPr lang="en-US" dirty="0" smtClean="0"/>
              <a:t>। 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en-US" dirty="0" smtClean="0"/>
              <a:t>(খ) </a:t>
            </a:r>
            <a:r>
              <a:rPr lang="en-US" dirty="0" err="1" smtClean="0"/>
              <a:t>বাংলাদেশ</a:t>
            </a:r>
            <a:r>
              <a:rPr lang="en-US" dirty="0" smtClean="0"/>
              <a:t> ১৯৭১ </a:t>
            </a:r>
            <a:r>
              <a:rPr lang="en-US" dirty="0" err="1" smtClean="0"/>
              <a:t>সালের</a:t>
            </a:r>
            <a:r>
              <a:rPr lang="en-US" dirty="0" smtClean="0"/>
              <a:t> ১৬</a:t>
            </a:r>
            <a:r>
              <a:rPr lang="bn-IN" dirty="0" smtClean="0"/>
              <a:t>ই </a:t>
            </a:r>
            <a:r>
              <a:rPr lang="en-US" dirty="0" err="1" smtClean="0"/>
              <a:t>ডিসেম্বর</a:t>
            </a:r>
            <a:r>
              <a:rPr lang="en-US" dirty="0" smtClean="0"/>
              <a:t> </a:t>
            </a:r>
            <a:r>
              <a:rPr lang="en-US" dirty="0" err="1" smtClean="0"/>
              <a:t>বিজয়</a:t>
            </a:r>
            <a:r>
              <a:rPr lang="en-US" dirty="0" smtClean="0"/>
              <a:t> </a:t>
            </a:r>
            <a:r>
              <a:rPr lang="en-US" dirty="0" err="1" smtClean="0"/>
              <a:t>লাভ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en-US" dirty="0" smtClean="0"/>
              <a:t>(গ) এ  </a:t>
            </a:r>
            <a:r>
              <a:rPr lang="en-US" dirty="0" err="1" smtClean="0"/>
              <a:t>দেশকে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 </a:t>
            </a:r>
            <a:r>
              <a:rPr lang="en-US" dirty="0" err="1" smtClean="0"/>
              <a:t>অনেক</a:t>
            </a:r>
            <a:r>
              <a:rPr lang="en-US" dirty="0" smtClean="0"/>
              <a:t> </a:t>
            </a:r>
            <a:r>
              <a:rPr lang="en-US" dirty="0" err="1" smtClean="0"/>
              <a:t>ভালো</a:t>
            </a:r>
            <a:r>
              <a:rPr lang="en-US" dirty="0" smtClean="0"/>
              <a:t> </a:t>
            </a:r>
            <a:r>
              <a:rPr lang="en-US" dirty="0" err="1" smtClean="0"/>
              <a:t>বাসি</a:t>
            </a:r>
            <a:r>
              <a:rPr lang="en-US" dirty="0" smtClean="0"/>
              <a:t> ।</a:t>
            </a:r>
          </a:p>
          <a:p>
            <a:pPr algn="ctr"/>
            <a:endParaRPr lang="ar-SA" dirty="0" smtClean="0"/>
          </a:p>
          <a:p>
            <a:pPr algn="ctr"/>
            <a:r>
              <a:rPr lang="ar-S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ترجم باللغة البنغالية  ثم عين المبتداء-                                  </a:t>
            </a:r>
          </a:p>
          <a:p>
            <a:pPr algn="ctr"/>
            <a:r>
              <a:rPr lang="ar-SA" dirty="0" smtClean="0"/>
              <a:t> :- *بنغلاديش وطننا –</a:t>
            </a:r>
          </a:p>
          <a:p>
            <a:pPr algn="ctr"/>
            <a:r>
              <a:rPr lang="ar-SA" dirty="0" smtClean="0"/>
              <a:t> </a:t>
            </a:r>
          </a:p>
          <a:p>
            <a:pPr algn="ctr"/>
            <a:r>
              <a:rPr lang="ar-SA" dirty="0" smtClean="0"/>
              <a:t> *نالت بنغلاديش الفتح فى ١٦</a:t>
            </a:r>
            <a:endParaRPr lang="en-US" dirty="0" smtClean="0"/>
          </a:p>
          <a:p>
            <a:pPr algn="ctr"/>
            <a:r>
              <a:rPr lang="ar-SA" dirty="0" smtClean="0"/>
              <a:t>             ديشمبر سنة   ١٩٧١ع</a:t>
            </a:r>
            <a:endParaRPr lang="en-US" dirty="0" smtClean="0"/>
          </a:p>
          <a:p>
            <a:pPr algn="ctr"/>
            <a:r>
              <a:rPr lang="ar-SA" dirty="0" smtClean="0"/>
              <a:t>     </a:t>
            </a:r>
          </a:p>
          <a:p>
            <a:pPr marL="285750" indent="-285750" algn="ctr">
              <a:buFont typeface="Arial" charset="0"/>
              <a:buChar char="•"/>
            </a:pPr>
            <a:r>
              <a:rPr lang="ar-SA" dirty="0" smtClean="0"/>
              <a:t>نحن نحب هذه البلاد كثيىرا</a:t>
            </a:r>
          </a:p>
          <a:p>
            <a:pPr marL="285750" indent="-285750">
              <a:buFont typeface="Arial" charset="0"/>
              <a:buChar char="•"/>
            </a:pPr>
            <a:r>
              <a:rPr lang="ar-SA" dirty="0" smtClean="0"/>
              <a:t>                            </a:t>
            </a:r>
          </a:p>
          <a:p>
            <a:endParaRPr lang="ar-SA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905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ترجم باللغة العربية ثم عين الخبر-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89076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839200" cy="1143000"/>
          </a:xfrm>
          <a:solidFill>
            <a:srgbClr val="21F149"/>
          </a:solidFill>
        </p:spPr>
        <p:txBody>
          <a:bodyPr>
            <a:normAutofit/>
          </a:bodyPr>
          <a:lstStyle/>
          <a:p>
            <a:r>
              <a:rPr lang="ar-SA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اقسام الخبر </a:t>
            </a:r>
            <a:r>
              <a:rPr lang="bn-IN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ar-SA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-</a:t>
            </a:r>
            <a:r>
              <a:rPr lang="bn-IN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খবর এর প্রকারভেদ </a:t>
            </a:r>
            <a:endParaRPr lang="en-US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432426"/>
              </p:ext>
            </p:extLst>
          </p:nvPr>
        </p:nvGraphicFramePr>
        <p:xfrm>
          <a:off x="152399" y="1524000"/>
          <a:ext cx="8915402" cy="4648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9601"/>
                <a:gridCol w="770165"/>
                <a:gridCol w="1592036"/>
                <a:gridCol w="1415143"/>
                <a:gridCol w="695778"/>
                <a:gridCol w="860879"/>
                <a:gridCol w="1332593"/>
                <a:gridCol w="1639207"/>
              </a:tblGrid>
              <a:tr h="1088572">
                <a:tc gridSpan="3">
                  <a:txBody>
                    <a:bodyPr/>
                    <a:lstStyle/>
                    <a:p>
                      <a:r>
                        <a:rPr lang="ar-SA" sz="1600" dirty="0" smtClean="0"/>
                        <a:t>شبهة جملة        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ar-SA" sz="1600" dirty="0" smtClean="0"/>
                        <a:t>جملة               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ar-SA" sz="1600" dirty="0" smtClean="0"/>
                        <a:t>مفرد              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0571">
                <a:tc gridSpan="2">
                  <a:txBody>
                    <a:bodyPr/>
                    <a:lstStyle/>
                    <a:p>
                      <a:r>
                        <a:rPr lang="ar-SA" sz="1600" dirty="0" smtClean="0"/>
                        <a:t>ظرف    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sz="1600" dirty="0" smtClean="0"/>
                        <a:t> جار و مجرور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ar-SA" sz="1600" dirty="0" smtClean="0"/>
                        <a:t> </a:t>
                      </a:r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خبر</a:t>
                      </a:r>
                      <a:r>
                        <a:rPr lang="ar-SA" sz="1600" dirty="0" smtClean="0"/>
                        <a:t>     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ar-SA" sz="1600" dirty="0" smtClean="0"/>
                        <a:t>مبتداء   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ar-SA" sz="1600" dirty="0" smtClean="0">
                          <a:solidFill>
                            <a:srgbClr val="FF0000"/>
                          </a:solidFill>
                        </a:rPr>
                        <a:t>  خبر     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3">
                  <a:txBody>
                    <a:bodyPr/>
                    <a:lstStyle/>
                    <a:p>
                      <a:r>
                        <a:rPr lang="ar-SA" sz="1600" dirty="0" smtClean="0"/>
                        <a:t>  مبتداء       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</a:tr>
              <a:tr h="580571">
                <a:tc>
                  <a:txBody>
                    <a:bodyPr/>
                    <a:lstStyle/>
                    <a:p>
                      <a:r>
                        <a:rPr lang="ar-SA" sz="1600" dirty="0" smtClean="0"/>
                        <a:t>مكان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SA" sz="1600" dirty="0" smtClean="0"/>
                        <a:t>زمان</a:t>
                      </a:r>
                      <a:r>
                        <a:rPr lang="ar-SA" sz="1600" baseline="0" dirty="0" smtClean="0"/>
                        <a:t>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1313">
                <a:tc>
                  <a:txBody>
                    <a:bodyPr/>
                    <a:lstStyle/>
                    <a:p>
                      <a:r>
                        <a:rPr lang="ar-SA" sz="1600" dirty="0" smtClean="0"/>
                        <a:t>الخطيب</a:t>
                      </a:r>
                      <a:r>
                        <a:rPr lang="ar-SA" sz="1600" baseline="0" dirty="0" smtClean="0"/>
                        <a:t> على </a:t>
                      </a:r>
                      <a:r>
                        <a:rPr lang="ar-SA" sz="1600" baseline="0" dirty="0" smtClean="0">
                          <a:solidFill>
                            <a:srgbClr val="21F149"/>
                          </a:solidFill>
                        </a:rPr>
                        <a:t>المنببار</a:t>
                      </a:r>
                      <a:endParaRPr lang="en-US" sz="1600" dirty="0">
                        <a:solidFill>
                          <a:srgbClr val="21F149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ar-SA" sz="1600" baseline="0" dirty="0" smtClean="0"/>
                        <a:t> الصوم  فى </a:t>
                      </a:r>
                      <a:r>
                        <a:rPr lang="ar-SA" sz="1600" baseline="0" dirty="0" smtClean="0">
                          <a:solidFill>
                            <a:srgbClr val="21F149"/>
                          </a:solidFill>
                        </a:rPr>
                        <a:t>رمضان</a:t>
                      </a:r>
                      <a:endParaRPr lang="en-US" sz="1600" dirty="0">
                        <a:solidFill>
                          <a:srgbClr val="21F14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ar-SA" sz="1600" dirty="0" smtClean="0"/>
                        <a:t>العلم فى </a:t>
                      </a:r>
                      <a:r>
                        <a:rPr lang="ar-SA" sz="1600" dirty="0" smtClean="0">
                          <a:solidFill>
                            <a:srgbClr val="21F149"/>
                          </a:solidFill>
                        </a:rPr>
                        <a:t>الصدور</a:t>
                      </a:r>
                      <a:endParaRPr lang="en-US" sz="1600" dirty="0">
                        <a:solidFill>
                          <a:srgbClr val="21F14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ar-SA" sz="1600" dirty="0" smtClean="0"/>
                        <a:t>فعلية    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r>
                        <a:rPr lang="ar-SA" sz="1600" dirty="0" smtClean="0"/>
                        <a:t> اسمية   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8572">
                <a:tc gridSpan="3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600" dirty="0" smtClean="0"/>
                        <a:t>الاطفال يلعبون في الحديقة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ar-SA" sz="1600" baseline="0" dirty="0" smtClean="0"/>
                        <a:t>لونه </a:t>
                      </a:r>
                      <a:r>
                        <a:rPr lang="ar-SA" sz="1600" baseline="0" dirty="0" smtClean="0">
                          <a:solidFill>
                            <a:srgbClr val="21F149"/>
                          </a:solidFill>
                        </a:rPr>
                        <a:t>ناصع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ar-SA" sz="1600" dirty="0" smtClean="0"/>
                        <a:t>الثوب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ar-SA" sz="1600" dirty="0" smtClean="0">
                          <a:solidFill>
                            <a:srgbClr val="21F149"/>
                          </a:solidFill>
                        </a:rPr>
                        <a:t>وطننا</a:t>
                      </a:r>
                      <a:r>
                        <a:rPr lang="ar-SA" sz="1600" baseline="0" dirty="0" smtClean="0">
                          <a:solidFill>
                            <a:srgbClr val="21F149"/>
                          </a:solidFill>
                        </a:rPr>
                        <a:t>      </a:t>
                      </a:r>
                      <a:endParaRPr lang="en-US" sz="1600" dirty="0">
                        <a:solidFill>
                          <a:srgbClr val="21F149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ar-SA" sz="1600" dirty="0" smtClean="0"/>
                        <a:t>بنغلاديش</a:t>
                      </a:r>
                      <a:r>
                        <a:rPr lang="ar-SA" sz="1600" baseline="0" dirty="0" smtClean="0"/>
                        <a:t>   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82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1782</TotalTime>
  <Words>400</Words>
  <Application>Microsoft Office PowerPoint</Application>
  <PresentationFormat>On-screen Show (4:3)</PresentationFormat>
  <Paragraphs>147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আজকের পাঠ ঘোষনা    اعلان الدرس اليوم</vt:lpstr>
      <vt:lpstr>PowerPoint Presentation</vt:lpstr>
      <vt:lpstr>  </vt:lpstr>
      <vt:lpstr>العمل الجماعى সম্মিলিত কাজ</vt:lpstr>
      <vt:lpstr>اقسام الخبر  - খবর এর প্রকারভেদ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ANWARUL</dc:creator>
  <cp:lastModifiedBy>ANWARUL</cp:lastModifiedBy>
  <cp:revision>130</cp:revision>
  <dcterms:created xsi:type="dcterms:W3CDTF">2019-11-24T12:53:11Z</dcterms:created>
  <dcterms:modified xsi:type="dcterms:W3CDTF">2019-12-17T03:22:47Z</dcterms:modified>
</cp:coreProperties>
</file>