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9" r:id="rId3"/>
    <p:sldId id="266" r:id="rId4"/>
    <p:sldId id="267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D37621-E692-4ABD-8DF9-6A128982AB7D}" type="doc">
      <dgm:prSet loTypeId="urn:microsoft.com/office/officeart/2005/8/layout/radial6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0FC1655-E851-4AF3-967C-27F70686DA5A}">
      <dgm:prSet phldrT="[Text]" custT="1"/>
      <dgm:spPr/>
      <dgm:t>
        <a:bodyPr/>
        <a:lstStyle/>
        <a:p>
          <a:r>
            <a:rPr lang="bn-IN" sz="2000" dirty="0" smtClean="0">
              <a:solidFill>
                <a:srgbClr val="002060"/>
              </a:solidFill>
            </a:rPr>
            <a:t>প্রাকৃতিক পরিবেশ </a:t>
          </a:r>
          <a:endParaRPr lang="en-US" sz="2000" dirty="0">
            <a:solidFill>
              <a:srgbClr val="002060"/>
            </a:solidFill>
          </a:endParaRPr>
        </a:p>
      </dgm:t>
    </dgm:pt>
    <dgm:pt modelId="{77E7D532-9447-4F99-8270-4A9617CCAAFA}" type="parTrans" cxnId="{A52AC02E-348C-4794-A893-239A2D21140A}">
      <dgm:prSet/>
      <dgm:spPr/>
      <dgm:t>
        <a:bodyPr/>
        <a:lstStyle/>
        <a:p>
          <a:endParaRPr lang="en-US"/>
        </a:p>
      </dgm:t>
    </dgm:pt>
    <dgm:pt modelId="{E318812E-AB9F-471F-B3F3-A22CACCE4052}" type="sibTrans" cxnId="{A52AC02E-348C-4794-A893-239A2D21140A}">
      <dgm:prSet/>
      <dgm:spPr/>
      <dgm:t>
        <a:bodyPr/>
        <a:lstStyle/>
        <a:p>
          <a:endParaRPr lang="en-US"/>
        </a:p>
      </dgm:t>
    </dgm:pt>
    <dgm:pt modelId="{6C39EE44-688B-466A-A3D4-439B7477A1E6}">
      <dgm:prSet phldrT="[Text]" custT="1"/>
      <dgm:spPr/>
      <dgm:t>
        <a:bodyPr/>
        <a:lstStyle/>
        <a:p>
          <a:r>
            <a:rPr lang="bn-IN" sz="2000" dirty="0" smtClean="0"/>
            <a:t>বনজঙ্গল  </a:t>
          </a:r>
          <a:endParaRPr lang="en-US" sz="2000" dirty="0"/>
        </a:p>
      </dgm:t>
    </dgm:pt>
    <dgm:pt modelId="{25A36A42-6803-4CC7-AFC2-A2CA5234E905}" type="parTrans" cxnId="{1C2FF7F5-8DA5-49F8-BCBA-C81D8F36B9D4}">
      <dgm:prSet/>
      <dgm:spPr/>
      <dgm:t>
        <a:bodyPr/>
        <a:lstStyle/>
        <a:p>
          <a:endParaRPr lang="en-US"/>
        </a:p>
      </dgm:t>
    </dgm:pt>
    <dgm:pt modelId="{F33D4552-13B5-4724-8DA9-772386C583AD}" type="sibTrans" cxnId="{1C2FF7F5-8DA5-49F8-BCBA-C81D8F36B9D4}">
      <dgm:prSet/>
      <dgm:spPr/>
      <dgm:t>
        <a:bodyPr/>
        <a:lstStyle/>
        <a:p>
          <a:endParaRPr lang="en-US"/>
        </a:p>
      </dgm:t>
    </dgm:pt>
    <dgm:pt modelId="{15385331-D04B-436F-81F8-4E95EC1F47B0}">
      <dgm:prSet phldrT="[Text]"/>
      <dgm:spPr/>
      <dgm:t>
        <a:bodyPr/>
        <a:lstStyle/>
        <a:p>
          <a:r>
            <a:rPr lang="bn-IN" dirty="0" smtClean="0"/>
            <a:t>পাহাড় পর্বতর </a:t>
          </a:r>
          <a:endParaRPr lang="en-US" dirty="0"/>
        </a:p>
      </dgm:t>
    </dgm:pt>
    <dgm:pt modelId="{BC5529EF-DE67-4600-B9FB-FB5D9EF3FA9C}" type="parTrans" cxnId="{1D139326-007F-4CDD-AD35-B188003F3B36}">
      <dgm:prSet/>
      <dgm:spPr/>
      <dgm:t>
        <a:bodyPr/>
        <a:lstStyle/>
        <a:p>
          <a:endParaRPr lang="en-US"/>
        </a:p>
      </dgm:t>
    </dgm:pt>
    <dgm:pt modelId="{BBB6E026-271A-4284-964A-39B5DFE1C28D}" type="sibTrans" cxnId="{1D139326-007F-4CDD-AD35-B188003F3B36}">
      <dgm:prSet/>
      <dgm:spPr/>
      <dgm:t>
        <a:bodyPr/>
        <a:lstStyle/>
        <a:p>
          <a:endParaRPr lang="en-US"/>
        </a:p>
      </dgm:t>
    </dgm:pt>
    <dgm:pt modelId="{222DB366-AB8F-436C-BA56-DD40619F6A28}">
      <dgm:prSet phldrT="[Text]"/>
      <dgm:spPr/>
      <dgm:t>
        <a:bodyPr/>
        <a:lstStyle/>
        <a:p>
          <a:r>
            <a:rPr lang="bn-IN" dirty="0" smtClean="0"/>
            <a:t>ইত্যাদি </a:t>
          </a:r>
          <a:endParaRPr lang="en-US" dirty="0"/>
        </a:p>
      </dgm:t>
    </dgm:pt>
    <dgm:pt modelId="{6FC54DB9-1BBA-478C-8BCF-5B0D7CA2CDA3}" type="parTrans" cxnId="{8A0368D4-2B98-4E6A-A2A8-C28A1B07FEBA}">
      <dgm:prSet/>
      <dgm:spPr/>
      <dgm:t>
        <a:bodyPr/>
        <a:lstStyle/>
        <a:p>
          <a:endParaRPr lang="en-US"/>
        </a:p>
      </dgm:t>
    </dgm:pt>
    <dgm:pt modelId="{81602A43-8AAB-4C9B-96F4-E02E24BF2F5B}" type="sibTrans" cxnId="{8A0368D4-2B98-4E6A-A2A8-C28A1B07FEBA}">
      <dgm:prSet/>
      <dgm:spPr/>
      <dgm:t>
        <a:bodyPr/>
        <a:lstStyle/>
        <a:p>
          <a:endParaRPr lang="en-US"/>
        </a:p>
      </dgm:t>
    </dgm:pt>
    <dgm:pt modelId="{7671C8D1-F57B-4AF5-A412-35B00B335857}">
      <dgm:prSet phldrT="[Text]"/>
      <dgm:spPr/>
      <dgm:t>
        <a:bodyPr/>
        <a:lstStyle/>
        <a:p>
          <a:r>
            <a:rPr lang="bn-IN" dirty="0" smtClean="0"/>
            <a:t>নদীর </a:t>
          </a:r>
          <a:endParaRPr lang="en-US" dirty="0"/>
        </a:p>
      </dgm:t>
    </dgm:pt>
    <dgm:pt modelId="{5B843262-80DB-4542-B8C6-84F448EAE8E7}" type="parTrans" cxnId="{BB6B3A27-8884-44CA-9C69-FC6CEC26E9FA}">
      <dgm:prSet/>
      <dgm:spPr/>
      <dgm:t>
        <a:bodyPr/>
        <a:lstStyle/>
        <a:p>
          <a:endParaRPr lang="en-US"/>
        </a:p>
      </dgm:t>
    </dgm:pt>
    <dgm:pt modelId="{C313642B-2D52-4302-9501-95397DFC78C4}" type="sibTrans" cxnId="{BB6B3A27-8884-44CA-9C69-FC6CEC26E9FA}">
      <dgm:prSet/>
      <dgm:spPr/>
      <dgm:t>
        <a:bodyPr/>
        <a:lstStyle/>
        <a:p>
          <a:endParaRPr lang="en-US"/>
        </a:p>
      </dgm:t>
    </dgm:pt>
    <dgm:pt modelId="{01325B21-F804-4264-BE74-C4A85580DB76}" type="pres">
      <dgm:prSet presAssocID="{92D37621-E692-4ABD-8DF9-6A128982AB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D1877C-0524-4DC7-9768-6F3A71089582}" type="pres">
      <dgm:prSet presAssocID="{40FC1655-E851-4AF3-967C-27F70686DA5A}" presName="centerShape" presStyleLbl="node0" presStyleIdx="0" presStyleCnt="1"/>
      <dgm:spPr/>
      <dgm:t>
        <a:bodyPr/>
        <a:lstStyle/>
        <a:p>
          <a:endParaRPr lang="en-US"/>
        </a:p>
      </dgm:t>
    </dgm:pt>
    <dgm:pt modelId="{07220A19-8647-4100-9512-5165F564FCBC}" type="pres">
      <dgm:prSet presAssocID="{6C39EE44-688B-466A-A3D4-439B7477A1E6}" presName="node" presStyleLbl="node1" presStyleIdx="0" presStyleCnt="4" custScaleX="136617" custScaleY="135366" custRadScaleRad="94654" custRadScaleInc="18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2EC90-394E-4007-8538-7768AB2FBB52}" type="pres">
      <dgm:prSet presAssocID="{6C39EE44-688B-466A-A3D4-439B7477A1E6}" presName="dummy" presStyleCnt="0"/>
      <dgm:spPr/>
    </dgm:pt>
    <dgm:pt modelId="{8708EAEF-21A9-410E-9085-CB5044BC59EB}" type="pres">
      <dgm:prSet presAssocID="{F33D4552-13B5-4724-8DA9-772386C583A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3FD4F13-C32A-4F17-93BE-6C45A5C631EB}" type="pres">
      <dgm:prSet presAssocID="{15385331-D04B-436F-81F8-4E95EC1F47B0}" presName="node" presStyleLbl="node1" presStyleIdx="1" presStyleCnt="4" custScaleX="142884" custScaleY="139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78F2A-1A3F-4F21-9246-7AC9648D472C}" type="pres">
      <dgm:prSet presAssocID="{15385331-D04B-436F-81F8-4E95EC1F47B0}" presName="dummy" presStyleCnt="0"/>
      <dgm:spPr/>
    </dgm:pt>
    <dgm:pt modelId="{5908D383-8977-401B-8323-F57D5F7036F6}" type="pres">
      <dgm:prSet presAssocID="{BBB6E026-271A-4284-964A-39B5DFE1C28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FAE773E-4B3E-4FFA-8C6B-9C193C90697B}" type="pres">
      <dgm:prSet presAssocID="{222DB366-AB8F-436C-BA56-DD40619F6A28}" presName="node" presStyleLbl="node1" presStyleIdx="2" presStyleCnt="4" custScaleX="155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36BC2-BC02-4191-B0FD-33DD0F4F9B69}" type="pres">
      <dgm:prSet presAssocID="{222DB366-AB8F-436C-BA56-DD40619F6A28}" presName="dummy" presStyleCnt="0"/>
      <dgm:spPr/>
    </dgm:pt>
    <dgm:pt modelId="{1698AA41-EAB2-45C7-AD1B-68E422FD75C4}" type="pres">
      <dgm:prSet presAssocID="{81602A43-8AAB-4C9B-96F4-E02E24BF2F5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329A57F-85D7-4C61-B9D1-F268DA718482}" type="pres">
      <dgm:prSet presAssocID="{7671C8D1-F57B-4AF5-A412-35B00B335857}" presName="node" presStyleLbl="node1" presStyleIdx="3" presStyleCnt="4" custScaleX="141230" custScaleY="139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6D1F5-70FC-4D59-AD88-92A7C765B064}" type="pres">
      <dgm:prSet presAssocID="{7671C8D1-F57B-4AF5-A412-35B00B335857}" presName="dummy" presStyleCnt="0"/>
      <dgm:spPr/>
    </dgm:pt>
    <dgm:pt modelId="{880FC231-FFA4-4E6A-9813-67E03A8630DA}" type="pres">
      <dgm:prSet presAssocID="{C313642B-2D52-4302-9501-95397DFC78C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4DB0B8EF-9D65-4D2C-A325-BC214F246188}" type="presOf" srcId="{81602A43-8AAB-4C9B-96F4-E02E24BF2F5B}" destId="{1698AA41-EAB2-45C7-AD1B-68E422FD75C4}" srcOrd="0" destOrd="0" presId="urn:microsoft.com/office/officeart/2005/8/layout/radial6"/>
    <dgm:cxn modelId="{BB6B3A27-8884-44CA-9C69-FC6CEC26E9FA}" srcId="{40FC1655-E851-4AF3-967C-27F70686DA5A}" destId="{7671C8D1-F57B-4AF5-A412-35B00B335857}" srcOrd="3" destOrd="0" parTransId="{5B843262-80DB-4542-B8C6-84F448EAE8E7}" sibTransId="{C313642B-2D52-4302-9501-95397DFC78C4}"/>
    <dgm:cxn modelId="{AFD97E4E-033E-4EEF-8A6F-25CE021430B8}" type="presOf" srcId="{BBB6E026-271A-4284-964A-39B5DFE1C28D}" destId="{5908D383-8977-401B-8323-F57D5F7036F6}" srcOrd="0" destOrd="0" presId="urn:microsoft.com/office/officeart/2005/8/layout/radial6"/>
    <dgm:cxn modelId="{63F487BA-622F-4B87-83AD-BD6F347BCC4D}" type="presOf" srcId="{15385331-D04B-436F-81F8-4E95EC1F47B0}" destId="{D3FD4F13-C32A-4F17-93BE-6C45A5C631EB}" srcOrd="0" destOrd="0" presId="urn:microsoft.com/office/officeart/2005/8/layout/radial6"/>
    <dgm:cxn modelId="{5B5D9FA9-FD23-40ED-B511-4292F42885C6}" type="presOf" srcId="{C313642B-2D52-4302-9501-95397DFC78C4}" destId="{880FC231-FFA4-4E6A-9813-67E03A8630DA}" srcOrd="0" destOrd="0" presId="urn:microsoft.com/office/officeart/2005/8/layout/radial6"/>
    <dgm:cxn modelId="{3713A934-C7C6-45DF-8FEF-68B406439155}" type="presOf" srcId="{6C39EE44-688B-466A-A3D4-439B7477A1E6}" destId="{07220A19-8647-4100-9512-5165F564FCBC}" srcOrd="0" destOrd="0" presId="urn:microsoft.com/office/officeart/2005/8/layout/radial6"/>
    <dgm:cxn modelId="{ECF908A6-5F58-4530-827F-32361D516157}" type="presOf" srcId="{7671C8D1-F57B-4AF5-A412-35B00B335857}" destId="{E329A57F-85D7-4C61-B9D1-F268DA718482}" srcOrd="0" destOrd="0" presId="urn:microsoft.com/office/officeart/2005/8/layout/radial6"/>
    <dgm:cxn modelId="{1D139326-007F-4CDD-AD35-B188003F3B36}" srcId="{40FC1655-E851-4AF3-967C-27F70686DA5A}" destId="{15385331-D04B-436F-81F8-4E95EC1F47B0}" srcOrd="1" destOrd="0" parTransId="{BC5529EF-DE67-4600-B9FB-FB5D9EF3FA9C}" sibTransId="{BBB6E026-271A-4284-964A-39B5DFE1C28D}"/>
    <dgm:cxn modelId="{89EDECE3-BE5E-4209-9F98-6950BB56C985}" type="presOf" srcId="{40FC1655-E851-4AF3-967C-27F70686DA5A}" destId="{B9D1877C-0524-4DC7-9768-6F3A71089582}" srcOrd="0" destOrd="0" presId="urn:microsoft.com/office/officeart/2005/8/layout/radial6"/>
    <dgm:cxn modelId="{7F806CBA-F3A2-420A-B79B-BDA848E6F4E4}" type="presOf" srcId="{92D37621-E692-4ABD-8DF9-6A128982AB7D}" destId="{01325B21-F804-4264-BE74-C4A85580DB76}" srcOrd="0" destOrd="0" presId="urn:microsoft.com/office/officeart/2005/8/layout/radial6"/>
    <dgm:cxn modelId="{35249D9F-DE86-4BB0-A3A1-175CF32005FF}" type="presOf" srcId="{222DB366-AB8F-436C-BA56-DD40619F6A28}" destId="{6FAE773E-4B3E-4FFA-8C6B-9C193C90697B}" srcOrd="0" destOrd="0" presId="urn:microsoft.com/office/officeart/2005/8/layout/radial6"/>
    <dgm:cxn modelId="{8A0368D4-2B98-4E6A-A2A8-C28A1B07FEBA}" srcId="{40FC1655-E851-4AF3-967C-27F70686DA5A}" destId="{222DB366-AB8F-436C-BA56-DD40619F6A28}" srcOrd="2" destOrd="0" parTransId="{6FC54DB9-1BBA-478C-8BCF-5B0D7CA2CDA3}" sibTransId="{81602A43-8AAB-4C9B-96F4-E02E24BF2F5B}"/>
    <dgm:cxn modelId="{1C2FF7F5-8DA5-49F8-BCBA-C81D8F36B9D4}" srcId="{40FC1655-E851-4AF3-967C-27F70686DA5A}" destId="{6C39EE44-688B-466A-A3D4-439B7477A1E6}" srcOrd="0" destOrd="0" parTransId="{25A36A42-6803-4CC7-AFC2-A2CA5234E905}" sibTransId="{F33D4552-13B5-4724-8DA9-772386C583AD}"/>
    <dgm:cxn modelId="{A52AC02E-348C-4794-A893-239A2D21140A}" srcId="{92D37621-E692-4ABD-8DF9-6A128982AB7D}" destId="{40FC1655-E851-4AF3-967C-27F70686DA5A}" srcOrd="0" destOrd="0" parTransId="{77E7D532-9447-4F99-8270-4A9617CCAAFA}" sibTransId="{E318812E-AB9F-471F-B3F3-A22CACCE4052}"/>
    <dgm:cxn modelId="{2A7D2A63-21DF-4C7B-B3E5-1CEF088C7A1A}" type="presOf" srcId="{F33D4552-13B5-4724-8DA9-772386C583AD}" destId="{8708EAEF-21A9-410E-9085-CB5044BC59EB}" srcOrd="0" destOrd="0" presId="urn:microsoft.com/office/officeart/2005/8/layout/radial6"/>
    <dgm:cxn modelId="{3066AC55-C3DF-4C69-B6E5-3E25743EED74}" type="presParOf" srcId="{01325B21-F804-4264-BE74-C4A85580DB76}" destId="{B9D1877C-0524-4DC7-9768-6F3A71089582}" srcOrd="0" destOrd="0" presId="urn:microsoft.com/office/officeart/2005/8/layout/radial6"/>
    <dgm:cxn modelId="{03A53DED-761E-4649-9E46-C22F77A2337F}" type="presParOf" srcId="{01325B21-F804-4264-BE74-C4A85580DB76}" destId="{07220A19-8647-4100-9512-5165F564FCBC}" srcOrd="1" destOrd="0" presId="urn:microsoft.com/office/officeart/2005/8/layout/radial6"/>
    <dgm:cxn modelId="{6AD4366D-5CE0-4CD3-B086-9599F08A7487}" type="presParOf" srcId="{01325B21-F804-4264-BE74-C4A85580DB76}" destId="{7692EC90-394E-4007-8538-7768AB2FBB52}" srcOrd="2" destOrd="0" presId="urn:microsoft.com/office/officeart/2005/8/layout/radial6"/>
    <dgm:cxn modelId="{EA28E083-0C30-43DE-B748-95902171B7D0}" type="presParOf" srcId="{01325B21-F804-4264-BE74-C4A85580DB76}" destId="{8708EAEF-21A9-410E-9085-CB5044BC59EB}" srcOrd="3" destOrd="0" presId="urn:microsoft.com/office/officeart/2005/8/layout/radial6"/>
    <dgm:cxn modelId="{B2D0ABF6-864B-444A-AA6C-8B5F11DD1466}" type="presParOf" srcId="{01325B21-F804-4264-BE74-C4A85580DB76}" destId="{D3FD4F13-C32A-4F17-93BE-6C45A5C631EB}" srcOrd="4" destOrd="0" presId="urn:microsoft.com/office/officeart/2005/8/layout/radial6"/>
    <dgm:cxn modelId="{EE2A0ADE-D3FA-4A65-921C-761004E18021}" type="presParOf" srcId="{01325B21-F804-4264-BE74-C4A85580DB76}" destId="{40278F2A-1A3F-4F21-9246-7AC9648D472C}" srcOrd="5" destOrd="0" presId="urn:microsoft.com/office/officeart/2005/8/layout/radial6"/>
    <dgm:cxn modelId="{F5A3E185-1D4B-4065-8255-5C83EF7242BA}" type="presParOf" srcId="{01325B21-F804-4264-BE74-C4A85580DB76}" destId="{5908D383-8977-401B-8323-F57D5F7036F6}" srcOrd="6" destOrd="0" presId="urn:microsoft.com/office/officeart/2005/8/layout/radial6"/>
    <dgm:cxn modelId="{CBD6B306-E95D-47CB-8F68-4EC00D295D60}" type="presParOf" srcId="{01325B21-F804-4264-BE74-C4A85580DB76}" destId="{6FAE773E-4B3E-4FFA-8C6B-9C193C90697B}" srcOrd="7" destOrd="0" presId="urn:microsoft.com/office/officeart/2005/8/layout/radial6"/>
    <dgm:cxn modelId="{79C05D9D-AE99-40FC-9D66-44DD2E1A38D5}" type="presParOf" srcId="{01325B21-F804-4264-BE74-C4A85580DB76}" destId="{69B36BC2-BC02-4191-B0FD-33DD0F4F9B69}" srcOrd="8" destOrd="0" presId="urn:microsoft.com/office/officeart/2005/8/layout/radial6"/>
    <dgm:cxn modelId="{E9C38C79-8EC1-4625-A91C-1353BFC8C866}" type="presParOf" srcId="{01325B21-F804-4264-BE74-C4A85580DB76}" destId="{1698AA41-EAB2-45C7-AD1B-68E422FD75C4}" srcOrd="9" destOrd="0" presId="urn:microsoft.com/office/officeart/2005/8/layout/radial6"/>
    <dgm:cxn modelId="{7ECED00E-07A3-448D-8654-CA4608B9946F}" type="presParOf" srcId="{01325B21-F804-4264-BE74-C4A85580DB76}" destId="{E329A57F-85D7-4C61-B9D1-F268DA718482}" srcOrd="10" destOrd="0" presId="urn:microsoft.com/office/officeart/2005/8/layout/radial6"/>
    <dgm:cxn modelId="{817CFD52-A3B8-43F6-AE7C-3EA141DD5A74}" type="presParOf" srcId="{01325B21-F804-4264-BE74-C4A85580DB76}" destId="{95E6D1F5-70FC-4D59-AD88-92A7C765B064}" srcOrd="11" destOrd="0" presId="urn:microsoft.com/office/officeart/2005/8/layout/radial6"/>
    <dgm:cxn modelId="{ADB2503B-2A25-4C17-97BC-6A610FAD50EE}" type="presParOf" srcId="{01325B21-F804-4264-BE74-C4A85580DB76}" destId="{880FC231-FFA4-4E6A-9813-67E03A8630DA}" srcOrd="12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36866C-CAED-42F8-9358-087C26C5DB95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A85C7D-FB1A-4537-8F8A-02B96A3F94F4}">
      <dgm:prSet phldrT="[Text]"/>
      <dgm:spPr/>
      <dgm:t>
        <a:bodyPr/>
        <a:lstStyle/>
        <a:p>
          <a:r>
            <a:rPr lang="bn-IN" dirty="0" smtClean="0"/>
            <a:t>জীব উপাদান </a:t>
          </a:r>
          <a:endParaRPr lang="en-US" dirty="0"/>
        </a:p>
      </dgm:t>
    </dgm:pt>
    <dgm:pt modelId="{408EB40B-D2AD-4CAE-B5A7-E942EE8B504E}" type="parTrans" cxnId="{CC8B17E3-DA23-4E78-8F8F-A09D31C7EB76}">
      <dgm:prSet/>
      <dgm:spPr/>
      <dgm:t>
        <a:bodyPr/>
        <a:lstStyle/>
        <a:p>
          <a:endParaRPr lang="en-US"/>
        </a:p>
      </dgm:t>
    </dgm:pt>
    <dgm:pt modelId="{0E2A0124-5507-4F36-B859-8E4749322A6D}" type="sibTrans" cxnId="{CC8B17E3-DA23-4E78-8F8F-A09D31C7EB76}">
      <dgm:prSet/>
      <dgm:spPr/>
      <dgm:t>
        <a:bodyPr/>
        <a:lstStyle/>
        <a:p>
          <a:endParaRPr lang="en-US"/>
        </a:p>
      </dgm:t>
    </dgm:pt>
    <dgm:pt modelId="{10867E44-3444-452B-B47D-98A2F322B417}">
      <dgm:prSet phldrT="[Text]"/>
      <dgm:spPr/>
      <dgm:t>
        <a:bodyPr/>
        <a:lstStyle/>
        <a:p>
          <a:r>
            <a:rPr lang="bn-IN" dirty="0" smtClean="0"/>
            <a:t>জড় পরিবেশ </a:t>
          </a:r>
          <a:endParaRPr lang="en-US" dirty="0"/>
        </a:p>
      </dgm:t>
    </dgm:pt>
    <dgm:pt modelId="{90BEACAC-AFAB-45E5-BC64-B9E668BE1446}" type="parTrans" cxnId="{BF6DE3D6-5941-46A4-82FC-B8FC61A4092C}">
      <dgm:prSet/>
      <dgm:spPr/>
      <dgm:t>
        <a:bodyPr/>
        <a:lstStyle/>
        <a:p>
          <a:endParaRPr lang="en-US"/>
        </a:p>
      </dgm:t>
    </dgm:pt>
    <dgm:pt modelId="{53032DA7-A208-4F14-B8EF-2AFB465C9D2F}" type="sibTrans" cxnId="{BF6DE3D6-5941-46A4-82FC-B8FC61A4092C}">
      <dgm:prSet/>
      <dgm:spPr/>
      <dgm:t>
        <a:bodyPr/>
        <a:lstStyle/>
        <a:p>
          <a:endParaRPr lang="en-US"/>
        </a:p>
      </dgm:t>
    </dgm:pt>
    <dgm:pt modelId="{F9A8887F-FD20-44CC-B751-4F369A4690FA}" type="pres">
      <dgm:prSet presAssocID="{E136866C-CAED-42F8-9358-087C26C5DB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623938-C380-49A0-ABCF-4FD373B3F0CA}" type="pres">
      <dgm:prSet presAssocID="{8CA85C7D-FB1A-4537-8F8A-02B96A3F94F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DBF08-7949-402B-80D2-310C2E799313}" type="pres">
      <dgm:prSet presAssocID="{0E2A0124-5507-4F36-B859-8E4749322A6D}" presName="sibTrans" presStyleCnt="0"/>
      <dgm:spPr/>
    </dgm:pt>
    <dgm:pt modelId="{2E0AF186-492D-4170-9DA8-358EB6FDD541}" type="pres">
      <dgm:prSet presAssocID="{10867E44-3444-452B-B47D-98A2F322B41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CE8D83-DD23-4A93-B5A3-C5532A8F8B6E}" type="presOf" srcId="{10867E44-3444-452B-B47D-98A2F322B417}" destId="{2E0AF186-492D-4170-9DA8-358EB6FDD541}" srcOrd="0" destOrd="0" presId="urn:microsoft.com/office/officeart/2005/8/layout/default"/>
    <dgm:cxn modelId="{82904595-03C6-44FC-9031-6EBA51EABD0B}" type="presOf" srcId="{E136866C-CAED-42F8-9358-087C26C5DB95}" destId="{F9A8887F-FD20-44CC-B751-4F369A4690FA}" srcOrd="0" destOrd="0" presId="urn:microsoft.com/office/officeart/2005/8/layout/default"/>
    <dgm:cxn modelId="{CC8B17E3-DA23-4E78-8F8F-A09D31C7EB76}" srcId="{E136866C-CAED-42F8-9358-087C26C5DB95}" destId="{8CA85C7D-FB1A-4537-8F8A-02B96A3F94F4}" srcOrd="0" destOrd="0" parTransId="{408EB40B-D2AD-4CAE-B5A7-E942EE8B504E}" sibTransId="{0E2A0124-5507-4F36-B859-8E4749322A6D}"/>
    <dgm:cxn modelId="{0C3533C1-D8C1-405B-94D8-9CB7F4A786EF}" type="presOf" srcId="{8CA85C7D-FB1A-4537-8F8A-02B96A3F94F4}" destId="{CB623938-C380-49A0-ABCF-4FD373B3F0CA}" srcOrd="0" destOrd="0" presId="urn:microsoft.com/office/officeart/2005/8/layout/default"/>
    <dgm:cxn modelId="{BF6DE3D6-5941-46A4-82FC-B8FC61A4092C}" srcId="{E136866C-CAED-42F8-9358-087C26C5DB95}" destId="{10867E44-3444-452B-B47D-98A2F322B417}" srcOrd="1" destOrd="0" parTransId="{90BEACAC-AFAB-45E5-BC64-B9E668BE1446}" sibTransId="{53032DA7-A208-4F14-B8EF-2AFB465C9D2F}"/>
    <dgm:cxn modelId="{1E0194D5-AD31-47CF-902F-9C08017FE3EB}" type="presParOf" srcId="{F9A8887F-FD20-44CC-B751-4F369A4690FA}" destId="{CB623938-C380-49A0-ABCF-4FD373B3F0CA}" srcOrd="0" destOrd="0" presId="urn:microsoft.com/office/officeart/2005/8/layout/default"/>
    <dgm:cxn modelId="{6296076C-DFEA-4B84-A92B-BB53963F6D7E}" type="presParOf" srcId="{F9A8887F-FD20-44CC-B751-4F369A4690FA}" destId="{8DFDBF08-7949-402B-80D2-310C2E799313}" srcOrd="1" destOrd="0" presId="urn:microsoft.com/office/officeart/2005/8/layout/default"/>
    <dgm:cxn modelId="{8F6A4EC5-8C64-4F74-BE20-CC3A836E8992}" type="presParOf" srcId="{F9A8887F-FD20-44CC-B751-4F369A4690FA}" destId="{2E0AF186-492D-4170-9DA8-358EB6FDD541}" srcOrd="2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2A51-03B0-4D02-9F79-906D96C5467F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425E-24F1-4AD3-8A51-C76114E02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2A51-03B0-4D02-9F79-906D96C5467F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425E-24F1-4AD3-8A51-C76114E02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2A51-03B0-4D02-9F79-906D96C5467F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425E-24F1-4AD3-8A51-C76114E02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2A51-03B0-4D02-9F79-906D96C5467F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425E-24F1-4AD3-8A51-C76114E02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2A51-03B0-4D02-9F79-906D96C5467F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425E-24F1-4AD3-8A51-C76114E02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2A51-03B0-4D02-9F79-906D96C5467F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425E-24F1-4AD3-8A51-C76114E02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2A51-03B0-4D02-9F79-906D96C5467F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425E-24F1-4AD3-8A51-C76114E02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2A51-03B0-4D02-9F79-906D96C5467F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425E-24F1-4AD3-8A51-C76114E02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2A51-03B0-4D02-9F79-906D96C5467F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425E-24F1-4AD3-8A51-C76114E02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2A51-03B0-4D02-9F79-906D96C5467F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425E-24F1-4AD3-8A51-C76114E02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2A51-03B0-4D02-9F79-906D96C5467F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425E-24F1-4AD3-8A51-C76114E02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B2A51-03B0-4D02-9F79-906D96C5467F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2425E-24F1-4AD3-8A51-C76114E02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FFFF00"/>
                </a:solidFill>
              </a:rPr>
              <a:t>শুভেচ্ছা</a:t>
            </a:r>
            <a:r>
              <a:rPr lang="en-US" sz="8800" dirty="0" smtClean="0">
                <a:solidFill>
                  <a:srgbClr val="FFFF00"/>
                </a:solidFill>
              </a:rPr>
              <a:t> </a:t>
            </a:r>
            <a:endParaRPr lang="en-US" sz="88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artistic-blossom-bright-2079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7698741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bn-IN" sz="4800" dirty="0" smtClean="0">
                <a:solidFill>
                  <a:srgbClr val="FFFF00"/>
                </a:solidFill>
              </a:rPr>
              <a:t>প্রাকৃতিক পরিবেশের উপাদান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Bevel 4"/>
          <p:cNvSpPr/>
          <p:nvPr/>
        </p:nvSpPr>
        <p:spPr>
          <a:xfrm rot="10800000" flipV="1">
            <a:off x="609600" y="1676400"/>
            <a:ext cx="1905000" cy="1219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চাঁদ  </a:t>
            </a:r>
            <a:endParaRPr lang="en-US" sz="5400" dirty="0"/>
          </a:p>
        </p:txBody>
      </p:sp>
      <p:sp>
        <p:nvSpPr>
          <p:cNvPr id="6" name="Bevel 5"/>
          <p:cNvSpPr/>
          <p:nvPr/>
        </p:nvSpPr>
        <p:spPr>
          <a:xfrm>
            <a:off x="533400" y="3048000"/>
            <a:ext cx="1905000" cy="1447800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</a:rPr>
              <a:t>নদী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Bevel 6"/>
          <p:cNvSpPr/>
          <p:nvPr/>
        </p:nvSpPr>
        <p:spPr>
          <a:xfrm>
            <a:off x="533400" y="4724400"/>
            <a:ext cx="1981200" cy="1295400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7030A0"/>
                </a:solidFill>
              </a:rPr>
              <a:t>বনজঙ্গল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8" name="Bevel 7"/>
          <p:cNvSpPr/>
          <p:nvPr/>
        </p:nvSpPr>
        <p:spPr>
          <a:xfrm>
            <a:off x="3581400" y="1600200"/>
            <a:ext cx="1981200" cy="1371600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FF00"/>
                </a:solidFill>
              </a:rPr>
              <a:t>তারা</a:t>
            </a:r>
            <a:r>
              <a:rPr lang="bn-IN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Bevel 8"/>
          <p:cNvSpPr/>
          <p:nvPr/>
        </p:nvSpPr>
        <p:spPr>
          <a:xfrm>
            <a:off x="6629400" y="1600200"/>
            <a:ext cx="1981200" cy="12954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B050"/>
                </a:solidFill>
              </a:rPr>
              <a:t>মাটি</a:t>
            </a:r>
            <a:r>
              <a:rPr lang="bn-IN" sz="4800" dirty="0" smtClean="0">
                <a:solidFill>
                  <a:srgbClr val="00B050"/>
                </a:solidFill>
              </a:rPr>
              <a:t> 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10" name="Bevel 9"/>
          <p:cNvSpPr/>
          <p:nvPr/>
        </p:nvSpPr>
        <p:spPr>
          <a:xfrm>
            <a:off x="6705600" y="3048000"/>
            <a:ext cx="1981200" cy="1371600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</a:rPr>
              <a:t>পাহাড়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1" name="Bevel 10"/>
          <p:cNvSpPr/>
          <p:nvPr/>
        </p:nvSpPr>
        <p:spPr>
          <a:xfrm>
            <a:off x="6705600" y="4572000"/>
            <a:ext cx="1956816" cy="1371600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ইত্যাদি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Bevel 11"/>
          <p:cNvSpPr/>
          <p:nvPr/>
        </p:nvSpPr>
        <p:spPr>
          <a:xfrm>
            <a:off x="3810000" y="4724400"/>
            <a:ext cx="2057400" cy="1143000"/>
          </a:xfrm>
          <a:prstGeom prst="beve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2060"/>
                </a:solidFill>
              </a:rPr>
              <a:t>মানুষ</a:t>
            </a:r>
            <a:r>
              <a:rPr lang="bn-IN" sz="5400" dirty="0" smtClean="0"/>
              <a:t> </a:t>
            </a:r>
            <a:endParaRPr lang="en-US" sz="5400" dirty="0"/>
          </a:p>
        </p:txBody>
      </p:sp>
      <p:sp>
        <p:nvSpPr>
          <p:cNvPr id="13" name="Bevel 12"/>
          <p:cNvSpPr/>
          <p:nvPr/>
        </p:nvSpPr>
        <p:spPr>
          <a:xfrm>
            <a:off x="3657600" y="3200400"/>
            <a:ext cx="1905000" cy="1219200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সমুদ্র </a:t>
            </a:r>
            <a:endParaRPr lang="en-US" sz="4800" dirty="0"/>
          </a:p>
        </p:txBody>
      </p:sp>
      <p:sp>
        <p:nvSpPr>
          <p:cNvPr id="14" name="Down Arrow 13"/>
          <p:cNvSpPr/>
          <p:nvPr/>
        </p:nvSpPr>
        <p:spPr>
          <a:xfrm rot="16200000">
            <a:off x="2546604" y="1568196"/>
            <a:ext cx="914400" cy="1130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>
            <a:off x="5632704" y="1682496"/>
            <a:ext cx="914400" cy="1054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6200000">
            <a:off x="5615940" y="3070860"/>
            <a:ext cx="96012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6200000">
            <a:off x="2590800" y="3124200"/>
            <a:ext cx="9906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2682240" y="4556760"/>
            <a:ext cx="88392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6200000">
            <a:off x="5830050" y="4761748"/>
            <a:ext cx="960065" cy="1037765"/>
          </a:xfrm>
          <a:prstGeom prst="downArrow">
            <a:avLst>
              <a:gd name="adj1" fmla="val 50000"/>
              <a:gd name="adj2" fmla="val 58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bn-IN" sz="9600" dirty="0" smtClean="0"/>
              <a:t>একক কাজ 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2400" dirty="0" smtClean="0">
                <a:solidFill>
                  <a:srgbClr val="002060"/>
                </a:solidFill>
              </a:rPr>
              <a:t>প্রাকৃতিক পরিবেশ কী</a:t>
            </a:r>
            <a:r>
              <a:rPr lang="bn-IN" sz="2800" dirty="0" smtClean="0">
                <a:solidFill>
                  <a:srgbClr val="002060"/>
                </a:solidFill>
              </a:rPr>
              <a:t>?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4" name="Picture 3" descr="IMG_8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676400"/>
            <a:ext cx="46482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IN" sz="8000" dirty="0" smtClean="0"/>
              <a:t>উত্তর 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>
            <a:normAutofit lnSpcReduction="10000"/>
          </a:bodyPr>
          <a:lstStyle/>
          <a:p>
            <a:r>
              <a:rPr lang="bn-IN" sz="6000" dirty="0" smtClean="0"/>
              <a:t>প্রাকৃতিকভাবে সৃষ্ট বস্তুগুলো নিয়ে যে পরিবেশ সৃষ্টি হয়েছে সেটাই প্রাকৃতিক পরিবেশ</a:t>
            </a:r>
            <a:r>
              <a:rPr lang="bn-IN" dirty="0" smtClean="0"/>
              <a:t>।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FFFF00"/>
                </a:solidFill>
              </a:rPr>
              <a:t>নিচের চিত্রগুলো লক্ষ কর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pic>
        <p:nvPicPr>
          <p:cNvPr id="4" name="Content Placeholder 3" descr="4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1524000"/>
            <a:ext cx="40386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 rot="18120062">
            <a:off x="447555" y="3772443"/>
            <a:ext cx="20641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</a:rPr>
              <a:t>এ গুলো কোন পরিবেশের উপাদান </a:t>
            </a:r>
            <a:endParaRPr lang="en-US" sz="3600" dirty="0"/>
          </a:p>
        </p:txBody>
      </p:sp>
      <p:pic>
        <p:nvPicPr>
          <p:cNvPr id="8" name="Picture 7" descr="4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267200"/>
            <a:ext cx="4953000" cy="235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4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600200"/>
            <a:ext cx="38100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bn-IN" dirty="0" smtClean="0"/>
              <a:t>নিচের চিত্রগুলো লক্ষ কর </a:t>
            </a:r>
            <a:endParaRPr lang="en-US" dirty="0"/>
          </a:p>
        </p:txBody>
      </p:sp>
      <p:pic>
        <p:nvPicPr>
          <p:cNvPr id="4" name="Content Placeholder 3" descr="4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229600" cy="4800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63246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মানুষের তৈরি পরিবেশ ও প্রাকৃ্তিক পরিবেশ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bn-IN" sz="6000" dirty="0" smtClean="0"/>
              <a:t>প্রাকৃতিক পরিবেশ </a:t>
            </a:r>
            <a:endParaRPr lang="en-US" sz="6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4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447800"/>
            <a:ext cx="1981200" cy="1600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42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1524000"/>
            <a:ext cx="1933575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Down Arrow 14"/>
          <p:cNvSpPr/>
          <p:nvPr/>
        </p:nvSpPr>
        <p:spPr>
          <a:xfrm rot="16200000">
            <a:off x="5777484" y="1937004"/>
            <a:ext cx="484632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8362662">
            <a:off x="1509068" y="2942412"/>
            <a:ext cx="484632" cy="975264"/>
          </a:xfrm>
          <a:prstGeom prst="downArrow">
            <a:avLst>
              <a:gd name="adj1" fmla="val 670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46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4495800"/>
            <a:ext cx="2362200" cy="16573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IN" sz="6000" dirty="0" smtClean="0"/>
              <a:t>পরিবেশের উপাদান </a:t>
            </a:r>
            <a:endParaRPr lang="en-US" sz="6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5200" y="15240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দুই প্রকার </a:t>
            </a:r>
            <a:endParaRPr lang="en-US" sz="4000" dirty="0"/>
          </a:p>
        </p:txBody>
      </p:sp>
      <p:sp>
        <p:nvSpPr>
          <p:cNvPr id="7" name="Down Arrow 6"/>
          <p:cNvSpPr/>
          <p:nvPr/>
        </p:nvSpPr>
        <p:spPr>
          <a:xfrm rot="19421628">
            <a:off x="5722573" y="1718342"/>
            <a:ext cx="1082229" cy="12032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889882">
            <a:off x="2744540" y="1737326"/>
            <a:ext cx="953571" cy="115340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720319">
            <a:off x="4666918" y="872649"/>
            <a:ext cx="804904" cy="67638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Graphic spid="4" grpId="1">
        <p:bldAsOne/>
      </p:bldGraphic>
      <p:bldP spid="5" grpId="0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FFFF00"/>
                </a:solidFill>
              </a:rPr>
              <a:t>দলীয় কাজ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r>
              <a:rPr lang="bn-IN" sz="3600" dirty="0" smtClean="0"/>
              <a:t>পরিবেশ কী  কী উপাদান নিয়ে গঠিত ?</a:t>
            </a:r>
            <a:endParaRPr lang="en-US" sz="3600" dirty="0"/>
          </a:p>
        </p:txBody>
      </p:sp>
      <p:pic>
        <p:nvPicPr>
          <p:cNvPr id="4" name="Picture 3" descr="IMG_20181029_104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438400"/>
            <a:ext cx="5029200" cy="3352800"/>
          </a:xfrm>
          <a:prstGeom prst="flowChartProcess">
            <a:avLst/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IN" sz="8000" dirty="0" smtClean="0">
                <a:solidFill>
                  <a:srgbClr val="00B0F0"/>
                </a:solidFill>
              </a:rPr>
              <a:t>উত্তর </a:t>
            </a:r>
            <a:endParaRPr lang="en-US" sz="8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bn-IN" sz="6600" dirty="0" smtClean="0"/>
              <a:t>পরিবেশ সজীব বা জীব এবং অজীব বা জড়  উপাদান নিয়ে গঠিত। 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bn-IN" sz="8000" dirty="0" smtClean="0"/>
              <a:t>মূল্যায়ন 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r>
              <a:rPr lang="bn-IN" sz="2400" dirty="0" smtClean="0"/>
              <a:t>প্রকৃতি তার নিজের খেয়ালে প্রাকৃ্তিক পরিবেশ সৃষ্টি করে। সকল জীব,পাহাড়-পর্বত,বনজঙ্গল সবই প্রাকৃ্তিক পরিবেশের অমূল্য সম্পদ। </a:t>
            </a:r>
          </a:p>
          <a:p>
            <a:r>
              <a:rPr lang="bn-IN" sz="2400" dirty="0" smtClean="0"/>
              <a:t>১।</a:t>
            </a:r>
            <a:r>
              <a:rPr lang="bn-IN" sz="2400" dirty="0" smtClean="0">
                <a:solidFill>
                  <a:srgbClr val="FF0000"/>
                </a:solidFill>
              </a:rPr>
              <a:t>উল্লেখিত পরিবেশের উপাদান কোনটি? </a:t>
            </a:r>
          </a:p>
          <a:p>
            <a:r>
              <a:rPr lang="bn-IN" sz="2400" dirty="0" smtClean="0"/>
              <a:t>(ক) রাস্তাঘাট (খ) যানবাহন (গ) কলকারখানা (ঘ)</a:t>
            </a:r>
            <a:r>
              <a:rPr lang="bn-IN" sz="2400" dirty="0" smtClean="0">
                <a:solidFill>
                  <a:srgbClr val="FF0000"/>
                </a:solidFill>
              </a:rPr>
              <a:t> বনজঙ্গল  </a:t>
            </a:r>
          </a:p>
          <a:p>
            <a:r>
              <a:rPr lang="bn-IN" sz="2400" dirty="0" smtClean="0"/>
              <a:t>২। </a:t>
            </a:r>
            <a:r>
              <a:rPr lang="bn-IN" sz="2400" dirty="0" smtClean="0">
                <a:solidFill>
                  <a:srgbClr val="FF0000"/>
                </a:solidFill>
              </a:rPr>
              <a:t>বনজঙ্গল –</a:t>
            </a:r>
          </a:p>
          <a:p>
            <a:r>
              <a:rPr lang="en-US" sz="2400" dirty="0" err="1" smtClean="0"/>
              <a:t>i.অ</a:t>
            </a:r>
            <a:r>
              <a:rPr lang="bn-IN" sz="2400" dirty="0" smtClean="0"/>
              <a:t>র্থনৈতিক সমূদ্ধি আনে </a:t>
            </a:r>
            <a:r>
              <a:rPr lang="en-US" sz="2400" dirty="0" err="1" smtClean="0"/>
              <a:t>ii.মূল্যবান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জায়গা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দখল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iii.পরিবেশ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সংরক্ষন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নিচের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সঠিক</a:t>
            </a:r>
            <a:r>
              <a:rPr lang="en-US" sz="2400" dirty="0" smtClean="0"/>
              <a:t> ?</a:t>
            </a:r>
          </a:p>
          <a:p>
            <a:r>
              <a:rPr lang="en-US" sz="2400" dirty="0" smtClean="0"/>
              <a:t>(ক)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ওii</a:t>
            </a:r>
            <a:r>
              <a:rPr lang="en-US" sz="2400" dirty="0" smtClean="0"/>
              <a:t> (গ)</a:t>
            </a:r>
            <a:r>
              <a:rPr lang="en-US" sz="2400" dirty="0" err="1" smtClean="0"/>
              <a:t>iiও</a:t>
            </a:r>
            <a:r>
              <a:rPr lang="en-US" sz="2400" dirty="0" smtClean="0"/>
              <a:t> iii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(খ)</a:t>
            </a:r>
            <a:r>
              <a:rPr lang="en-US" sz="2400" dirty="0" err="1" smtClean="0">
                <a:solidFill>
                  <a:srgbClr val="FF0000"/>
                </a:solidFill>
              </a:rPr>
              <a:t>iও</a:t>
            </a:r>
            <a:r>
              <a:rPr lang="en-US" sz="2400" dirty="0" smtClean="0">
                <a:solidFill>
                  <a:srgbClr val="FF0000"/>
                </a:solidFill>
              </a:rPr>
              <a:t> iii  </a:t>
            </a:r>
            <a:r>
              <a:rPr lang="en-US" sz="2400" dirty="0" smtClean="0"/>
              <a:t>(ঘ) </a:t>
            </a:r>
            <a:r>
              <a:rPr lang="en-US" sz="2400" dirty="0" err="1" smtClean="0"/>
              <a:t>i,ii</a:t>
            </a:r>
            <a:r>
              <a:rPr lang="en-US" sz="2400" dirty="0" smtClean="0"/>
              <a:t> ও iii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6477000" y="32004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4400" y="5791200"/>
            <a:ext cx="228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bn-IN" sz="8000" dirty="0" smtClean="0"/>
              <a:t>আজকের পাঠ </a:t>
            </a:r>
            <a:endParaRPr lang="en-US" sz="8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পরিবেশের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ভারসাম্য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এবংআমাদের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জীবন</a:t>
            </a:r>
            <a:r>
              <a:rPr lang="en-US" dirty="0" smtClean="0">
                <a:solidFill>
                  <a:srgbClr val="FFFF00"/>
                </a:solidFill>
              </a:rPr>
              <a:t> ।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4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438400"/>
            <a:ext cx="35814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4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438400"/>
            <a:ext cx="36576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</a:rPr>
              <a:t>বাড়ির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কাজ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afa 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286000"/>
            <a:ext cx="5867400" cy="4038600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9600" y="1600200"/>
            <a:ext cx="82296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মানুষের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bn-IN" sz="3600" dirty="0" smtClean="0">
                <a:solidFill>
                  <a:srgbClr val="002060"/>
                </a:solidFill>
              </a:rPr>
              <a:t>তৈরি পরিবেশ কী?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IN" sz="6600" dirty="0" smtClean="0"/>
              <a:t>ধন্যবাদ </a:t>
            </a:r>
            <a:endParaRPr lang="en-US" sz="6600" dirty="0"/>
          </a:p>
        </p:txBody>
      </p:sp>
      <p:pic>
        <p:nvPicPr>
          <p:cNvPr id="8" name="Content Placeholder 7" descr="images-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828801"/>
            <a:ext cx="4724400" cy="35052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1981200" y="304800"/>
            <a:ext cx="4038600" cy="1069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/>
              <a:t>পরিচিতি </a:t>
            </a:r>
            <a:endParaRPr lang="en-US" sz="7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676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rgbClr val="7030A0"/>
                </a:solidFill>
              </a:rPr>
              <a:t>শিক্ষক পরিচিতি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9812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এম</a:t>
            </a:r>
            <a:r>
              <a:rPr lang="en-US" sz="2000" b="1" dirty="0" smtClean="0">
                <a:solidFill>
                  <a:srgbClr val="FF0000"/>
                </a:solidFill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</a:rPr>
              <a:t>সাখাওয়াত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হোসেন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4384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 smtClean="0">
                <a:solidFill>
                  <a:srgbClr val="FF0000"/>
                </a:solidFill>
              </a:rPr>
              <a:t>বি .বি .এস (অর্নাস) এম .বি. এস (ব্যবস্থাপনা )</a:t>
            </a:r>
          </a:p>
          <a:p>
            <a:r>
              <a:rPr lang="bn-IN" sz="1600" dirty="0" smtClean="0">
                <a:solidFill>
                  <a:srgbClr val="FF0000"/>
                </a:solidFill>
              </a:rPr>
              <a:t>সহকারি শিক্ষক (ব্যবসায় শিক্ষা) </a:t>
            </a:r>
          </a:p>
          <a:p>
            <a:r>
              <a:rPr lang="bn-IN" sz="1600" dirty="0" smtClean="0">
                <a:solidFill>
                  <a:srgbClr val="FF0000"/>
                </a:solidFill>
              </a:rPr>
              <a:t>মোক্তাল হোসেন উচ্চ বিদ্যালয়, চল্লিশা ,সদর ,নেত্রকোনা । 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2" name="Picture 11" descr="IMG_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762000" y="3352800"/>
            <a:ext cx="25146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5562600" y="1676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2060"/>
                </a:solidFill>
              </a:rPr>
              <a:t>পাঠ পরিচিতি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2209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বিষয়ঃ বিজ্ঞান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41910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C00000"/>
                </a:solidFill>
              </a:rPr>
              <a:t>অধ্যায়ঃ চর্তুদশ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48768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00B0F0"/>
                </a:solidFill>
              </a:rPr>
              <a:t>শ্রেণিঃষষ্ঠ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1600" y="5562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7030A0"/>
                </a:solidFill>
              </a:rPr>
              <a:t>সময়ঃ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2819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rgbClr val="FF0000"/>
                </a:solidFill>
              </a:rPr>
              <a:t>পাঠ শিরোনামঃ পরিবেশের ভারসাম্য ও আমাদের জীবন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Down Ribbon 19"/>
          <p:cNvSpPr/>
          <p:nvPr/>
        </p:nvSpPr>
        <p:spPr>
          <a:xfrm>
            <a:off x="4114800" y="1600200"/>
            <a:ext cx="1143000" cy="44958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IN" sz="8000" dirty="0" smtClean="0">
                <a:solidFill>
                  <a:srgbClr val="FF0000"/>
                </a:solidFill>
              </a:rPr>
              <a:t>শিখনফল 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/>
              <a:t>পাঠ শেষে  শিক্ষার্থীরা-</a:t>
            </a:r>
          </a:p>
          <a:p>
            <a:r>
              <a:rPr lang="bn-IN" sz="4800" dirty="0" smtClean="0">
                <a:solidFill>
                  <a:srgbClr val="002060"/>
                </a:solidFill>
              </a:rPr>
              <a:t>প্রাকূতিক পরিবেশ ব্যাখ্যা করতে পারবে।</a:t>
            </a:r>
          </a:p>
          <a:p>
            <a:r>
              <a:rPr lang="bn-IN" sz="4800" dirty="0" smtClean="0">
                <a:solidFill>
                  <a:srgbClr val="002060"/>
                </a:solidFill>
              </a:rPr>
              <a:t>পরিবেশের উপাদাসমূহ ব্যাখ্যা করতে পারবে। 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bn-IN" sz="6600" dirty="0" smtClean="0">
                <a:solidFill>
                  <a:srgbClr val="002060"/>
                </a:solidFill>
              </a:rPr>
              <a:t>পরিবেশ 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657600" y="1676400"/>
            <a:ext cx="5486400" cy="2362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</a:rPr>
              <a:t>মানুষ তৈরি পরিবেশ 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" y="3505200"/>
            <a:ext cx="5257800" cy="2438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প্রাকৃতিক পরিবেশ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bn-IN" sz="6000" dirty="0" smtClean="0"/>
              <a:t>প্রাকৃতিক পরিবেশ </a:t>
            </a:r>
            <a:endParaRPr lang="en-US" sz="6000" dirty="0"/>
          </a:p>
        </p:txBody>
      </p:sp>
      <p:pic>
        <p:nvPicPr>
          <p:cNvPr id="8" name="Content Placeholder 7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1200" y="4343400"/>
            <a:ext cx="3048000" cy="208041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lowchart: Decision 5"/>
          <p:cNvSpPr/>
          <p:nvPr/>
        </p:nvSpPr>
        <p:spPr>
          <a:xfrm>
            <a:off x="4114800" y="1828800"/>
            <a:ext cx="4495800" cy="2667000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00B050"/>
                </a:solidFill>
              </a:rPr>
              <a:t>জীব 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304800" y="1676400"/>
            <a:ext cx="4114800" cy="3200400"/>
          </a:xfrm>
          <a:prstGeom prst="flowChartDecisi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/>
              <a:t>জড় বস্তু </a:t>
            </a:r>
            <a:endParaRPr lang="en-US" sz="6600" dirty="0"/>
          </a:p>
        </p:txBody>
      </p:sp>
      <p:pic>
        <p:nvPicPr>
          <p:cNvPr id="9" name="Picture 8" descr="363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800600"/>
            <a:ext cx="2971800" cy="1809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FFFF00"/>
                </a:solidFill>
              </a:rPr>
              <a:t>মানুষ তৈরি পরিবেশের উপাদান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5638800" y="4800600"/>
            <a:ext cx="3048000" cy="114300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স্কুল </a:t>
            </a:r>
            <a:endParaRPr lang="en-US" sz="4400" dirty="0"/>
          </a:p>
        </p:txBody>
      </p:sp>
      <p:sp>
        <p:nvSpPr>
          <p:cNvPr id="7" name="Flowchart: Magnetic Disk 6"/>
          <p:cNvSpPr/>
          <p:nvPr/>
        </p:nvSpPr>
        <p:spPr>
          <a:xfrm flipH="1">
            <a:off x="5943600" y="1676400"/>
            <a:ext cx="2743200" cy="1295400"/>
          </a:xfrm>
          <a:prstGeom prst="flowChartMagneticDis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সেতু </a:t>
            </a:r>
            <a:endParaRPr lang="en-US" sz="4400" dirty="0"/>
          </a:p>
        </p:txBody>
      </p:sp>
      <p:sp>
        <p:nvSpPr>
          <p:cNvPr id="8" name="Flowchart: Magnetic Disk 7"/>
          <p:cNvSpPr/>
          <p:nvPr/>
        </p:nvSpPr>
        <p:spPr>
          <a:xfrm>
            <a:off x="5943600" y="3048000"/>
            <a:ext cx="2743200" cy="1374648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কলেজ </a:t>
            </a:r>
            <a:endParaRPr lang="en-US" sz="4400" dirty="0"/>
          </a:p>
        </p:txBody>
      </p:sp>
      <p:sp>
        <p:nvSpPr>
          <p:cNvPr id="10" name="Flowchart: Magnetic Disk 9"/>
          <p:cNvSpPr/>
          <p:nvPr/>
        </p:nvSpPr>
        <p:spPr>
          <a:xfrm flipH="1">
            <a:off x="3276600" y="1676400"/>
            <a:ext cx="2743200" cy="1371600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রাস্তাঘাট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Flowchart: Magnetic Disk 10"/>
          <p:cNvSpPr/>
          <p:nvPr/>
        </p:nvSpPr>
        <p:spPr>
          <a:xfrm>
            <a:off x="533400" y="4343400"/>
            <a:ext cx="2743200" cy="1676400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নৌকা </a:t>
            </a:r>
            <a:endParaRPr lang="en-US" sz="4400" dirty="0"/>
          </a:p>
        </p:txBody>
      </p:sp>
      <p:sp>
        <p:nvSpPr>
          <p:cNvPr id="12" name="Flowchart: Magnetic Disk 11"/>
          <p:cNvSpPr/>
          <p:nvPr/>
        </p:nvSpPr>
        <p:spPr>
          <a:xfrm>
            <a:off x="533400" y="2971800"/>
            <a:ext cx="2743200" cy="1219200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বাস –ট্রাক </a:t>
            </a:r>
            <a:endParaRPr lang="en-US" sz="4400" dirty="0"/>
          </a:p>
        </p:txBody>
      </p:sp>
      <p:sp>
        <p:nvSpPr>
          <p:cNvPr id="13" name="Flowchart: Magnetic Disk 12"/>
          <p:cNvSpPr/>
          <p:nvPr/>
        </p:nvSpPr>
        <p:spPr>
          <a:xfrm>
            <a:off x="533400" y="1600200"/>
            <a:ext cx="2743200" cy="1222248"/>
          </a:xfrm>
          <a:prstGeom prst="flowChartMagneticDis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ঘর- বাড়ি </a:t>
            </a:r>
            <a:endParaRPr lang="en-US" sz="4400" dirty="0"/>
          </a:p>
        </p:txBody>
      </p:sp>
      <p:sp>
        <p:nvSpPr>
          <p:cNvPr id="15" name="Flowchart: Magnetic Disk 14"/>
          <p:cNvSpPr/>
          <p:nvPr/>
        </p:nvSpPr>
        <p:spPr>
          <a:xfrm>
            <a:off x="3276600" y="4495800"/>
            <a:ext cx="2362200" cy="14478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ইত্যাদি </a:t>
            </a:r>
            <a:endParaRPr lang="en-US" sz="5400" dirty="0"/>
          </a:p>
        </p:txBody>
      </p:sp>
      <p:sp>
        <p:nvSpPr>
          <p:cNvPr id="16" name="Flowchart: Magnetic Disk 15"/>
          <p:cNvSpPr/>
          <p:nvPr/>
        </p:nvSpPr>
        <p:spPr>
          <a:xfrm>
            <a:off x="3276600" y="3124200"/>
            <a:ext cx="2667000" cy="12222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</a:rPr>
              <a:t>হাসপাতাল</a:t>
            </a:r>
            <a:r>
              <a:rPr lang="bn-IN" sz="4000" dirty="0" smtClean="0"/>
              <a:t>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0" y="4038600"/>
            <a:ext cx="3886200" cy="2057400"/>
          </a:xfrm>
        </p:spPr>
      </p:pic>
      <p:sp>
        <p:nvSpPr>
          <p:cNvPr id="4" name="Rectangle 3"/>
          <p:cNvSpPr/>
          <p:nvPr/>
        </p:nvSpPr>
        <p:spPr>
          <a:xfrm>
            <a:off x="533400" y="304800"/>
            <a:ext cx="8153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FF00"/>
                </a:solidFill>
              </a:rPr>
              <a:t>নিচের চিত্রগুলো লক্ষ কর 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7" name="Picture 6" descr="4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39624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4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447800"/>
            <a:ext cx="36957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4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038600"/>
            <a:ext cx="3657600" cy="2286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8600" y="64008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এ গুলো কোন পরিবেশের উপাদান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5400" dirty="0" err="1" smtClean="0"/>
              <a:t>নিচের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চিত্রগুলো</a:t>
            </a:r>
            <a:r>
              <a:rPr lang="en-US" sz="5400" dirty="0" smtClean="0"/>
              <a:t> </a:t>
            </a:r>
            <a:r>
              <a:rPr lang="en-US" sz="5400" dirty="0" err="1" smtClean="0"/>
              <a:t>লক্ষ</a:t>
            </a:r>
            <a:r>
              <a:rPr lang="en-US" sz="5400" dirty="0" smtClean="0"/>
              <a:t> </a:t>
            </a:r>
            <a:r>
              <a:rPr lang="en-US" sz="5400" dirty="0" err="1" smtClean="0"/>
              <a:t>কর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pic>
        <p:nvPicPr>
          <p:cNvPr id="4" name="Content Placeholder 3" descr="4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4267200"/>
            <a:ext cx="44958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4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447800"/>
            <a:ext cx="37338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safa 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447800"/>
            <a:ext cx="36576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 rot="18402740">
            <a:off x="254625" y="4584348"/>
            <a:ext cx="1948448" cy="181588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এ গুলো কোন পরিবেশের উপাদান ।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301</Words>
  <Application>Microsoft Office PowerPoint</Application>
  <PresentationFormat>On-screen Show (4:3)</PresentationFormat>
  <Paragraphs>85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শুভেচ্ছা </vt:lpstr>
      <vt:lpstr>আজকের পাঠ </vt:lpstr>
      <vt:lpstr>Slide 3</vt:lpstr>
      <vt:lpstr>শিখনফল </vt:lpstr>
      <vt:lpstr>পরিবেশ </vt:lpstr>
      <vt:lpstr>প্রাকৃতিক পরিবেশ </vt:lpstr>
      <vt:lpstr>মানুষ তৈরি পরিবেশের উপাদান  </vt:lpstr>
      <vt:lpstr>Slide 8</vt:lpstr>
      <vt:lpstr>নিচের চিত্রগুলো লক্ষ কর </vt:lpstr>
      <vt:lpstr>প্রাকৃতিক পরিবেশের উপাদান</vt:lpstr>
      <vt:lpstr>একক কাজ </vt:lpstr>
      <vt:lpstr>উত্তর </vt:lpstr>
      <vt:lpstr>নিচের চিত্রগুলো লক্ষ কর  </vt:lpstr>
      <vt:lpstr>নিচের চিত্রগুলো লক্ষ কর </vt:lpstr>
      <vt:lpstr>প্রাকৃতিক পরিবেশ </vt:lpstr>
      <vt:lpstr>পরিবেশের উপাদান </vt:lpstr>
      <vt:lpstr>দলীয় কাজ </vt:lpstr>
      <vt:lpstr>উত্তর </vt:lpstr>
      <vt:lpstr>মূল্যায়ন </vt:lpstr>
      <vt:lpstr>বাড়ির কাজ 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sagor khan</dc:creator>
  <cp:lastModifiedBy>sagor khan</cp:lastModifiedBy>
  <cp:revision>40</cp:revision>
  <dcterms:created xsi:type="dcterms:W3CDTF">2019-12-06T19:37:26Z</dcterms:created>
  <dcterms:modified xsi:type="dcterms:W3CDTF">2019-12-16T06:44:26Z</dcterms:modified>
</cp:coreProperties>
</file>