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5" r:id="rId11"/>
    <p:sldId id="266" r:id="rId12"/>
    <p:sldId id="27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013" autoAdjust="0"/>
    <p:restoredTop sz="94638" autoAdjust="0"/>
  </p:normalViewPr>
  <p:slideViewPr>
    <p:cSldViewPr snapToGrid="0">
      <p:cViewPr>
        <p:scale>
          <a:sx n="80" d="100"/>
          <a:sy n="80" d="100"/>
        </p:scale>
        <p:origin x="-744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C2D17D-EF80-453C-BCB5-5F5C238C836A}" type="doc">
      <dgm:prSet loTypeId="urn:microsoft.com/office/officeart/2011/layout/HexagonRadial" loCatId="cycle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DA099190-3953-4E1F-BC2D-78ED96459BD2}">
      <dgm:prSet phldrT="[Text]" phldr="1"/>
      <dgm:spPr/>
      <dgm:t>
        <a:bodyPr/>
        <a:lstStyle/>
        <a:p>
          <a:endParaRPr lang="en-US" dirty="0"/>
        </a:p>
      </dgm:t>
    </dgm:pt>
    <dgm:pt modelId="{2C835480-3D04-417A-B6BE-76E668048804}" type="parTrans" cxnId="{3C908C29-BD63-42E8-90E4-B43FD6F19A33}">
      <dgm:prSet/>
      <dgm:spPr/>
      <dgm:t>
        <a:bodyPr/>
        <a:lstStyle/>
        <a:p>
          <a:endParaRPr lang="en-US"/>
        </a:p>
      </dgm:t>
    </dgm:pt>
    <dgm:pt modelId="{99D71EFD-BA7A-4E58-A096-328D4F102C19}" type="sibTrans" cxnId="{3C908C29-BD63-42E8-90E4-B43FD6F19A33}">
      <dgm:prSet/>
      <dgm:spPr/>
      <dgm:t>
        <a:bodyPr/>
        <a:lstStyle/>
        <a:p>
          <a:endParaRPr lang="en-US"/>
        </a:p>
      </dgm:t>
    </dgm:pt>
    <dgm:pt modelId="{99E50D0C-535F-440A-B853-256A27BCFC49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1800" dirty="0" smtClean="0"/>
            <a:t>জন্ম ১৯২৬সালে</a:t>
          </a:r>
        </a:p>
        <a:p>
          <a:r>
            <a:rPr lang="bn-BD" sz="1800" dirty="0" smtClean="0"/>
            <a:t>মাতুলালয়ে</a:t>
          </a:r>
        </a:p>
      </dgm:t>
    </dgm:pt>
    <dgm:pt modelId="{FD29FAB9-577C-4CA9-B053-0D6A37355F39}" type="parTrans" cxnId="{084C0BC8-469C-4D11-B480-C7A97CFFD12C}">
      <dgm:prSet/>
      <dgm:spPr/>
      <dgm:t>
        <a:bodyPr/>
        <a:lstStyle/>
        <a:p>
          <a:endParaRPr lang="en-US"/>
        </a:p>
      </dgm:t>
    </dgm:pt>
    <dgm:pt modelId="{77C106F3-D0C6-4B39-B17F-56719A137224}" type="sibTrans" cxnId="{084C0BC8-469C-4D11-B480-C7A97CFFD12C}">
      <dgm:prSet/>
      <dgm:spPr/>
      <dgm:t>
        <a:bodyPr/>
        <a:lstStyle/>
        <a:p>
          <a:endParaRPr lang="en-US"/>
        </a:p>
      </dgm:t>
    </dgm:pt>
    <dgm:pt modelId="{A9F66F30-6EF8-48A7-BA08-728E0DB3F44D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1400" dirty="0" smtClean="0"/>
            <a:t>শোষিত-নিপীড়িত</a:t>
          </a:r>
        </a:p>
        <a:p>
          <a:r>
            <a:rPr lang="bn-BD" sz="1400" dirty="0" smtClean="0"/>
            <a:t>মানুষের মুক্তির</a:t>
          </a:r>
        </a:p>
        <a:p>
          <a:r>
            <a:rPr lang="bn-BD" sz="1400" dirty="0" smtClean="0"/>
            <a:t>আন্দোলনে নিজে</a:t>
          </a:r>
        </a:p>
        <a:p>
          <a:r>
            <a:rPr lang="bn-BD" sz="1400" dirty="0" smtClean="0"/>
            <a:t>জড়ান</a:t>
          </a:r>
          <a:endParaRPr lang="en-US" sz="1400" dirty="0"/>
        </a:p>
      </dgm:t>
    </dgm:pt>
    <dgm:pt modelId="{CD4FADF3-C49F-4D44-B242-22D47968BD8D}" type="parTrans" cxnId="{85C4BB5D-5B00-4DED-B089-469B4753DB32}">
      <dgm:prSet/>
      <dgm:spPr/>
      <dgm:t>
        <a:bodyPr/>
        <a:lstStyle/>
        <a:p>
          <a:endParaRPr lang="en-US"/>
        </a:p>
      </dgm:t>
    </dgm:pt>
    <dgm:pt modelId="{FDD61A1B-0761-438C-85AA-FD2D19AFAC3B}" type="sibTrans" cxnId="{85C4BB5D-5B00-4DED-B089-469B4753DB32}">
      <dgm:prSet/>
      <dgm:spPr/>
      <dgm:t>
        <a:bodyPr/>
        <a:lstStyle/>
        <a:p>
          <a:endParaRPr lang="en-US"/>
        </a:p>
      </dgm:t>
    </dgm:pt>
    <dgm:pt modelId="{E4F02EE0-F01A-419E-A515-0B37506CFAAC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1600" dirty="0" smtClean="0"/>
            <a:t>কবিতার মধ্যে</a:t>
          </a:r>
        </a:p>
        <a:p>
          <a:r>
            <a:rPr lang="bn-BD" sz="1600" dirty="0" smtClean="0"/>
            <a:t>প্রতিবাদ ও বিদ্রোহের সুর</a:t>
          </a:r>
        </a:p>
        <a:p>
          <a:r>
            <a:rPr lang="bn-BD" sz="1600" dirty="0" smtClean="0"/>
            <a:t>দেখা যায়</a:t>
          </a:r>
          <a:endParaRPr lang="en-US" sz="1200" dirty="0"/>
        </a:p>
      </dgm:t>
    </dgm:pt>
    <dgm:pt modelId="{B932A8A3-F5D3-4269-BBBB-930141FB7321}" type="parTrans" cxnId="{701BC231-38AE-4383-A82E-415B6AEAED77}">
      <dgm:prSet/>
      <dgm:spPr/>
      <dgm:t>
        <a:bodyPr/>
        <a:lstStyle/>
        <a:p>
          <a:endParaRPr lang="en-US"/>
        </a:p>
      </dgm:t>
    </dgm:pt>
    <dgm:pt modelId="{8CBF0B4A-9FF2-4E2F-A737-71BD247AEC85}" type="sibTrans" cxnId="{701BC231-38AE-4383-A82E-415B6AEAED77}">
      <dgm:prSet/>
      <dgm:spPr/>
      <dgm:t>
        <a:bodyPr/>
        <a:lstStyle/>
        <a:p>
          <a:endParaRPr lang="en-US"/>
        </a:p>
      </dgm:t>
    </dgm:pt>
    <dgm:pt modelId="{6ECEB877-C404-4EBD-82F4-F9023DCD4873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1600" dirty="0" smtClean="0">
              <a:solidFill>
                <a:schemeClr val="tx1"/>
              </a:solidFill>
            </a:rPr>
            <a:t>কবিতায় মানব</a:t>
          </a:r>
        </a:p>
        <a:p>
          <a:r>
            <a:rPr lang="bn-BD" sz="1600" dirty="0" smtClean="0">
              <a:solidFill>
                <a:schemeClr val="tx1"/>
              </a:solidFill>
            </a:rPr>
            <a:t>মুক্তির জয় গান</a:t>
          </a:r>
        </a:p>
        <a:p>
          <a:r>
            <a:rPr lang="bn-BD" sz="1600" dirty="0" smtClean="0">
              <a:solidFill>
                <a:schemeClr val="tx1"/>
              </a:solidFill>
            </a:rPr>
            <a:t>দেখা যায়</a:t>
          </a:r>
          <a:endParaRPr lang="en-US" sz="1600" dirty="0">
            <a:solidFill>
              <a:schemeClr val="tx1"/>
            </a:solidFill>
          </a:endParaRPr>
        </a:p>
      </dgm:t>
    </dgm:pt>
    <dgm:pt modelId="{C14D9F4B-F03D-472A-A403-A274C631AF9A}" type="parTrans" cxnId="{52296073-2CEE-4C60-B2EA-923DFDB11ED4}">
      <dgm:prSet/>
      <dgm:spPr/>
      <dgm:t>
        <a:bodyPr/>
        <a:lstStyle/>
        <a:p>
          <a:endParaRPr lang="en-US"/>
        </a:p>
      </dgm:t>
    </dgm:pt>
    <dgm:pt modelId="{C4389F91-3AE5-4EFA-947B-C967C491F904}" type="sibTrans" cxnId="{52296073-2CEE-4C60-B2EA-923DFDB11ED4}">
      <dgm:prSet/>
      <dgm:spPr/>
      <dgm:t>
        <a:bodyPr/>
        <a:lstStyle/>
        <a:p>
          <a:endParaRPr lang="en-US"/>
        </a:p>
      </dgm:t>
    </dgm:pt>
    <dgm:pt modelId="{B8340432-6C3B-412D-9BB4-E24463F457CF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1600" dirty="0" smtClean="0"/>
            <a:t>কাব্য</a:t>
          </a:r>
        </a:p>
        <a:p>
          <a:r>
            <a:rPr lang="bn-BD" sz="1600" dirty="0" smtClean="0"/>
            <a:t>ছাড়পত্র,ঘুমনেই,</a:t>
          </a:r>
        </a:p>
        <a:p>
          <a:r>
            <a:rPr lang="bn-BD" sz="1600" dirty="0" smtClean="0"/>
            <a:t>হরতাল</a:t>
          </a:r>
        </a:p>
        <a:p>
          <a:r>
            <a:rPr lang="bn-BD" sz="1600" dirty="0" smtClean="0"/>
            <a:t>গীতিগুচ্ছ</a:t>
          </a:r>
          <a:endParaRPr lang="en-US" sz="1600" dirty="0"/>
        </a:p>
      </dgm:t>
    </dgm:pt>
    <dgm:pt modelId="{9A2271F2-70B0-48B2-B959-088C0236318E}" type="parTrans" cxnId="{6C21561B-CCBC-4E3E-85A5-37D47FFAE0C4}">
      <dgm:prSet/>
      <dgm:spPr/>
      <dgm:t>
        <a:bodyPr/>
        <a:lstStyle/>
        <a:p>
          <a:endParaRPr lang="en-US"/>
        </a:p>
      </dgm:t>
    </dgm:pt>
    <dgm:pt modelId="{E527BC28-79B2-44FD-8F7C-4BC36986322D}" type="sibTrans" cxnId="{6C21561B-CCBC-4E3E-85A5-37D47FFAE0C4}">
      <dgm:prSet/>
      <dgm:spPr/>
      <dgm:t>
        <a:bodyPr/>
        <a:lstStyle/>
        <a:p>
          <a:endParaRPr lang="en-US"/>
        </a:p>
      </dgm:t>
    </dgm:pt>
    <dgm:pt modelId="{B012D268-ED3D-406E-9644-A58502045EDF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1600" dirty="0" smtClean="0"/>
            <a:t>মাত্র একুশ বছরে</a:t>
          </a:r>
        </a:p>
        <a:p>
          <a:r>
            <a:rPr lang="bn-BD" sz="1600" dirty="0" smtClean="0"/>
            <a:t>১৯৪৭ সালে</a:t>
          </a:r>
        </a:p>
        <a:p>
          <a:r>
            <a:rPr lang="bn-BD" sz="1600" dirty="0" smtClean="0"/>
            <a:t>মারা যান</a:t>
          </a:r>
          <a:endParaRPr lang="en-US" sz="1600" dirty="0"/>
        </a:p>
      </dgm:t>
    </dgm:pt>
    <dgm:pt modelId="{3DC7473E-CC15-4A41-B23B-E0FCA7410E24}" type="parTrans" cxnId="{CD1E421B-3D0F-4161-A7FA-32BF9BDB3484}">
      <dgm:prSet/>
      <dgm:spPr/>
      <dgm:t>
        <a:bodyPr/>
        <a:lstStyle/>
        <a:p>
          <a:endParaRPr lang="en-US"/>
        </a:p>
      </dgm:t>
    </dgm:pt>
    <dgm:pt modelId="{F25A61F4-B93D-43C3-A094-FDD513F025FE}" type="sibTrans" cxnId="{CD1E421B-3D0F-4161-A7FA-32BF9BDB3484}">
      <dgm:prSet/>
      <dgm:spPr/>
      <dgm:t>
        <a:bodyPr/>
        <a:lstStyle/>
        <a:p>
          <a:endParaRPr lang="en-US"/>
        </a:p>
      </dgm:t>
    </dgm:pt>
    <dgm:pt modelId="{DB72E12E-6989-4329-AE9D-748369BF7F09}" type="pres">
      <dgm:prSet presAssocID="{C5C2D17D-EF80-453C-BCB5-5F5C238C836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25E5344-295C-4E1D-9882-F7AEBC14BF2E}" type="pres">
      <dgm:prSet presAssocID="{DA099190-3953-4E1F-BC2D-78ED96459BD2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1669FA2-0DA2-4363-BD71-FE9EF36CB82E}" type="pres">
      <dgm:prSet presAssocID="{99E50D0C-535F-440A-B853-256A27BCFC49}" presName="Accent1" presStyleCnt="0"/>
      <dgm:spPr/>
    </dgm:pt>
    <dgm:pt modelId="{8B9E5221-9E03-45A9-820D-BE11731DD797}" type="pres">
      <dgm:prSet presAssocID="{99E50D0C-535F-440A-B853-256A27BCFC49}" presName="Accent" presStyleLbl="bgShp" presStyleIdx="0" presStyleCnt="6"/>
      <dgm:spPr/>
    </dgm:pt>
    <dgm:pt modelId="{33A7109A-5BA7-4457-930F-510E5518A2B5}" type="pres">
      <dgm:prSet presAssocID="{99E50D0C-535F-440A-B853-256A27BCFC49}" presName="Child1" presStyleLbl="node1" presStyleIdx="0" presStyleCnt="6" custLinFactNeighborX="652" custLinFactNeighborY="-7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C1A9AE-BC30-47A5-B8C3-F2265AC86D95}" type="pres">
      <dgm:prSet presAssocID="{A9F66F30-6EF8-48A7-BA08-728E0DB3F44D}" presName="Accent2" presStyleCnt="0"/>
      <dgm:spPr/>
    </dgm:pt>
    <dgm:pt modelId="{A0202A25-3E5A-48FD-A93D-85E3686BFBA2}" type="pres">
      <dgm:prSet presAssocID="{A9F66F30-6EF8-48A7-BA08-728E0DB3F44D}" presName="Accent" presStyleLbl="bgShp" presStyleIdx="1" presStyleCnt="6"/>
      <dgm:spPr/>
    </dgm:pt>
    <dgm:pt modelId="{5E17D383-9873-4317-836F-AEC217679A1C}" type="pres">
      <dgm:prSet presAssocID="{A9F66F30-6EF8-48A7-BA08-728E0DB3F44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8CE045-AF37-48B9-9694-2BA39787F9F6}" type="pres">
      <dgm:prSet presAssocID="{E4F02EE0-F01A-419E-A515-0B37506CFAAC}" presName="Accent3" presStyleCnt="0"/>
      <dgm:spPr/>
    </dgm:pt>
    <dgm:pt modelId="{2542B7B1-7CB5-4409-9F93-1994ACAA52BF}" type="pres">
      <dgm:prSet presAssocID="{E4F02EE0-F01A-419E-A515-0B37506CFAAC}" presName="Accent" presStyleLbl="bgShp" presStyleIdx="2" presStyleCnt="6"/>
      <dgm:spPr/>
    </dgm:pt>
    <dgm:pt modelId="{EF048C03-6949-4932-860B-10EEEE64625B}" type="pres">
      <dgm:prSet presAssocID="{E4F02EE0-F01A-419E-A515-0B37506CFAAC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C25E4-9163-4840-9BA6-546889F67D3B}" type="pres">
      <dgm:prSet presAssocID="{6ECEB877-C404-4EBD-82F4-F9023DCD4873}" presName="Accent4" presStyleCnt="0"/>
      <dgm:spPr/>
    </dgm:pt>
    <dgm:pt modelId="{6C86A791-FAD9-45BD-A4EA-AB21CB552AA3}" type="pres">
      <dgm:prSet presAssocID="{6ECEB877-C404-4EBD-82F4-F9023DCD4873}" presName="Accent" presStyleLbl="bgShp" presStyleIdx="3" presStyleCnt="6"/>
      <dgm:spPr/>
    </dgm:pt>
    <dgm:pt modelId="{99F95CED-7E7E-404C-ADD7-E7D2EB489EFE}" type="pres">
      <dgm:prSet presAssocID="{6ECEB877-C404-4EBD-82F4-F9023DCD4873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7CFD63-4787-4673-A890-EA60308AC690}" type="pres">
      <dgm:prSet presAssocID="{B8340432-6C3B-412D-9BB4-E24463F457CF}" presName="Accent5" presStyleCnt="0"/>
      <dgm:spPr/>
    </dgm:pt>
    <dgm:pt modelId="{44906A0F-377A-485E-AD1E-1B14A151C979}" type="pres">
      <dgm:prSet presAssocID="{B8340432-6C3B-412D-9BB4-E24463F457CF}" presName="Accent" presStyleLbl="bgShp" presStyleIdx="4" presStyleCnt="6"/>
      <dgm:spPr/>
    </dgm:pt>
    <dgm:pt modelId="{D7932616-442E-4195-B8D1-E46857E871B5}" type="pres">
      <dgm:prSet presAssocID="{B8340432-6C3B-412D-9BB4-E24463F457C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6B074A-2B2E-4A70-B1CA-96BDC4077F12}" type="pres">
      <dgm:prSet presAssocID="{B012D268-ED3D-406E-9644-A58502045EDF}" presName="Accent6" presStyleCnt="0"/>
      <dgm:spPr/>
    </dgm:pt>
    <dgm:pt modelId="{A12D2FA2-78BB-4725-BC03-D4F99457BB68}" type="pres">
      <dgm:prSet presAssocID="{B012D268-ED3D-406E-9644-A58502045EDF}" presName="Accent" presStyleLbl="bgShp" presStyleIdx="5" presStyleCnt="6"/>
      <dgm:spPr/>
    </dgm:pt>
    <dgm:pt modelId="{45B1292B-EFD7-44AB-963D-7EB698FA34FE}" type="pres">
      <dgm:prSet presAssocID="{B012D268-ED3D-406E-9644-A58502045EDF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4C0BC8-469C-4D11-B480-C7A97CFFD12C}" srcId="{DA099190-3953-4E1F-BC2D-78ED96459BD2}" destId="{99E50D0C-535F-440A-B853-256A27BCFC49}" srcOrd="0" destOrd="0" parTransId="{FD29FAB9-577C-4CA9-B053-0D6A37355F39}" sibTransId="{77C106F3-D0C6-4B39-B17F-56719A137224}"/>
    <dgm:cxn modelId="{701BC231-38AE-4383-A82E-415B6AEAED77}" srcId="{DA099190-3953-4E1F-BC2D-78ED96459BD2}" destId="{E4F02EE0-F01A-419E-A515-0B37506CFAAC}" srcOrd="2" destOrd="0" parTransId="{B932A8A3-F5D3-4269-BBBB-930141FB7321}" sibTransId="{8CBF0B4A-9FF2-4E2F-A737-71BD247AEC85}"/>
    <dgm:cxn modelId="{42728789-657D-4C5B-B503-E192ED387F61}" type="presOf" srcId="{B8340432-6C3B-412D-9BB4-E24463F457CF}" destId="{D7932616-442E-4195-B8D1-E46857E871B5}" srcOrd="0" destOrd="0" presId="urn:microsoft.com/office/officeart/2011/layout/HexagonRadial"/>
    <dgm:cxn modelId="{52296073-2CEE-4C60-B2EA-923DFDB11ED4}" srcId="{DA099190-3953-4E1F-BC2D-78ED96459BD2}" destId="{6ECEB877-C404-4EBD-82F4-F9023DCD4873}" srcOrd="3" destOrd="0" parTransId="{C14D9F4B-F03D-472A-A403-A274C631AF9A}" sibTransId="{C4389F91-3AE5-4EFA-947B-C967C491F904}"/>
    <dgm:cxn modelId="{6C21561B-CCBC-4E3E-85A5-37D47FFAE0C4}" srcId="{DA099190-3953-4E1F-BC2D-78ED96459BD2}" destId="{B8340432-6C3B-412D-9BB4-E24463F457CF}" srcOrd="4" destOrd="0" parTransId="{9A2271F2-70B0-48B2-B959-088C0236318E}" sibTransId="{E527BC28-79B2-44FD-8F7C-4BC36986322D}"/>
    <dgm:cxn modelId="{296FE7D9-8A12-4C69-881D-61FDA2FE3172}" type="presOf" srcId="{99E50D0C-535F-440A-B853-256A27BCFC49}" destId="{33A7109A-5BA7-4457-930F-510E5518A2B5}" srcOrd="0" destOrd="0" presId="urn:microsoft.com/office/officeart/2011/layout/HexagonRadial"/>
    <dgm:cxn modelId="{52D60C6D-78C3-4E56-9163-7894519BBDDC}" type="presOf" srcId="{A9F66F30-6EF8-48A7-BA08-728E0DB3F44D}" destId="{5E17D383-9873-4317-836F-AEC217679A1C}" srcOrd="0" destOrd="0" presId="urn:microsoft.com/office/officeart/2011/layout/HexagonRadial"/>
    <dgm:cxn modelId="{EF9392DA-8345-44FF-95E2-CE0A52C30BB9}" type="presOf" srcId="{DA099190-3953-4E1F-BC2D-78ED96459BD2}" destId="{C25E5344-295C-4E1D-9882-F7AEBC14BF2E}" srcOrd="0" destOrd="0" presId="urn:microsoft.com/office/officeart/2011/layout/HexagonRadial"/>
    <dgm:cxn modelId="{D3E2D8E2-7F99-47C7-A9AA-D53BFFFCDBB4}" type="presOf" srcId="{C5C2D17D-EF80-453C-BCB5-5F5C238C836A}" destId="{DB72E12E-6989-4329-AE9D-748369BF7F09}" srcOrd="0" destOrd="0" presId="urn:microsoft.com/office/officeart/2011/layout/HexagonRadial"/>
    <dgm:cxn modelId="{719DAFA6-9964-4113-BB0B-A3AA67C32C6A}" type="presOf" srcId="{E4F02EE0-F01A-419E-A515-0B37506CFAAC}" destId="{EF048C03-6949-4932-860B-10EEEE64625B}" srcOrd="0" destOrd="0" presId="urn:microsoft.com/office/officeart/2011/layout/HexagonRadial"/>
    <dgm:cxn modelId="{3C908C29-BD63-42E8-90E4-B43FD6F19A33}" srcId="{C5C2D17D-EF80-453C-BCB5-5F5C238C836A}" destId="{DA099190-3953-4E1F-BC2D-78ED96459BD2}" srcOrd="0" destOrd="0" parTransId="{2C835480-3D04-417A-B6BE-76E668048804}" sibTransId="{99D71EFD-BA7A-4E58-A096-328D4F102C19}"/>
    <dgm:cxn modelId="{85C4BB5D-5B00-4DED-B089-469B4753DB32}" srcId="{DA099190-3953-4E1F-BC2D-78ED96459BD2}" destId="{A9F66F30-6EF8-48A7-BA08-728E0DB3F44D}" srcOrd="1" destOrd="0" parTransId="{CD4FADF3-C49F-4D44-B242-22D47968BD8D}" sibTransId="{FDD61A1B-0761-438C-85AA-FD2D19AFAC3B}"/>
    <dgm:cxn modelId="{67BDA18C-A67C-471E-80CE-23D9F04F3F8C}" type="presOf" srcId="{6ECEB877-C404-4EBD-82F4-F9023DCD4873}" destId="{99F95CED-7E7E-404C-ADD7-E7D2EB489EFE}" srcOrd="0" destOrd="0" presId="urn:microsoft.com/office/officeart/2011/layout/HexagonRadial"/>
    <dgm:cxn modelId="{CD1E421B-3D0F-4161-A7FA-32BF9BDB3484}" srcId="{DA099190-3953-4E1F-BC2D-78ED96459BD2}" destId="{B012D268-ED3D-406E-9644-A58502045EDF}" srcOrd="5" destOrd="0" parTransId="{3DC7473E-CC15-4A41-B23B-E0FCA7410E24}" sibTransId="{F25A61F4-B93D-43C3-A094-FDD513F025FE}"/>
    <dgm:cxn modelId="{A1B40E46-7712-4FDC-9283-C408284EBBD4}" type="presOf" srcId="{B012D268-ED3D-406E-9644-A58502045EDF}" destId="{45B1292B-EFD7-44AB-963D-7EB698FA34FE}" srcOrd="0" destOrd="0" presId="urn:microsoft.com/office/officeart/2011/layout/HexagonRadial"/>
    <dgm:cxn modelId="{4AC68C3D-9B6D-4AD0-A4EB-4B87CC5CB7B4}" type="presParOf" srcId="{DB72E12E-6989-4329-AE9D-748369BF7F09}" destId="{C25E5344-295C-4E1D-9882-F7AEBC14BF2E}" srcOrd="0" destOrd="0" presId="urn:microsoft.com/office/officeart/2011/layout/HexagonRadial"/>
    <dgm:cxn modelId="{8AA6359E-06AE-4184-B780-D58911A718D2}" type="presParOf" srcId="{DB72E12E-6989-4329-AE9D-748369BF7F09}" destId="{D1669FA2-0DA2-4363-BD71-FE9EF36CB82E}" srcOrd="1" destOrd="0" presId="urn:microsoft.com/office/officeart/2011/layout/HexagonRadial"/>
    <dgm:cxn modelId="{1CB08DD4-731C-4FAB-A38C-6818CA4FA120}" type="presParOf" srcId="{D1669FA2-0DA2-4363-BD71-FE9EF36CB82E}" destId="{8B9E5221-9E03-45A9-820D-BE11731DD797}" srcOrd="0" destOrd="0" presId="urn:microsoft.com/office/officeart/2011/layout/HexagonRadial"/>
    <dgm:cxn modelId="{E39694EA-AE94-48B5-83B3-85DA9919729B}" type="presParOf" srcId="{DB72E12E-6989-4329-AE9D-748369BF7F09}" destId="{33A7109A-5BA7-4457-930F-510E5518A2B5}" srcOrd="2" destOrd="0" presId="urn:microsoft.com/office/officeart/2011/layout/HexagonRadial"/>
    <dgm:cxn modelId="{FCEF89B7-FCE5-4FEB-A9EB-BD577462AB49}" type="presParOf" srcId="{DB72E12E-6989-4329-AE9D-748369BF7F09}" destId="{CBC1A9AE-BC30-47A5-B8C3-F2265AC86D95}" srcOrd="3" destOrd="0" presId="urn:microsoft.com/office/officeart/2011/layout/HexagonRadial"/>
    <dgm:cxn modelId="{E377C1D7-5B23-46EF-9EE1-0CCD04702A7F}" type="presParOf" srcId="{CBC1A9AE-BC30-47A5-B8C3-F2265AC86D95}" destId="{A0202A25-3E5A-48FD-A93D-85E3686BFBA2}" srcOrd="0" destOrd="0" presId="urn:microsoft.com/office/officeart/2011/layout/HexagonRadial"/>
    <dgm:cxn modelId="{05D4D6AA-D828-420F-977C-1A18F17976AA}" type="presParOf" srcId="{DB72E12E-6989-4329-AE9D-748369BF7F09}" destId="{5E17D383-9873-4317-836F-AEC217679A1C}" srcOrd="4" destOrd="0" presId="urn:microsoft.com/office/officeart/2011/layout/HexagonRadial"/>
    <dgm:cxn modelId="{6AFD775A-76C3-4EE2-8283-6D6BDEBFB2BE}" type="presParOf" srcId="{DB72E12E-6989-4329-AE9D-748369BF7F09}" destId="{248CE045-AF37-48B9-9694-2BA39787F9F6}" srcOrd="5" destOrd="0" presId="urn:microsoft.com/office/officeart/2011/layout/HexagonRadial"/>
    <dgm:cxn modelId="{3BEC99FC-1490-40FB-AD8F-A73B0B44B484}" type="presParOf" srcId="{248CE045-AF37-48B9-9694-2BA39787F9F6}" destId="{2542B7B1-7CB5-4409-9F93-1994ACAA52BF}" srcOrd="0" destOrd="0" presId="urn:microsoft.com/office/officeart/2011/layout/HexagonRadial"/>
    <dgm:cxn modelId="{9A9BDE1C-0F37-466A-98B1-B8CFA8F7935E}" type="presParOf" srcId="{DB72E12E-6989-4329-AE9D-748369BF7F09}" destId="{EF048C03-6949-4932-860B-10EEEE64625B}" srcOrd="6" destOrd="0" presId="urn:microsoft.com/office/officeart/2011/layout/HexagonRadial"/>
    <dgm:cxn modelId="{CBC69EB8-73E3-46DB-88F4-61DB2A07E828}" type="presParOf" srcId="{DB72E12E-6989-4329-AE9D-748369BF7F09}" destId="{11BC25E4-9163-4840-9BA6-546889F67D3B}" srcOrd="7" destOrd="0" presId="urn:microsoft.com/office/officeart/2011/layout/HexagonRadial"/>
    <dgm:cxn modelId="{462E0A68-0640-4C0B-856A-0392F82BEFAB}" type="presParOf" srcId="{11BC25E4-9163-4840-9BA6-546889F67D3B}" destId="{6C86A791-FAD9-45BD-A4EA-AB21CB552AA3}" srcOrd="0" destOrd="0" presId="urn:microsoft.com/office/officeart/2011/layout/HexagonRadial"/>
    <dgm:cxn modelId="{8E7D044D-79AB-4CCC-A551-00FC1DAB8E24}" type="presParOf" srcId="{DB72E12E-6989-4329-AE9D-748369BF7F09}" destId="{99F95CED-7E7E-404C-ADD7-E7D2EB489EFE}" srcOrd="8" destOrd="0" presId="urn:microsoft.com/office/officeart/2011/layout/HexagonRadial"/>
    <dgm:cxn modelId="{1E369A12-77C2-4D28-9C5D-65B379BFE6E9}" type="presParOf" srcId="{DB72E12E-6989-4329-AE9D-748369BF7F09}" destId="{667CFD63-4787-4673-A890-EA60308AC690}" srcOrd="9" destOrd="0" presId="urn:microsoft.com/office/officeart/2011/layout/HexagonRadial"/>
    <dgm:cxn modelId="{EA5CFC92-19F6-4376-BC3E-F3903D39875F}" type="presParOf" srcId="{667CFD63-4787-4673-A890-EA60308AC690}" destId="{44906A0F-377A-485E-AD1E-1B14A151C979}" srcOrd="0" destOrd="0" presId="urn:microsoft.com/office/officeart/2011/layout/HexagonRadial"/>
    <dgm:cxn modelId="{504B502D-B7BB-4B4A-A81D-18C7C1B159E4}" type="presParOf" srcId="{DB72E12E-6989-4329-AE9D-748369BF7F09}" destId="{D7932616-442E-4195-B8D1-E46857E871B5}" srcOrd="10" destOrd="0" presId="urn:microsoft.com/office/officeart/2011/layout/HexagonRadial"/>
    <dgm:cxn modelId="{D2887838-120C-4AD1-8500-76DB8628EF02}" type="presParOf" srcId="{DB72E12E-6989-4329-AE9D-748369BF7F09}" destId="{EF6B074A-2B2E-4A70-B1CA-96BDC4077F12}" srcOrd="11" destOrd="0" presId="urn:microsoft.com/office/officeart/2011/layout/HexagonRadial"/>
    <dgm:cxn modelId="{2C1BC7D8-2495-408E-A349-1E2AE5C30C50}" type="presParOf" srcId="{EF6B074A-2B2E-4A70-B1CA-96BDC4077F12}" destId="{A12D2FA2-78BB-4725-BC03-D4F99457BB68}" srcOrd="0" destOrd="0" presId="urn:microsoft.com/office/officeart/2011/layout/HexagonRadial"/>
    <dgm:cxn modelId="{392C25F2-851C-4CDD-A278-3D950A35CF2D}" type="presParOf" srcId="{DB72E12E-6989-4329-AE9D-748369BF7F09}" destId="{45B1292B-EFD7-44AB-963D-7EB698FA34F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E5344-295C-4E1D-9882-F7AEBC14BF2E}">
      <dsp:nvSpPr>
        <dsp:cNvPr id="0" name=""/>
        <dsp:cNvSpPr/>
      </dsp:nvSpPr>
      <dsp:spPr>
        <a:xfrm>
          <a:off x="2952810" y="1748061"/>
          <a:ext cx="2221862" cy="1922001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3321004" y="2066564"/>
        <a:ext cx="1485474" cy="1284995"/>
      </dsp:txXfrm>
    </dsp:sp>
    <dsp:sp modelId="{A0202A25-3E5A-48FD-A93D-85E3686BFBA2}">
      <dsp:nvSpPr>
        <dsp:cNvPr id="0" name=""/>
        <dsp:cNvSpPr/>
      </dsp:nvSpPr>
      <dsp:spPr>
        <a:xfrm>
          <a:off x="4344123" y="828514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A7109A-5BA7-4457-930F-510E5518A2B5}">
      <dsp:nvSpPr>
        <dsp:cNvPr id="0" name=""/>
        <dsp:cNvSpPr/>
      </dsp:nvSpPr>
      <dsp:spPr>
        <a:xfrm>
          <a:off x="3157475" y="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জন্ম ১৯২৬সালে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মাতুলালয়ে</a:t>
          </a:r>
        </a:p>
      </dsp:txBody>
      <dsp:txXfrm>
        <a:off x="3459220" y="261045"/>
        <a:ext cx="1217310" cy="1053116"/>
      </dsp:txXfrm>
    </dsp:sp>
    <dsp:sp modelId="{2542B7B1-7CB5-4409-9F93-1994ACAA52BF}">
      <dsp:nvSpPr>
        <dsp:cNvPr id="0" name=""/>
        <dsp:cNvSpPr/>
      </dsp:nvSpPr>
      <dsp:spPr>
        <a:xfrm>
          <a:off x="5322487" y="2178846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17D383-9873-4317-836F-AEC217679A1C}">
      <dsp:nvSpPr>
        <dsp:cNvPr id="0" name=""/>
        <dsp:cNvSpPr/>
      </dsp:nvSpPr>
      <dsp:spPr>
        <a:xfrm>
          <a:off x="4827361" y="968857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শোষিত-নিপীড়িত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মানুষের মুক্তির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আন্দোলনে নিজে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জড়ান</a:t>
          </a:r>
          <a:endParaRPr lang="en-US" sz="1200" kern="1200" dirty="0"/>
        </a:p>
      </dsp:txBody>
      <dsp:txXfrm>
        <a:off x="5129106" y="1229902"/>
        <a:ext cx="1217310" cy="1053116"/>
      </dsp:txXfrm>
    </dsp:sp>
    <dsp:sp modelId="{6C86A791-FAD9-45BD-A4EA-AB21CB552AA3}">
      <dsp:nvSpPr>
        <dsp:cNvPr id="0" name=""/>
        <dsp:cNvSpPr/>
      </dsp:nvSpPr>
      <dsp:spPr>
        <a:xfrm>
          <a:off x="4642852" y="3703117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048C03-6949-4932-860B-10EEEE64625B}">
      <dsp:nvSpPr>
        <dsp:cNvPr id="0" name=""/>
        <dsp:cNvSpPr/>
      </dsp:nvSpPr>
      <dsp:spPr>
        <a:xfrm>
          <a:off x="4827361" y="2873519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কবিতার মধ্যে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প্রতিবাদ ও বিদ্রোহের সুর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দেখা যায়</a:t>
          </a:r>
          <a:endParaRPr lang="en-US" sz="1200" kern="1200" dirty="0"/>
        </a:p>
      </dsp:txBody>
      <dsp:txXfrm>
        <a:off x="5129106" y="3134564"/>
        <a:ext cx="1217310" cy="1053116"/>
      </dsp:txXfrm>
    </dsp:sp>
    <dsp:sp modelId="{44906A0F-377A-485E-AD1E-1B14A151C979}">
      <dsp:nvSpPr>
        <dsp:cNvPr id="0" name=""/>
        <dsp:cNvSpPr/>
      </dsp:nvSpPr>
      <dsp:spPr>
        <a:xfrm>
          <a:off x="2956944" y="386134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F95CED-7E7E-404C-ADD7-E7D2EB489EFE}">
      <dsp:nvSpPr>
        <dsp:cNvPr id="0" name=""/>
        <dsp:cNvSpPr/>
      </dsp:nvSpPr>
      <dsp:spPr>
        <a:xfrm>
          <a:off x="3157475" y="384346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কবিতায় মানব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মুক্তির জয় গান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দেখা যায়</a:t>
          </a:r>
          <a:endParaRPr lang="en-US" sz="1200" kern="1200" dirty="0"/>
        </a:p>
      </dsp:txBody>
      <dsp:txXfrm>
        <a:off x="3459220" y="4104505"/>
        <a:ext cx="1217310" cy="1053116"/>
      </dsp:txXfrm>
    </dsp:sp>
    <dsp:sp modelId="{A12D2FA2-78BB-4725-BC03-D4F99457BB68}">
      <dsp:nvSpPr>
        <dsp:cNvPr id="0" name=""/>
        <dsp:cNvSpPr/>
      </dsp:nvSpPr>
      <dsp:spPr>
        <a:xfrm>
          <a:off x="1962559" y="251155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932616-442E-4195-B8D1-E46857E871B5}">
      <dsp:nvSpPr>
        <dsp:cNvPr id="0" name=""/>
        <dsp:cNvSpPr/>
      </dsp:nvSpPr>
      <dsp:spPr>
        <a:xfrm>
          <a:off x="1479837" y="2874602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কাব্য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ছাড়পত্র,ঘুমনেই,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হরতাল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গীতিগুচ্ছ</a:t>
          </a:r>
          <a:endParaRPr lang="en-US" sz="1200" kern="1200" dirty="0"/>
        </a:p>
      </dsp:txBody>
      <dsp:txXfrm>
        <a:off x="1781582" y="3135647"/>
        <a:ext cx="1217310" cy="1053116"/>
      </dsp:txXfrm>
    </dsp:sp>
    <dsp:sp modelId="{45B1292B-EFD7-44AB-963D-7EB698FA34FE}">
      <dsp:nvSpPr>
        <dsp:cNvPr id="0" name=""/>
        <dsp:cNvSpPr/>
      </dsp:nvSpPr>
      <dsp:spPr>
        <a:xfrm>
          <a:off x="1479837" y="96669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মাত্র একুশ বছরে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১৯৪৭ সালে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মারা যান</a:t>
          </a:r>
          <a:endParaRPr lang="en-US" sz="1200" kern="1200" dirty="0"/>
        </a:p>
      </dsp:txBody>
      <dsp:txXfrm>
        <a:off x="1781582" y="1227735"/>
        <a:ext cx="1217310" cy="1053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8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DBD7-D7FD-4D0E-9DC5-52568C56FA18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078B25A-E625-4F01-9862-4E5D32D54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10" y="1449306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3910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3910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3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DBD7-D7FD-4D0E-9DC5-52568C56FA18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B25A-E625-4F01-9862-4E5D32D54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3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DBD7-D7FD-4D0E-9DC5-52568C56FA18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B25A-E625-4F01-9862-4E5D32D54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DBD7-D7FD-4D0E-9DC5-52568C56FA18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B25A-E625-4F01-9862-4E5D32D54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8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3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DBD7-D7FD-4D0E-9DC5-52568C56FA18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2551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2197" y="2341478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1077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5078B25A-E625-4F01-9862-4E5D32D54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DBD7-D7FD-4D0E-9DC5-52568C56FA18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B25A-E625-4F01-9862-4E5D32D54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DBD7-D7FD-4D0E-9DC5-52568C56FA18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B25A-E625-4F01-9862-4E5D32D54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DBD7-D7FD-4D0E-9DC5-52568C56FA18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B25A-E625-4F01-9862-4E5D32D54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DBD7-D7FD-4D0E-9DC5-52568C56FA18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B25A-E625-4F01-9862-4E5D32D54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DBD7-D7FD-4D0E-9DC5-52568C56FA18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B25A-E625-4F01-9862-4E5D32D54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DBD7-D7FD-4D0E-9DC5-52568C56FA18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5078B25A-E625-4F01-9862-4E5D32D54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1346" y="4650477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1349" y="4773227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80" y="66678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E4DDBD7-D7FD-4D0E-9DC5-52568C56FA18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078B25A-E625-4F01-9862-4E5D32D54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17100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মাল্টিমিডিয়া ক্লাসে স্বাগতম       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Picture 3" descr="FB_IMG_156521194488054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09" y="1805052"/>
            <a:ext cx="11433619" cy="48570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942855965"/>
      </p:ext>
    </p:extLst>
  </p:cSld>
  <p:clrMapOvr>
    <a:masterClrMapping/>
  </p:clrMapOvr>
  <p:transition spd="slow" advTm="356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9387" y="368135"/>
            <a:ext cx="11317184" cy="61157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79669" y="2"/>
            <a:ext cx="6032665" cy="6887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কবিতার চরণের সাথে মিল কর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1295" y="751934"/>
            <a:ext cx="4358244" cy="3210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181913" y="4086768"/>
            <a:ext cx="1092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কৃষক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002625" y="4086767"/>
            <a:ext cx="1911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ধান কাটার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816925" y="4714506"/>
            <a:ext cx="8734347" cy="17456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যেমন প্রতীক্ষা করে থাকে কৃষকের চঞ্চল চোখ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ধান কাটার রোমাঞ্চকর দিনগুলির জন্যে।</a:t>
            </a:r>
          </a:p>
          <a:p>
            <a:pPr algn="ctr"/>
            <a:endParaRPr lang="en-US" sz="2400" dirty="0"/>
          </a:p>
        </p:txBody>
      </p:sp>
      <p:pic>
        <p:nvPicPr>
          <p:cNvPr id="9" name="Picture 8" descr="image-8329-660x3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638" y="795648"/>
            <a:ext cx="4728607" cy="319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112362701"/>
      </p:ext>
    </p:extLst>
  </p:cSld>
  <p:clrMapOvr>
    <a:masterClrMapping/>
  </p:clrMapOvr>
  <p:transition spd="slow" advTm="3234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7689" y="1472540"/>
            <a:ext cx="4381995" cy="2797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7422" y="1472540"/>
            <a:ext cx="4305239" cy="27972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91345" y="154381"/>
            <a:ext cx="4975761" cy="9381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কবিতার সাথে মিল কর</a:t>
            </a:r>
            <a:endParaRPr lang="en-US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67106" y="4393872"/>
            <a:ext cx="2054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গরম কাপড়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778827" y="4536376"/>
            <a:ext cx="1282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হে সূর্য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537422" y="5106390"/>
            <a:ext cx="9387879" cy="15319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হে  সূর্য,তমি তো জানো,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আমাদের গরম কাপড়ের কত অভাব!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3241382"/>
      </p:ext>
    </p:extLst>
  </p:cSld>
  <p:clrMapOvr>
    <a:masterClrMapping/>
  </p:clrMapOvr>
  <p:transition spd="slow" advTm="266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5061" y="451262"/>
            <a:ext cx="5391396" cy="10156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/>
              <a:t>জোড়ায় কাজ:-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748145" y="3241964"/>
            <a:ext cx="9797143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১/ধান কাটার সময় কৃষকের মনেম অবস্থা কেমন হয়?             ২/গরম জামা কখন এবং কেন প্রয়োজন হয় ?</a:t>
            </a:r>
            <a:endParaRPr lang="en-US" sz="3600" dirty="0"/>
          </a:p>
        </p:txBody>
      </p:sp>
      <p:pic>
        <p:nvPicPr>
          <p:cNvPr id="6" name="Picture 5" descr="Mother-Helping-Daughter-With-Homework-Sitting-At-Desk-In-Bedroom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4155" y="374400"/>
            <a:ext cx="3544291" cy="2362861"/>
          </a:xfrm>
          <a:prstGeom prst="rect">
            <a:avLst/>
          </a:prstGeom>
        </p:spPr>
      </p:pic>
    </p:spTree>
  </p:cSld>
  <p:clrMapOvr>
    <a:masterClrMapping/>
  </p:clrMapOvr>
  <p:transition advTm="766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09455" y="1"/>
            <a:ext cx="5153891" cy="8787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কবিতার সাথে মিল কর-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2313" y="1009404"/>
            <a:ext cx="4521592" cy="2719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2047" y="1009402"/>
            <a:ext cx="4785756" cy="2719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262249" y="3859479"/>
            <a:ext cx="1294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খড়কুটো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790214" y="3859479"/>
            <a:ext cx="1531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কান ঢাকা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876302" y="4690753"/>
            <a:ext cx="8775865" cy="17694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সারারাত খড়কুটো জ্বালিয়ে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এক টুকরো কাপড়ে কান ঢেকে</a:t>
            </a:r>
            <a:r>
              <a:rPr lang="bn-BD" sz="2800" dirty="0" smtClean="0">
                <a:solidFill>
                  <a:schemeClr val="tx1"/>
                </a:solidFill>
              </a:rPr>
              <a:t>,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613520"/>
      </p:ext>
    </p:extLst>
  </p:cSld>
  <p:clrMapOvr>
    <a:masterClrMapping/>
  </p:clrMapOvr>
  <p:transition spd="slow" advTm="203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1173" y="163782"/>
            <a:ext cx="3830225" cy="1819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1372" y="163782"/>
            <a:ext cx="3883232" cy="1819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1173" y="2694386"/>
            <a:ext cx="3830225" cy="18968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57" t="31644" r="27342"/>
          <a:stretch/>
        </p:blipFill>
        <p:spPr>
          <a:xfrm>
            <a:off x="6441373" y="2694387"/>
            <a:ext cx="3889169" cy="18968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413443" y="2107952"/>
            <a:ext cx="2125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শীতের রাত্র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623957" y="2137558"/>
            <a:ext cx="2149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সকালের রোদ্দুর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864705" y="4168240"/>
            <a:ext cx="1223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সোনা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517082" y="4591284"/>
            <a:ext cx="3348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এক টুকরো রোদ্দুর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113808" y="4987636"/>
            <a:ext cx="8526484" cy="18703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</a:rPr>
              <a:t>কত কষ্টে আমরা শীত আটকাই!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</a:rPr>
              <a:t>সকালের এক টুকরো রোদ্দুর –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</a:rPr>
              <a:t>এক টুকরো সোনার চেয়েও মনে হয় দামি।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</a:rPr>
              <a:t>ঘর ছেড়ে আমরা এদিক ওদিকে যাই-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</a:rPr>
              <a:t>এক টুকরো রোদ্দুরের তৃষ্ণায়।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0446199"/>
      </p:ext>
    </p:extLst>
  </p:cSld>
  <p:clrMapOvr>
    <a:masterClrMapping/>
  </p:clrMapOvr>
  <p:transition spd="slow" advTm="391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1254"/>
          <a:stretch/>
        </p:blipFill>
        <p:spPr>
          <a:xfrm>
            <a:off x="551769" y="2958367"/>
            <a:ext cx="4381995" cy="3146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770" y="95003"/>
            <a:ext cx="4970257" cy="2340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3105" y="2435148"/>
            <a:ext cx="1543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হে সূর্য!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0183" y="95004"/>
            <a:ext cx="4744192" cy="23401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93104" y="6218143"/>
            <a:ext cx="182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উলঙ্গ ছেলে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885216" y="2565072"/>
            <a:ext cx="203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স্যাঁতসেঁতে ঘর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522026" y="3372594"/>
            <a:ext cx="6507679" cy="30400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হে সর্য!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তুমি আমাদের স্যাঁতসেঁতে ভিজে ঘরে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উত্তাপ আর আলো দিও,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আর উত্তাপ দিও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রাস্তার ধারের ঐ উলঙ্গ ছেলেটাকে।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9205158"/>
      </p:ext>
    </p:extLst>
  </p:cSld>
  <p:clrMapOvr>
    <a:masterClrMapping/>
  </p:clrMapOvr>
  <p:transition spd="slow" advTm="250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835" y="235157"/>
            <a:ext cx="4239924" cy="25317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903302" y="3004457"/>
            <a:ext cx="1514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হে সূর্য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0152" y="235155"/>
            <a:ext cx="4928259" cy="25317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457704" y="2945082"/>
            <a:ext cx="2648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জলন্ত অগ্নিপিন্ড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496291" y="3859483"/>
            <a:ext cx="9144000" cy="2541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হে সূর্য!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তুমি আমাদের উত্তাপ দিও-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শুনেছি,তুমি এক জলন্ত অগ্নিপিন্ড,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095394"/>
      </p:ext>
    </p:extLst>
  </p:cSld>
  <p:clrMapOvr>
    <a:masterClrMapping/>
  </p:clrMapOvr>
  <p:transition spd="slow" advTm="219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669475" y="83127"/>
            <a:ext cx="2968831" cy="96190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দলীয় কাজ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8758" y="2196934"/>
            <a:ext cx="7540832" cy="31588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১/ </a:t>
            </a:r>
            <a:r>
              <a:rPr lang="bn-BD" sz="3200" dirty="0" smtClean="0">
                <a:solidFill>
                  <a:schemeClr val="tx1"/>
                </a:solidFill>
              </a:rPr>
              <a:t>প্রশ্ন:দ</a:t>
            </a:r>
            <a:r>
              <a:rPr lang="en-US" sz="3200" dirty="0" smtClean="0">
                <a:solidFill>
                  <a:schemeClr val="tx1"/>
                </a:solidFill>
              </a:rPr>
              <a:t>ুঃখ-দুর্দশা বলতে কবি কি বুঝাতে চেয়েছেন ব্যাখ্যা </a:t>
            </a:r>
            <a:r>
              <a:rPr lang="en-US" sz="3200" dirty="0" smtClean="0">
                <a:solidFill>
                  <a:schemeClr val="tx1"/>
                </a:solidFill>
              </a:rPr>
              <a:t>কর</a:t>
            </a:r>
            <a:r>
              <a:rPr lang="bn-BD" sz="3200" dirty="0" smtClean="0">
                <a:solidFill>
                  <a:schemeClr val="tx1"/>
                </a:solidFill>
              </a:rPr>
              <a:t>।</a:t>
            </a:r>
          </a:p>
        </p:txBody>
      </p:sp>
      <p:pic>
        <p:nvPicPr>
          <p:cNvPr id="7" name="Picture 6" descr="IMG_20190904_1329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0218" y="356261"/>
            <a:ext cx="4025735" cy="32538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08807792"/>
      </p:ext>
    </p:extLst>
  </p:cSld>
  <p:clrMapOvr>
    <a:masterClrMapping/>
  </p:clrMapOvr>
  <p:transition spd="slow" advTm="250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862948" y="261257"/>
            <a:ext cx="2933205" cy="99752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মূল্যায়ন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7506" y="1484417"/>
            <a:ext cx="6092042" cy="478575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১/কবি কোন রোগে আক্রান্ত হয়েছিলেন?     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২/কবি সকালের এক ‍টুকরো রোদকে কার সাথে তুলনা করেছেন ? </a:t>
            </a:r>
            <a:endParaRPr lang="bn-BD" sz="280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৩/ হিমশীতল শব্দের অর্থ কি ?</a:t>
            </a:r>
            <a:r>
              <a:rPr lang="bn-BD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                    ৪/কবি কত বছর বয়সে মারা যান ?</a:t>
            </a:r>
            <a:endParaRPr lang="bn-BD" sz="2800" dirty="0" smtClean="0">
              <a:solidFill>
                <a:schemeClr val="tx1"/>
              </a:solidFill>
            </a:endParaRPr>
          </a:p>
        </p:txBody>
      </p:sp>
      <p:pic>
        <p:nvPicPr>
          <p:cNvPr id="7" name="Picture 6" descr="1393070112543686936948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436" y="1543792"/>
            <a:ext cx="5084618" cy="475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146955"/>
      </p:ext>
    </p:extLst>
  </p:cSld>
  <p:clrMapOvr>
    <a:masterClrMapping/>
  </p:clrMapOvr>
  <p:transition spd="slow" advTm="266">
    <p:cover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96989" y="83129"/>
            <a:ext cx="3111335" cy="1068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বাড়ীর কাজ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Picture 6" descr="FB_IMG_156841651372579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03" y="2054432"/>
            <a:ext cx="10402784" cy="4417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985652" y="1199408"/>
            <a:ext cx="10889673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 </a:t>
            </a:r>
            <a:r>
              <a:rPr lang="en-US" sz="3200" dirty="0" smtClean="0"/>
              <a:t>অবহেলিত মানুষের প্রতি কবির যে মমত্ববোধ তোমার নিজের ভাষায় বর্ণনা কর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14115983"/>
      </p:ext>
    </p:extLst>
  </p:cSld>
  <p:clrMapOvr>
    <a:masterClrMapping/>
  </p:clrMapOvr>
  <p:transition spd="slow" advTm="265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143" y="486889"/>
            <a:ext cx="10984676" cy="59139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78682" y="475012"/>
            <a:ext cx="2755076" cy="111628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পরিচিতি</a:t>
            </a:r>
            <a:endParaRPr lang="en-US" sz="6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3158" y="4203867"/>
            <a:ext cx="587828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বীণা মিত্র</a:t>
            </a:r>
            <a:endParaRPr lang="bn-BD" sz="3200" dirty="0" smtClean="0"/>
          </a:p>
          <a:p>
            <a:r>
              <a:rPr lang="bn-BD" sz="3200" dirty="0" smtClean="0"/>
              <a:t>সিনিয়র শিক্ষিকা</a:t>
            </a:r>
          </a:p>
          <a:p>
            <a:r>
              <a:rPr lang="en-US" sz="3200" dirty="0" smtClean="0"/>
              <a:t>নলিনীদাস মাধ্যমিক বালিকা বিদ্যালয়  ভোলা</a:t>
            </a:r>
            <a:r>
              <a:rPr lang="bn-BD" sz="3200" dirty="0" smtClean="0"/>
              <a:t>। </a:t>
            </a:r>
          </a:p>
          <a:p>
            <a:endParaRPr lang="en-US" sz="2400" dirty="0" smtClean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5200" y="2719450"/>
            <a:ext cx="46907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শ্রেণী:-অষ্টম</a:t>
            </a:r>
            <a:endParaRPr lang="bn-BD" sz="3200" dirty="0" smtClean="0"/>
          </a:p>
          <a:p>
            <a:r>
              <a:rPr lang="bn-BD" sz="3200" dirty="0" smtClean="0"/>
              <a:t>বিষয়-</a:t>
            </a:r>
            <a:r>
              <a:rPr lang="en-US" sz="3200" dirty="0" smtClean="0"/>
              <a:t>বাংলা  </a:t>
            </a:r>
            <a:r>
              <a:rPr lang="bn-BD" sz="3200" dirty="0" smtClean="0"/>
              <a:t>১ম</a:t>
            </a:r>
            <a:r>
              <a:rPr lang="en-US" sz="3200" dirty="0" smtClean="0"/>
              <a:t>,  (পদ্যাংশ)</a:t>
            </a:r>
            <a:endParaRPr lang="bn-BD" sz="3200" dirty="0" smtClean="0"/>
          </a:p>
          <a:p>
            <a:r>
              <a:rPr lang="en-US" sz="3200" dirty="0" smtClean="0"/>
              <a:t>আজকের পাঠ:-প্রর্থী কবিতা     সময়:- ৪৫মিনিট</a:t>
            </a:r>
            <a:endParaRPr lang="en-US" sz="3200" dirty="0"/>
          </a:p>
        </p:txBody>
      </p:sp>
      <p:pic>
        <p:nvPicPr>
          <p:cNvPr id="11" name="Picture 10" descr="IMG_20190830_1359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9277" y="1306829"/>
            <a:ext cx="2190195" cy="27790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FB_IMG_156540104197654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5775" y="2066309"/>
            <a:ext cx="2522760" cy="2820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584150117"/>
      </p:ext>
    </p:extLst>
  </p:cSld>
  <p:clrMapOvr>
    <a:masterClrMapping/>
  </p:clrMapOvr>
  <p:transition spd="slow" advTm="985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645724" y="118753"/>
            <a:ext cx="4762005" cy="130628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ধন্যবাদ</a:t>
            </a:r>
            <a:endParaRPr lang="en-US" sz="8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Picture 4" descr="66472-woman-praying-sunset-gettyimages-antonioguill.1200w.t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15044"/>
            <a:ext cx="10770919" cy="5242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835872669"/>
      </p:ext>
    </p:extLst>
  </p:cSld>
  <p:clrMapOvr>
    <a:masterClrMapping/>
  </p:clrMapOvr>
  <p:transition spd="slow" advTm="829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635" y="332509"/>
            <a:ext cx="11495314" cy="62107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0660" y="1520045"/>
            <a:ext cx="4239491" cy="31944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2018806" y="130631"/>
            <a:ext cx="8502733" cy="9262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ছবি গুলো দেখ: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7046" y="1520045"/>
            <a:ext cx="4797631" cy="31944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903517" y="5058888"/>
            <a:ext cx="973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প্রার্থী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158349" y="5130140"/>
            <a:ext cx="855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প্রার্থী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270660" y="5681638"/>
            <a:ext cx="9714016" cy="99229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যারা প্রার্থনা করে তাদেরকে প্রর্থী বলে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90093254"/>
      </p:ext>
    </p:extLst>
  </p:cSld>
  <p:clrMapOvr>
    <a:masterClrMapping/>
  </p:clrMapOvr>
  <p:transition spd="slow" advTm="17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4394" y="320634"/>
            <a:ext cx="10842172" cy="60682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26677" y="-130628"/>
            <a:ext cx="3930732" cy="10569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আজকের পাঠ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32317" y="4987637"/>
            <a:ext cx="1977243" cy="8431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</a:rPr>
              <a:t>প্রার্থী</a:t>
            </a:r>
            <a:endParaRPr lang="en-US" sz="4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9455" y="1211283"/>
            <a:ext cx="6365175" cy="36219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7172697" y="4797632"/>
            <a:ext cx="4191990" cy="10331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লেখকের নাম:-</a:t>
            </a:r>
            <a:r>
              <a:rPr lang="bn-BD" sz="2800" dirty="0" smtClean="0">
                <a:solidFill>
                  <a:schemeClr val="tx1"/>
                </a:solidFill>
              </a:rPr>
              <a:t>সুকান্ত ভট্টাচার্য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10876587"/>
      </p:ext>
    </p:extLst>
  </p:cSld>
  <p:clrMapOvr>
    <a:masterClrMapping/>
  </p:clrMapOvr>
  <p:transition spd="slow" advTm="2828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1268" y="439386"/>
            <a:ext cx="11162806" cy="6032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30437" y="106880"/>
            <a:ext cx="2992583" cy="90252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শিখন ফল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2553" y="1674421"/>
            <a:ext cx="79327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এই পাঠ শেষে শিক্ষার্থীরা-</a:t>
            </a:r>
          </a:p>
          <a:p>
            <a:endParaRPr lang="bn-BD" sz="2800" dirty="0"/>
          </a:p>
          <a:p>
            <a:r>
              <a:rPr lang="en-US" sz="3200" dirty="0" smtClean="0"/>
              <a:t>১/ কবি পরিচিতি ব্যাখ্যা করতে পারবে।</a:t>
            </a:r>
            <a:endParaRPr lang="bn-BD" sz="3200" dirty="0" smtClean="0"/>
          </a:p>
          <a:p>
            <a:r>
              <a:rPr lang="en-US" sz="3200" dirty="0" smtClean="0"/>
              <a:t>২/ শব্দে অর্থ ব্যাখ্যা করতে পারবে।                     ৩/অবহেলিত মানুষের প্রতি মমত্ব বোধ বর্ণনা করতে পারবে।</a:t>
            </a:r>
            <a:endParaRPr lang="bn-BD" sz="3200" dirty="0" smtClean="0"/>
          </a:p>
          <a:p>
            <a:r>
              <a:rPr lang="en-US" sz="3200" dirty="0" smtClean="0"/>
              <a:t>৪/ মানুষের দুঃখ দুর্দশা ব্যাখ্যা করতে পারবে।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149930429"/>
      </p:ext>
    </p:extLst>
  </p:cSld>
  <p:clrMapOvr>
    <a:masterClrMapping/>
  </p:clrMapOvr>
  <p:transition spd="slow" advTm="2313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6271" y="451263"/>
            <a:ext cx="10782795" cy="59732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4239491" cy="6650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কবি সম্পর্কে জেনে নেই</a:t>
            </a:r>
            <a:endParaRPr lang="en-US" sz="32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944168274"/>
              </p:ext>
            </p:extLst>
          </p:nvPr>
        </p:nvGraphicFramePr>
        <p:xfrm>
          <a:off x="2032000" y="71966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7013" y="2351314"/>
            <a:ext cx="2125683" cy="21019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878300343"/>
      </p:ext>
    </p:extLst>
  </p:cSld>
  <p:clrMapOvr>
    <a:masterClrMapping/>
  </p:clrMapOvr>
  <p:transition advTm="5359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6265" y="463138"/>
            <a:ext cx="11127179" cy="60207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হিমশী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498768" y="71251"/>
            <a:ext cx="3837709" cy="7837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শব্দার্থ দেখে নেই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12" t="21825" r="17853"/>
          <a:stretch/>
        </p:blipFill>
        <p:spPr>
          <a:xfrm>
            <a:off x="4667003" y="926274"/>
            <a:ext cx="3429991" cy="16744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277591" y="1520777"/>
            <a:ext cx="866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প্রার্থী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336478" y="1413165"/>
            <a:ext cx="2101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প্রার্থনাকারী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5752" y="2730584"/>
            <a:ext cx="3501243" cy="17107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040083" y="3087586"/>
            <a:ext cx="1626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হিমশীতল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096994" y="3087585"/>
            <a:ext cx="3327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তুষারের মতো ঠান্ডা</a:t>
            </a:r>
            <a:endParaRPr lang="en-US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254" y="4572002"/>
            <a:ext cx="3453740" cy="16981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3004458" y="5106392"/>
            <a:ext cx="1494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অগ্নিপিন্ড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514609" y="4928261"/>
            <a:ext cx="2517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আগুনের গোলা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575760158"/>
      </p:ext>
    </p:extLst>
  </p:cSld>
  <p:clrMapOvr>
    <a:masterClrMapping/>
  </p:clrMapOvr>
  <p:transition spd="slow" advTm="1031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5653" y="498766"/>
            <a:ext cx="10307783" cy="59139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263241" y="593766"/>
            <a:ext cx="3123211" cy="10212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একক কাজ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3787" y="2208809"/>
            <a:ext cx="65789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১/ কবি কত সালে জন্ম গ্রহন করেন ?</a:t>
            </a:r>
            <a:endParaRPr lang="bn-BD" sz="2800" dirty="0" smtClean="0"/>
          </a:p>
          <a:p>
            <a:r>
              <a:rPr lang="en-US" sz="2800" dirty="0" smtClean="0"/>
              <a:t>২/প্রর্থনা শব্দের অর্থ কি ?</a:t>
            </a:r>
            <a:endParaRPr lang="bn-BD" sz="2800" dirty="0" smtClean="0"/>
          </a:p>
          <a:p>
            <a:r>
              <a:rPr lang="en-US" sz="2800" dirty="0" smtClean="0"/>
              <a:t>৩/ তাঁর রচিত দুইটি কাব্যের নাম বল ?</a:t>
            </a:r>
            <a:endParaRPr lang="bn-BD" sz="2800" dirty="0" smtClean="0"/>
          </a:p>
          <a:p>
            <a:endParaRPr lang="bn-BD" sz="2800" dirty="0" smtClean="0"/>
          </a:p>
          <a:p>
            <a:endParaRPr lang="bn-BD" sz="2800" dirty="0" smtClean="0"/>
          </a:p>
          <a:p>
            <a:r>
              <a:rPr lang="bn-BD" sz="2800" dirty="0" smtClean="0"/>
              <a:t> </a:t>
            </a:r>
            <a:endParaRPr lang="en-US" sz="2800" dirty="0"/>
          </a:p>
        </p:txBody>
      </p:sp>
      <p:pic>
        <p:nvPicPr>
          <p:cNvPr id="6" name="Picture 5" descr="37398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6473" y="1089684"/>
            <a:ext cx="2744808" cy="31999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825554070"/>
      </p:ext>
    </p:extLst>
  </p:cSld>
  <p:clrMapOvr>
    <a:masterClrMapping/>
  </p:clrMapOvr>
  <p:transition spd="slow" advTm="1438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137" y="308758"/>
            <a:ext cx="11424063" cy="63057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52209" y="3"/>
            <a:ext cx="3087585" cy="86689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আদর্শ পাঠ</a:t>
            </a:r>
            <a:endParaRPr lang="en-US" sz="36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1911" y="1199408"/>
            <a:ext cx="2678319" cy="1968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5939" y="1199408"/>
            <a:ext cx="2800351" cy="1968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6163295" y="3313216"/>
            <a:ext cx="1686296" cy="4868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হে সূর্য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9547762" y="3336966"/>
            <a:ext cx="1531917" cy="42751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শীতের সূর্য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5681911" y="4061361"/>
            <a:ext cx="5955908" cy="23988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হে সূর্য! শীতের সূর্য!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হিমশীতল সুদীর্ঘ রাত তোমার প্রতীক্ষায়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আমরা থাকি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" name="Picture 9" descr="teacher-2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143" y="760021"/>
            <a:ext cx="3859480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325787552"/>
      </p:ext>
    </p:extLst>
  </p:cSld>
  <p:clrMapOvr>
    <a:masterClrMapping/>
  </p:clrMapOvr>
  <p:transition spd="slow" advTm="2312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7|0.6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1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700</TotalTime>
  <Words>411</Words>
  <Application>Microsoft Office PowerPoint</Application>
  <PresentationFormat>Custom</PresentationFormat>
  <Paragraphs>110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Shahnaz Akter</dc:creator>
  <cp:lastModifiedBy>Singer</cp:lastModifiedBy>
  <cp:revision>66</cp:revision>
  <dcterms:created xsi:type="dcterms:W3CDTF">2019-11-26T16:09:03Z</dcterms:created>
  <dcterms:modified xsi:type="dcterms:W3CDTF">2019-12-17T11:25:07Z</dcterms:modified>
</cp:coreProperties>
</file>