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80" r:id="rId2"/>
    <p:sldId id="279" r:id="rId3"/>
    <p:sldId id="259" r:id="rId4"/>
    <p:sldId id="260" r:id="rId5"/>
    <p:sldId id="261" r:id="rId6"/>
    <p:sldId id="262" r:id="rId7"/>
    <p:sldId id="266" r:id="rId8"/>
    <p:sldId id="263" r:id="rId9"/>
    <p:sldId id="265" r:id="rId10"/>
    <p:sldId id="269" r:id="rId11"/>
    <p:sldId id="274" r:id="rId12"/>
    <p:sldId id="275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EL" initials="D" lastIdx="1" clrIdx="0">
    <p:extLst>
      <p:ext uri="{19B8F6BF-5375-455C-9EA6-DF929625EA0E}">
        <p15:presenceInfo xmlns:p15="http://schemas.microsoft.com/office/powerpoint/2012/main" userId="DO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4F253E-0E21-4EBE-80A2-A87E123FDAF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7E9068-375F-48B5-892B-D354386AD2E6}" type="pres">
      <dgm:prSet presAssocID="{F24F253E-0E21-4EBE-80A2-A87E123FDA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C8A20BF8-AA2F-47C2-B1BB-1E5BC55A655F}" type="presOf" srcId="{F24F253E-0E21-4EBE-80A2-A87E123FDAF3}" destId="{0E7E9068-375F-48B5-892B-D354386AD2E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9EB0D-FA9C-4A86-A093-EB2A9E164008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0499B-529F-4946-8B5A-6AB12C50E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62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E0FFF-4F7D-4E86-9F17-695B17CF49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62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A7EB2B5-7F84-4AD5-97FB-8BF4F6385FA2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441F042-745E-4D0F-BAF4-26096C4E3F9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673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B2B5-7F84-4AD5-97FB-8BF4F6385FA2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F042-745E-4D0F-BAF4-26096C4E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74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B2B5-7F84-4AD5-97FB-8BF4F6385FA2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F042-745E-4D0F-BAF4-26096C4E3F9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623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B2B5-7F84-4AD5-97FB-8BF4F6385FA2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F042-745E-4D0F-BAF4-26096C4E3F9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455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B2B5-7F84-4AD5-97FB-8BF4F6385FA2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F042-745E-4D0F-BAF4-26096C4E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30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B2B5-7F84-4AD5-97FB-8BF4F6385FA2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F042-745E-4D0F-BAF4-26096C4E3F9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644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B2B5-7F84-4AD5-97FB-8BF4F6385FA2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F042-745E-4D0F-BAF4-26096C4E3F9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48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B2B5-7F84-4AD5-97FB-8BF4F6385FA2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F042-745E-4D0F-BAF4-26096C4E3F9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263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B2B5-7F84-4AD5-97FB-8BF4F6385FA2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F042-745E-4D0F-BAF4-26096C4E3F9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059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B2B5-7F84-4AD5-97FB-8BF4F6385FA2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F042-745E-4D0F-BAF4-26096C4E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B2B5-7F84-4AD5-97FB-8BF4F6385FA2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F042-745E-4D0F-BAF4-26096C4E3F9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677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B2B5-7F84-4AD5-97FB-8BF4F6385FA2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F042-745E-4D0F-BAF4-26096C4E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54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B2B5-7F84-4AD5-97FB-8BF4F6385FA2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F042-745E-4D0F-BAF4-26096C4E3F9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193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B2B5-7F84-4AD5-97FB-8BF4F6385FA2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F042-745E-4D0F-BAF4-26096C4E3F9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844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B2B5-7F84-4AD5-97FB-8BF4F6385FA2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F042-745E-4D0F-BAF4-26096C4E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74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B2B5-7F84-4AD5-97FB-8BF4F6385FA2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F042-745E-4D0F-BAF4-26096C4E3F9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369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B2B5-7F84-4AD5-97FB-8BF4F6385FA2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F042-745E-4D0F-BAF4-26096C4E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90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A7EB2B5-7F84-4AD5-97FB-8BF4F6385FA2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41F042-745E-4D0F-BAF4-26096C4E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2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hyperlink" Target="mailto:e-mail-alamgirchz@gmail.com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1.jpg"/><Relationship Id="rId7" Type="http://schemas.openxmlformats.org/officeDocument/2006/relationships/diagramLayout" Target="../diagrams/layout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0.xml"/><Relationship Id="rId6" Type="http://schemas.openxmlformats.org/officeDocument/2006/relationships/diagramData" Target="../diagrams/data1.xml"/><Relationship Id="rId5" Type="http://schemas.openxmlformats.org/officeDocument/2006/relationships/image" Target="../media/image13.jpg"/><Relationship Id="rId10" Type="http://schemas.microsoft.com/office/2007/relationships/diagramDrawing" Target="../diagrams/drawing1.xml"/><Relationship Id="rId4" Type="http://schemas.openxmlformats.org/officeDocument/2006/relationships/image" Target="../media/image12.jp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66283" y="3015072"/>
            <a:ext cx="4827134" cy="18981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68580" tIns="34290" rIns="68580" bIns="34290" numCol="1" rtlCol="0" anchor="b">
            <a:prstTxWarp prst="textWave1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500" baseline="-25000" dirty="0">
                <a:ln w="7620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স্বাগতম</a:t>
            </a:r>
            <a:endParaRPr lang="en-US" sz="4500" baseline="-25000" dirty="0">
              <a:ln w="76200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 descr="bloomingrose.gif">
            <a:extLst>
              <a:ext uri="{FF2B5EF4-FFF2-40B4-BE49-F238E27FC236}">
                <a16:creationId xmlns:a16="http://schemas.microsoft.com/office/drawing/2014/main" id="{5D15429C-4608-9645-B19A-2DB5C9BA0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949" y="1703195"/>
            <a:ext cx="1681801" cy="3006029"/>
          </a:xfrm>
          <a:prstGeom prst="rect">
            <a:avLst/>
          </a:prstGeom>
        </p:spPr>
      </p:pic>
      <p:pic>
        <p:nvPicPr>
          <p:cNvPr id="6" name="Picture 5" descr="bloomingrose.gif">
            <a:extLst>
              <a:ext uri="{FF2B5EF4-FFF2-40B4-BE49-F238E27FC236}">
                <a16:creationId xmlns:a16="http://schemas.microsoft.com/office/drawing/2014/main" id="{E7A7F7BB-5B0E-B844-B6DE-030848399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1794" y="1703194"/>
            <a:ext cx="1605028" cy="2868806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9C2F6897-4E7E-774E-ADA3-047EC75C4D74}"/>
              </a:ext>
            </a:extLst>
          </p:cNvPr>
          <p:cNvSpPr/>
          <p:nvPr/>
        </p:nvSpPr>
        <p:spPr>
          <a:xfrm>
            <a:off x="110836" y="0"/>
            <a:ext cx="11984182" cy="6858000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74293" tIns="37146" rIns="74293" bIns="37146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42928">
              <a:defRPr/>
            </a:pPr>
            <a:endParaRPr lang="en-US" sz="1425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445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2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85454" y="3421027"/>
            <a:ext cx="924098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কমিউনিটি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স্বাস্থ্য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কেন্দ্রে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টেলিমেডিসিন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সেবা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চালু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হলে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করণীয়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তা ব্যাখা কর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3648" y="675564"/>
            <a:ext cx="6414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-- </a:t>
            </a:r>
            <a:r>
              <a:rPr lang="bn-IN" sz="4000" b="1" dirty="0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দলীয় কাজ –</a:t>
            </a:r>
          </a:p>
          <a:p>
            <a:r>
              <a:rPr lang="bn-IN" sz="4000" b="1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4000" b="1" dirty="0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          </a:t>
            </a:r>
            <a:r>
              <a:rPr lang="en-US" sz="4000" b="1" dirty="0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bn-IN" sz="4000" b="1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সময় – ১০ মিঃ </a:t>
            </a:r>
            <a:endParaRPr lang="en-US" b="1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86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8727" y="696562"/>
            <a:ext cx="5071486" cy="1303867"/>
          </a:xfrm>
        </p:spPr>
        <p:txBody>
          <a:bodyPr>
            <a:noAutofit/>
          </a:bodyPr>
          <a:lstStyle/>
          <a:p>
            <a:r>
              <a:rPr lang="bn-IN" sz="7200" b="1" dirty="0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endParaRPr lang="en-US" sz="7200" b="1" dirty="0">
              <a:solidFill>
                <a:srgbClr val="0000FF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85455" y="2754273"/>
            <a:ext cx="9642763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bn-IN" sz="28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কিসের সাহায্যে কমিউনিটি স্বাস্থ্য কেন্দ্রে রোগীরা উন্নত স্বাস্থ্য সেবা পেতে পারে । </a:t>
            </a:r>
            <a:endParaRPr lang="bn-IN" sz="40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sz="14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    </a:t>
            </a:r>
            <a:endParaRPr lang="bn-IN" sz="2400" b="1" dirty="0">
              <a:solidFill>
                <a:srgbClr val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bn-IN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bn-IN" sz="28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বর্তমানে হাসপাতাল ব্যবস্থাপনাতে  কি  পদ্ধতি ব্যবহার হচ্ছে  ।</a:t>
            </a:r>
          </a:p>
          <a:p>
            <a:r>
              <a:rPr lang="bn-IN" sz="12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         </a:t>
            </a:r>
            <a:endParaRPr lang="bn-IN" sz="2400" b="1" dirty="0">
              <a:solidFill>
                <a:srgbClr val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bn-IN" sz="20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  <a:r>
              <a:rPr lang="bn-IN" sz="28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বর্তমানে হাসপাতালে কিভাবে রোগ নির্ণয় করা হচ্ছে </a:t>
            </a:r>
            <a:r>
              <a:rPr lang="bn-IN" sz="24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1737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8836" y="792718"/>
            <a:ext cx="5233553" cy="1303867"/>
          </a:xfrm>
        </p:spPr>
        <p:txBody>
          <a:bodyPr>
            <a:prstTxWarp prst="textCurveUp">
              <a:avLst/>
            </a:prstTxWarp>
            <a:noAutofit/>
          </a:bodyPr>
          <a:lstStyle/>
          <a:p>
            <a:r>
              <a:rPr lang="bn-IN" sz="6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বাড়ীর কাজ</a:t>
            </a:r>
            <a:endParaRPr lang="en-US" sz="66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6360" y="3152400"/>
            <a:ext cx="9486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চিকিৎসার কাজে ব্যবহার হয় এ ধরনের যন্ত্রপাতির </a:t>
            </a:r>
            <a:r>
              <a:rPr lang="bn-BD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কটা তালিকা তৈরী কর 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6350" stA="50000" endA="300" endPos="50000" dist="29997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72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71763" y="2628900"/>
            <a:ext cx="6486525" cy="2314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314" y="1995250"/>
            <a:ext cx="5841422" cy="4295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457450" y="328608"/>
            <a:ext cx="7286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65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66994" y="395800"/>
            <a:ext cx="11014364" cy="5943600"/>
            <a:chOff x="-287384" y="-274320"/>
            <a:chExt cx="12479383" cy="7132320"/>
          </a:xfrm>
        </p:grpSpPr>
        <p:pic>
          <p:nvPicPr>
            <p:cNvPr id="8" name="Picture 7" descr="A close up of a flower&#10;&#10;Description automatically generated">
              <a:extLst>
                <a:ext uri="{FF2B5EF4-FFF2-40B4-BE49-F238E27FC236}">
                  <a16:creationId xmlns:a16="http://schemas.microsoft.com/office/drawing/2014/main" id="{3B38AC4C-B550-4664-ABB2-1E8D3FB9D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7384" y="-274320"/>
              <a:ext cx="12479383" cy="7132320"/>
            </a:xfrm>
            <a:prstGeom prst="rect">
              <a:avLst/>
            </a:prstGeom>
          </p:spPr>
        </p:pic>
        <p:pic>
          <p:nvPicPr>
            <p:cNvPr id="16" name="Picture 15" descr="A close up of a flower&#10;&#10;Description automatically generated">
              <a:extLst>
                <a:ext uri="{FF2B5EF4-FFF2-40B4-BE49-F238E27FC236}">
                  <a16:creationId xmlns:a16="http://schemas.microsoft.com/office/drawing/2014/main" id="{0866959C-97BF-4B1D-ADA6-B81E48D47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0890" y="2521386"/>
              <a:ext cx="1334784" cy="1167936"/>
            </a:xfrm>
            <a:prstGeom prst="rect">
              <a:avLst/>
            </a:prstGeom>
          </p:spPr>
        </p:pic>
        <p:pic>
          <p:nvPicPr>
            <p:cNvPr id="18" name="Picture 17" descr="A close up of a flower&#10;&#10;Description automatically generated">
              <a:extLst>
                <a:ext uri="{FF2B5EF4-FFF2-40B4-BE49-F238E27FC236}">
                  <a16:creationId xmlns:a16="http://schemas.microsoft.com/office/drawing/2014/main" id="{D9DB15C9-97B5-473F-874B-A905E27F5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2453" y="1546075"/>
              <a:ext cx="1334784" cy="1167936"/>
            </a:xfrm>
            <a:prstGeom prst="rect">
              <a:avLst/>
            </a:prstGeom>
          </p:spPr>
        </p:pic>
        <p:pic>
          <p:nvPicPr>
            <p:cNvPr id="19" name="Picture 18" descr="A close up of a flower&#10;&#10;Description automatically generated">
              <a:extLst>
                <a:ext uri="{FF2B5EF4-FFF2-40B4-BE49-F238E27FC236}">
                  <a16:creationId xmlns:a16="http://schemas.microsoft.com/office/drawing/2014/main" id="{0C595EED-7BD3-4311-AAAA-F1623FC03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110845">
              <a:off x="102918" y="5111663"/>
              <a:ext cx="1334784" cy="1167936"/>
            </a:xfrm>
            <a:prstGeom prst="rect">
              <a:avLst/>
            </a:prstGeom>
          </p:spPr>
        </p:pic>
        <p:pic>
          <p:nvPicPr>
            <p:cNvPr id="20" name="Picture 19" descr="A close up of a flower&#10;&#10;Description automatically generated">
              <a:extLst>
                <a:ext uri="{FF2B5EF4-FFF2-40B4-BE49-F238E27FC236}">
                  <a16:creationId xmlns:a16="http://schemas.microsoft.com/office/drawing/2014/main" id="{92F40473-8211-4A30-BBE4-78D1A6EC6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718" y="3486770"/>
              <a:ext cx="1334784" cy="1167936"/>
            </a:xfrm>
            <a:prstGeom prst="rect">
              <a:avLst/>
            </a:prstGeom>
          </p:spPr>
        </p:pic>
        <p:pic>
          <p:nvPicPr>
            <p:cNvPr id="21" name="Picture 20" descr="A close up of a flower&#10;&#10;Description automatically generated">
              <a:extLst>
                <a:ext uri="{FF2B5EF4-FFF2-40B4-BE49-F238E27FC236}">
                  <a16:creationId xmlns:a16="http://schemas.microsoft.com/office/drawing/2014/main" id="{BB517D73-A03E-4AAC-9092-CBF9538F4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512" y="4517979"/>
              <a:ext cx="1334784" cy="1167936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41" y="188372"/>
            <a:ext cx="1605395" cy="16053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9EFD32-862F-4C0B-9307-0E1B59C86D3D}"/>
              </a:ext>
            </a:extLst>
          </p:cNvPr>
          <p:cNvSpPr txBox="1"/>
          <p:nvPr/>
        </p:nvSpPr>
        <p:spPr>
          <a:xfrm>
            <a:off x="1524001" y="2640151"/>
            <a:ext cx="4289996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Md. Alamgir Hossain</a:t>
            </a:r>
          </a:p>
          <a:p>
            <a:pPr algn="ctr"/>
            <a:r>
              <a:rPr lang="en-US" sz="2700" b="1" dirty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Assistant Teacher(ICT)</a:t>
            </a:r>
          </a:p>
          <a:p>
            <a:pPr algn="ctr"/>
            <a:r>
              <a:rPr lang="en-US" sz="2700" b="1" dirty="0" err="1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Rahimapur</a:t>
            </a:r>
            <a:r>
              <a:rPr lang="en-US" sz="2700" b="1" dirty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Fazil</a:t>
            </a:r>
            <a:r>
              <a:rPr lang="en-US" sz="2700" b="1" dirty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Madrasha</a:t>
            </a:r>
            <a:r>
              <a:rPr lang="en-US" sz="2700" b="1" dirty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700" b="1" dirty="0" err="1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Patnitala</a:t>
            </a:r>
            <a:r>
              <a:rPr lang="en-US" sz="2700" b="1" dirty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700" b="1" dirty="0" err="1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Naogaon</a:t>
            </a:r>
            <a:r>
              <a:rPr lang="en-US" sz="2700" b="1" dirty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.</a:t>
            </a:r>
            <a:endParaRPr lang="bn-BD" sz="2700" b="1" dirty="0">
              <a:solidFill>
                <a:srgbClr val="0000FF"/>
              </a:solidFill>
              <a:latin typeface="AR BERKLEY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100" b="1" dirty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  <a:hlinkClick r:id="rId7"/>
              </a:rPr>
              <a:t>e-mail-</a:t>
            </a:r>
            <a:r>
              <a:rPr lang="en-US" sz="2100" b="1" dirty="0" err="1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  <a:hlinkClick r:id="rId7"/>
              </a:rPr>
              <a:t>alamgirchz</a:t>
            </a:r>
            <a:r>
              <a:rPr lang="bn-BD" sz="2100" b="1" dirty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  <a:hlinkClick r:id="rId7"/>
              </a:rPr>
              <a:t>@gmail.com</a:t>
            </a:r>
            <a:endParaRPr lang="en-US" sz="2100" b="1" dirty="0">
              <a:solidFill>
                <a:srgbClr val="0000FF"/>
              </a:solidFill>
              <a:latin typeface="AR BERKLEY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100" b="1" dirty="0" err="1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Mobail</a:t>
            </a:r>
            <a:r>
              <a:rPr lang="en-US" sz="2100" b="1" dirty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 No - 01723626108</a:t>
            </a:r>
            <a:endParaRPr lang="as-IN" sz="2100" b="1" dirty="0">
              <a:solidFill>
                <a:srgbClr val="0000FF"/>
              </a:solidFill>
              <a:latin typeface="AR BERKLEY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627159" y="3367600"/>
            <a:ext cx="5647614" cy="3550143"/>
            <a:chOff x="102918" y="1546075"/>
            <a:chExt cx="7475378" cy="4733524"/>
          </a:xfrm>
        </p:grpSpPr>
        <p:pic>
          <p:nvPicPr>
            <p:cNvPr id="17" name="Picture 16" descr="A close up of a flower&#10;&#10;Description automatically generated">
              <a:extLst>
                <a:ext uri="{FF2B5EF4-FFF2-40B4-BE49-F238E27FC236}">
                  <a16:creationId xmlns:a16="http://schemas.microsoft.com/office/drawing/2014/main" id="{0866959C-97BF-4B1D-ADA6-B81E48D47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0890" y="2521386"/>
              <a:ext cx="1334784" cy="1167936"/>
            </a:xfrm>
            <a:prstGeom prst="rect">
              <a:avLst/>
            </a:prstGeom>
          </p:spPr>
        </p:pic>
        <p:pic>
          <p:nvPicPr>
            <p:cNvPr id="22" name="Picture 21" descr="A close up of a flower&#10;&#10;Description automatically generated">
              <a:extLst>
                <a:ext uri="{FF2B5EF4-FFF2-40B4-BE49-F238E27FC236}">
                  <a16:creationId xmlns:a16="http://schemas.microsoft.com/office/drawing/2014/main" id="{D9DB15C9-97B5-473F-874B-A905E27F5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2453" y="1546075"/>
              <a:ext cx="1334784" cy="1167936"/>
            </a:xfrm>
            <a:prstGeom prst="rect">
              <a:avLst/>
            </a:prstGeom>
          </p:spPr>
        </p:pic>
        <p:pic>
          <p:nvPicPr>
            <p:cNvPr id="23" name="Picture 22" descr="A close up of a flower&#10;&#10;Description automatically generated">
              <a:extLst>
                <a:ext uri="{FF2B5EF4-FFF2-40B4-BE49-F238E27FC236}">
                  <a16:creationId xmlns:a16="http://schemas.microsoft.com/office/drawing/2014/main" id="{0C595EED-7BD3-4311-AAAA-F1623FC03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110845">
              <a:off x="102918" y="5111663"/>
              <a:ext cx="1334784" cy="1167936"/>
            </a:xfrm>
            <a:prstGeom prst="rect">
              <a:avLst/>
            </a:prstGeom>
          </p:spPr>
        </p:pic>
        <p:pic>
          <p:nvPicPr>
            <p:cNvPr id="24" name="Picture 23" descr="A close up of a flower&#10;&#10;Description automatically generated">
              <a:extLst>
                <a:ext uri="{FF2B5EF4-FFF2-40B4-BE49-F238E27FC236}">
                  <a16:creationId xmlns:a16="http://schemas.microsoft.com/office/drawing/2014/main" id="{92F40473-8211-4A30-BBE4-78D1A6EC6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718" y="3486770"/>
              <a:ext cx="1334784" cy="1167936"/>
            </a:xfrm>
            <a:prstGeom prst="rect">
              <a:avLst/>
            </a:prstGeom>
          </p:spPr>
        </p:pic>
        <p:pic>
          <p:nvPicPr>
            <p:cNvPr id="25" name="Picture 24" descr="A close up of a flower&#10;&#10;Description automatically generated">
              <a:extLst>
                <a:ext uri="{FF2B5EF4-FFF2-40B4-BE49-F238E27FC236}">
                  <a16:creationId xmlns:a16="http://schemas.microsoft.com/office/drawing/2014/main" id="{BB517D73-A03E-4AAC-9092-CBF9538F4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512" y="4517979"/>
              <a:ext cx="1334784" cy="1167936"/>
            </a:xfrm>
            <a:prstGeom prst="rect">
              <a:avLst/>
            </a:prstGeom>
          </p:spPr>
        </p:pic>
      </p:grpSp>
      <p:sp>
        <p:nvSpPr>
          <p:cNvPr id="26" name="Title 1"/>
          <p:cNvSpPr>
            <a:spLocks noGrp="1"/>
          </p:cNvSpPr>
          <p:nvPr/>
        </p:nvSpPr>
        <p:spPr>
          <a:xfrm>
            <a:off x="1788525" y="1394774"/>
            <a:ext cx="2929344" cy="605790"/>
          </a:xfrm>
          <a:prstGeom prst="rect">
            <a:avLst/>
          </a:prstGeom>
        </p:spPr>
        <p:txBody>
          <a:bodyPr vert="horz" lIns="34290" rIns="3429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500" b="1" dirty="0">
                <a:solidFill>
                  <a:srgbClr val="00B050"/>
                </a:solidFill>
                <a:latin typeface="Curlz MT" panose="04040404050702020202" pitchFamily="82" charset="0"/>
                <a:cs typeface="Times New Roman" pitchFamily="18" charset="0"/>
              </a:rPr>
              <a:t>Presented by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7582411" y="2457786"/>
            <a:ext cx="4158322" cy="2517249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শ্রেনী</a:t>
            </a:r>
            <a:r>
              <a:rPr lang="en-US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– ৭ম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বিষয়</a:t>
            </a:r>
            <a:r>
              <a:rPr lang="bn-IN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  <a:r>
              <a:rPr lang="en-US" dirty="0" err="1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আই</a:t>
            </a:r>
            <a:r>
              <a:rPr lang="en-US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সি</a:t>
            </a:r>
            <a:r>
              <a:rPr lang="en-US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টি</a:t>
            </a:r>
            <a:r>
              <a:rPr lang="en-US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অধ্যায়</a:t>
            </a:r>
            <a:r>
              <a:rPr lang="en-US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-</a:t>
            </a:r>
            <a:r>
              <a:rPr lang="bn-IN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০৩</a:t>
            </a:r>
            <a:r>
              <a:rPr lang="bn-IN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IN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সময় – ৪৫ মিঃ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IN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তারিখ – </a:t>
            </a:r>
            <a:r>
              <a:rPr lang="en-US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১৮</a:t>
            </a:r>
            <a:r>
              <a:rPr lang="bn-IN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/</a:t>
            </a:r>
            <a:r>
              <a:rPr lang="en-US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১২/</a:t>
            </a:r>
            <a:r>
              <a:rPr lang="bn-IN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২০১</a:t>
            </a:r>
            <a:r>
              <a:rPr lang="en-US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৯</a:t>
            </a:r>
            <a:r>
              <a:rPr lang="bn-IN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ইং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100" dirty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2654" y="1317348"/>
            <a:ext cx="27126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পাঠ পরিচিতি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903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3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3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3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3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xit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2" dur="3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3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3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3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xit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8" dur="30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30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218" y="3083248"/>
            <a:ext cx="3039274" cy="29797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527" y="608019"/>
            <a:ext cx="4059382" cy="23291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56" y="608019"/>
            <a:ext cx="5208608" cy="3437508"/>
          </a:xfrm>
          <a:prstGeom prst="rect">
            <a:avLst/>
          </a:prstGeom>
        </p:spPr>
      </p:pic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980082591"/>
              </p:ext>
            </p:extLst>
          </p:nvPr>
        </p:nvGraphicFramePr>
        <p:xfrm>
          <a:off x="3875965" y="608019"/>
          <a:ext cx="2746517" cy="532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Rectangle 1"/>
          <p:cNvSpPr/>
          <p:nvPr/>
        </p:nvSpPr>
        <p:spPr>
          <a:xfrm>
            <a:off x="1896082" y="4203806"/>
            <a:ext cx="2303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err="1">
                <a:latin typeface="Nikosh" panose="02000000000000000000" pitchFamily="2" charset="0"/>
                <a:cs typeface="Nikosh" panose="02000000000000000000" pitchFamily="2" charset="0"/>
              </a:rPr>
              <a:t>অন</a:t>
            </a:r>
            <a:r>
              <a:rPr lang="en-US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>
                <a:latin typeface="Nikosh" panose="02000000000000000000" pitchFamily="2" charset="0"/>
                <a:cs typeface="Nikosh" panose="02000000000000000000" pitchFamily="2" charset="0"/>
              </a:rPr>
              <a:t>লাইনে</a:t>
            </a:r>
            <a:r>
              <a:rPr lang="en-US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>
                <a:latin typeface="Nikosh" panose="02000000000000000000" pitchFamily="2" charset="0"/>
                <a:cs typeface="Nikosh" panose="02000000000000000000" pitchFamily="2" charset="0"/>
              </a:rPr>
              <a:t>চিকি</a:t>
            </a:r>
            <a:r>
              <a:rPr lang="bn-IN" b="1" dirty="0">
                <a:latin typeface="Nikosh" panose="02000000000000000000" pitchFamily="2" charset="0"/>
                <a:cs typeface="Nikosh" panose="02000000000000000000" pitchFamily="2" charset="0"/>
              </a:rPr>
              <a:t>ৎসা</a:t>
            </a:r>
            <a:endParaRPr lang="en-US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1001" y="4835236"/>
            <a:ext cx="4560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এই</a:t>
            </a:r>
            <a:r>
              <a:rPr lang="en-US" sz="2800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চিত্র</a:t>
            </a:r>
            <a:r>
              <a:rPr lang="en-US" sz="2800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গুলো</a:t>
            </a:r>
            <a:r>
              <a:rPr lang="en-US" sz="2800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</a:t>
            </a:r>
            <a:r>
              <a:rPr lang="en-US" sz="2800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এবং</a:t>
            </a:r>
            <a:r>
              <a:rPr lang="en-US" sz="2800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</a:t>
            </a:r>
            <a:r>
              <a:rPr lang="en-US" sz="2800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 </a:t>
            </a:r>
            <a:endParaRPr lang="en-US" sz="2800" dirty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24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7441" y="780488"/>
            <a:ext cx="7925729" cy="1303867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en-US" sz="89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আজকের</a:t>
            </a:r>
            <a:r>
              <a:rPr lang="en-US" sz="8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89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পাঠ</a:t>
            </a:r>
            <a:r>
              <a:rPr lang="en-US" sz="8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21265" y="3238175"/>
            <a:ext cx="56380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9600" b="1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টেলিমেডিসিন </a:t>
            </a:r>
            <a:endParaRPr lang="en-US" sz="9600" b="1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851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23" y="2690788"/>
            <a:ext cx="9601196" cy="37671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IN" sz="2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টেলিমেডিসিন </a:t>
            </a:r>
            <a:r>
              <a:rPr lang="bn-IN" sz="2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2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2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bn-IN" sz="2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?</a:t>
            </a:r>
            <a:endParaRPr lang="bn-IN" sz="28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n-IN" sz="2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চিকিৎসা ও স্বাস্থ্যসেবায় তথ্য ও যোগাযোগ </a:t>
            </a:r>
            <a:r>
              <a:rPr lang="bn-IN" sz="2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প্রযুক্তি </a:t>
            </a:r>
            <a:r>
              <a:rPr lang="en-US" sz="28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ভূমিকা</a:t>
            </a:r>
            <a:r>
              <a:rPr lang="en-US" sz="2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2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?</a:t>
            </a:r>
            <a:endParaRPr lang="bn-IN" sz="28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n-IN" sz="2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কমিউনিটি স্বাস্থ্য কেন্দ্রে টেলিমেডিসিন সেবা চালু করতে হলে কী কী করণীয় </a:t>
            </a:r>
            <a:r>
              <a:rPr lang="en-US" sz="28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2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ব্যাখা</a:t>
            </a:r>
            <a:r>
              <a:rPr lang="en-US" sz="2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bn-IN" sz="2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bn-IN" sz="2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bn-IN" sz="28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n-IN" sz="2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কমিউনিটি স্বাস্থ্য কেন্দ্রে টেলিমেডিসিন সেবা চালু করা হলে কী কী সুবিধা রোগীরা পেতে পারে </a:t>
            </a:r>
            <a:r>
              <a:rPr lang="en-US" sz="2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bn-IN" sz="28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28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34692" y="662587"/>
            <a:ext cx="324485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শিখনফল</a:t>
            </a:r>
            <a:endParaRPr lang="en-US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90935" y="1761737"/>
            <a:ext cx="7178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এই পাঠ শেষে শিখার্থীরা-----</a:t>
            </a:r>
            <a:endParaRPr lang="en-US" sz="1050" b="1" dirty="0">
              <a:solidFill>
                <a:schemeClr val="tx1">
                  <a:lumMod val="95000"/>
                  <a:lumOff val="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45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9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9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9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22" y="1871445"/>
            <a:ext cx="3121244" cy="3254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266" y="1871446"/>
            <a:ext cx="4300680" cy="3254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389" y="1871445"/>
            <a:ext cx="3088801" cy="3254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424744" y="952424"/>
            <a:ext cx="3901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ছবি </a:t>
            </a:r>
            <a:endParaRPr lang="en-US" sz="16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88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3009" y="764275"/>
            <a:ext cx="4681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ছবি </a:t>
            </a:r>
            <a:r>
              <a:rPr lang="bn-IN" sz="4800" dirty="0" smtClean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dirty="0">
              <a:solidFill>
                <a:schemeClr val="accent4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80" y="1595272"/>
            <a:ext cx="5215720" cy="44730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595272"/>
            <a:ext cx="5311253" cy="447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17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2022" y="3268132"/>
            <a:ext cx="7613070" cy="1303867"/>
          </a:xfrm>
        </p:spPr>
        <p:txBody>
          <a:bodyPr>
            <a:prstTxWarp prst="textWave2">
              <a:avLst/>
            </a:prstTxWarp>
            <a:noAutofit/>
          </a:bodyPr>
          <a:lstStyle/>
          <a:p>
            <a:pPr marL="857250" indent="-857250" algn="l">
              <a:buFont typeface="Wingdings" panose="05000000000000000000" pitchFamily="2" charset="2"/>
              <a:buChar char="v"/>
            </a:pPr>
            <a:r>
              <a:rPr lang="bn-IN" sz="54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টেলিমেডিসিন কি ?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24387" y="1425570"/>
            <a:ext cx="5088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050" b="1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  </a:t>
            </a:r>
            <a:r>
              <a:rPr lang="bn-IN" sz="28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" panose="02000000000000000000" pitchFamily="2" charset="0"/>
                <a:cs typeface="Nikosh" panose="02000000000000000000" pitchFamily="2" charset="0"/>
              </a:rPr>
              <a:t>( একক কাজ </a:t>
            </a:r>
            <a:r>
              <a:rPr lang="bn-IN" sz="28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" panose="02000000000000000000" pitchFamily="2" charset="0"/>
                <a:cs typeface="Nikosh" panose="02000000000000000000" pitchFamily="2" charset="0"/>
              </a:rPr>
              <a:t>– ০৫ </a:t>
            </a:r>
            <a:r>
              <a:rPr lang="en-US" sz="28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মিঃ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51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2722934"/>
            <a:ext cx="9975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3600" b="1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চিকিৎসা ও স্বাস্থ্যসেবায় তথ্য ও যোগাযোগ প্রযুক্তি কীভাবে প্রয়োগ করা যায় তা লিখ ।  </a:t>
            </a:r>
            <a:endParaRPr lang="en-US" sz="3600" dirty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7382" y="1138969"/>
            <a:ext cx="5375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28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জোড়ায়</a:t>
            </a:r>
            <a:r>
              <a:rPr lang="bn-IN" sz="28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28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কাজ ) </a:t>
            </a:r>
            <a:r>
              <a:rPr lang="bn-IN" sz="28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সময় – ০৫</a:t>
            </a:r>
            <a:r>
              <a:rPr lang="en-US" sz="28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মি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" panose="02000000000000000000" pitchFamily="2" charset="0"/>
                <a:cs typeface="Nikosh" panose="02000000000000000000" pitchFamily="2" charset="0"/>
              </a:rPr>
              <a:t>:</a:t>
            </a:r>
            <a:r>
              <a:rPr lang="bn-IN" sz="28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56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1268</TotalTime>
  <Words>229</Words>
  <Application>Microsoft Office PowerPoint</Application>
  <PresentationFormat>Widescreen</PresentationFormat>
  <Paragraphs>43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 BERKLEY</vt:lpstr>
      <vt:lpstr>Arial</vt:lpstr>
      <vt:lpstr>Calibri</vt:lpstr>
      <vt:lpstr>Curlz MT</vt:lpstr>
      <vt:lpstr>Garamond</vt:lpstr>
      <vt:lpstr>Nikosh</vt:lpstr>
      <vt:lpstr>NikoshBAN</vt:lpstr>
      <vt:lpstr>Times New Roman</vt:lpstr>
      <vt:lpstr>Vrinda</vt:lpstr>
      <vt:lpstr>Wingdings</vt:lpstr>
      <vt:lpstr>Organic</vt:lpstr>
      <vt:lpstr>PowerPoint Presentation</vt:lpstr>
      <vt:lpstr>PowerPoint Presentation</vt:lpstr>
      <vt:lpstr>PowerPoint Presentation</vt:lpstr>
      <vt:lpstr>  আজকের পাঠ  </vt:lpstr>
      <vt:lpstr>PowerPoint Presentation</vt:lpstr>
      <vt:lpstr>PowerPoint Presentation</vt:lpstr>
      <vt:lpstr>PowerPoint Presentation</vt:lpstr>
      <vt:lpstr>  টেলিমেডিসিন কি ?</vt:lpstr>
      <vt:lpstr>PowerPoint Presentation</vt:lpstr>
      <vt:lpstr>PowerPoint Presentation</vt:lpstr>
      <vt:lpstr>মূল্যায়ন</vt:lpstr>
      <vt:lpstr>বাড়ীর কাজ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ক্লাশে সকলে স্বাগতম</dc:title>
  <dc:creator>DOEL</dc:creator>
  <cp:lastModifiedBy>ISTIAQUE</cp:lastModifiedBy>
  <cp:revision>256</cp:revision>
  <dcterms:created xsi:type="dcterms:W3CDTF">2015-05-24T06:47:11Z</dcterms:created>
  <dcterms:modified xsi:type="dcterms:W3CDTF">2019-12-18T13:32:40Z</dcterms:modified>
</cp:coreProperties>
</file>