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48AEF-AC30-4A45-84F6-D19E3216E24C}">
          <p14:sldIdLst>
            <p14:sldId id="256"/>
            <p14:sldId id="258"/>
            <p14:sldId id="259"/>
          </p14:sldIdLst>
        </p14:section>
        <p14:section name="Untitled Section" id="{5832C697-0DC3-4D18-A205-AB3F2ECB0F89}">
          <p14:sldIdLst/>
        </p14:section>
        <p14:section name="Untitled Section" id="{83BBDE78-160B-4B6A-8A79-98F81EA58B53}">
          <p14:sldIdLst>
            <p14:sldId id="25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0BE"/>
    <a:srgbClr val="B8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59" autoAdjust="0"/>
    <p:restoredTop sz="94403" autoAdjust="0"/>
  </p:normalViewPr>
  <p:slideViewPr>
    <p:cSldViewPr>
      <p:cViewPr>
        <p:scale>
          <a:sx n="70" d="100"/>
          <a:sy n="70" d="100"/>
        </p:scale>
        <p:origin x="-20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500CA-8193-4D03-BE59-1927683D0E77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DE841-8740-4980-ACBA-3D132B4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8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E841-8740-4980-ACBA-3D132B4893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E841-8740-4980-ACBA-3D132B4893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0FF6A4-85E6-46AD-BA8B-6AEC8B85A2F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90597A-17A4-46ED-9BC8-F614BF1BEB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68239"/>
            <a:ext cx="5562600" cy="18288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057400"/>
            <a:ext cx="7710128" cy="4648200"/>
          </a:xfrm>
          <a:prstGeom prst="ellipse">
            <a:avLst/>
          </a:prstGeom>
          <a:ln w="190500" cap="rnd">
            <a:solidFill>
              <a:srgbClr val="7030A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364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76200"/>
            <a:ext cx="8305800" cy="838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বচনভেদে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r-EG" sz="5400" dirty="0" smtClean="0">
                <a:latin typeface="NikoshBAN" pitchFamily="2" charset="0"/>
                <a:cs typeface="Arial" pitchFamily="34" charset="0"/>
              </a:rPr>
              <a:t>اسم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990600"/>
            <a:ext cx="29718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 واحد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একবচন</a:t>
            </a:r>
            <a:r>
              <a:rPr lang="ar-EG" sz="4000" dirty="0" smtClean="0">
                <a:solidFill>
                  <a:schemeClr val="tx1"/>
                </a:solidFill>
                <a:latin typeface="NikoshBAN" pitchFamily="2" charset="0"/>
                <a:cs typeface="Arial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990600"/>
            <a:ext cx="26670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ar-EG" sz="36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 تثنية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দ্বিবচন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990600"/>
            <a:ext cx="2819400" cy="838200"/>
          </a:xfrm>
          <a:prstGeom prst="roundRect">
            <a:avLst/>
          </a:prstGeom>
          <a:solidFill>
            <a:srgbClr val="B8F2FA"/>
          </a:solidFill>
          <a:ln>
            <a:solidFill>
              <a:srgbClr val="00B05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ar-EG" sz="36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جمع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বহুবচন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515" y="2171131"/>
            <a:ext cx="8991600" cy="1295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latin typeface="NikoshBAN" pitchFamily="2" charset="0"/>
                <a:cs typeface="Arial" pitchFamily="34" charset="0"/>
              </a:rPr>
              <a:t>واحد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واح</a:t>
            </a:r>
            <a:r>
              <a:rPr lang="ar-EG" sz="4000" dirty="0">
                <a:latin typeface="NikoshBAN" pitchFamily="2" charset="0"/>
                <a:cs typeface="Arial" pitchFamily="34" charset="0"/>
              </a:rPr>
              <a:t>د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যথাঃ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 كتاب- رجل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300" y="3657600"/>
            <a:ext cx="8991600" cy="1371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latin typeface="NikoshBAN" pitchFamily="2" charset="0"/>
                <a:cs typeface="Arial" pitchFamily="34" charset="0"/>
              </a:rPr>
              <a:t>تثنية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تثنية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বলে। যথাঃ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كتابان – رجلان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5257800"/>
            <a:ext cx="8991600" cy="1524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latin typeface="NikoshBAN" pitchFamily="2" charset="0"/>
                <a:cs typeface="Arial" pitchFamily="34" charset="0"/>
              </a:rPr>
              <a:t>جمع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 جمع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বলে। যথাঃ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 كتب – رجال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gular Pentagon 6"/>
          <p:cNvSpPr/>
          <p:nvPr/>
        </p:nvSpPr>
        <p:spPr>
          <a:xfrm>
            <a:off x="1828800" y="0"/>
            <a:ext cx="4876800" cy="762000"/>
          </a:xfrm>
          <a:prstGeom prst="pentagon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6519" y="878575"/>
            <a:ext cx="4223414" cy="685800"/>
          </a:xfrm>
          <a:prstGeom prst="round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পূরন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1752600"/>
            <a:ext cx="8839200" cy="8262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ar-EG" sz="36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اسم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...........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2400" y="2743200"/>
            <a:ext cx="8839200" cy="8150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(খ)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বচনভেদে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5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اسم</a:t>
            </a:r>
            <a:r>
              <a:rPr lang="ar-EG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n-IN" sz="3200" dirty="0" smtClean="0">
                <a:solidFill>
                  <a:srgbClr val="C00000"/>
                </a:solidFill>
                <a:latin typeface="Arial" pitchFamily="34" charset="0"/>
                <a:cs typeface="NikoshBAN" pitchFamily="2" charset="0"/>
              </a:rPr>
              <a:t>................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প্রকার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।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6519" y="3737638"/>
            <a:ext cx="8839200" cy="8812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(গ)</a:t>
            </a:r>
            <a:r>
              <a:rPr lang="bn-IN" sz="3200" dirty="0">
                <a:latin typeface="Arial" pitchFamily="34" charset="0"/>
                <a:cs typeface="NikoshBAN" pitchFamily="2" charset="0"/>
              </a:rPr>
              <a:t>  </a:t>
            </a:r>
            <a:r>
              <a:rPr lang="ar-EG" sz="4000" dirty="0">
                <a:latin typeface="Arial" pitchFamily="34" charset="0"/>
                <a:cs typeface="Arial" pitchFamily="34" charset="0"/>
              </a:rPr>
              <a:t>معرفة</a:t>
            </a:r>
            <a:r>
              <a:rPr lang="bn-IN" sz="3200" dirty="0">
                <a:latin typeface="Arial" pitchFamily="34" charset="0"/>
                <a:cs typeface="NikoshBAN" pitchFamily="2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এর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আভিধানিক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অর্থ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  <a:r>
              <a:rPr lang="bn-IN" sz="3200" dirty="0" smtClean="0">
                <a:latin typeface="Arial" pitchFamily="34" charset="0"/>
                <a:cs typeface="NikoshBAN" pitchFamily="2" charset="0"/>
              </a:rPr>
              <a:t>..............</a:t>
            </a:r>
            <a:r>
              <a:rPr lang="en-US" sz="3200" dirty="0" smtClean="0">
                <a:latin typeface="Arial" pitchFamily="34" charset="0"/>
                <a:cs typeface="NikoshBAN" pitchFamily="2" charset="0"/>
              </a:rPr>
              <a:t>......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।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2400" y="4757879"/>
            <a:ext cx="8839200" cy="9071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(ঘ)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যে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শব্দ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দ্বারা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bn-IN" sz="2800" dirty="0" smtClean="0">
                <a:solidFill>
                  <a:srgbClr val="FF0000"/>
                </a:solidFill>
                <a:latin typeface="Arial" pitchFamily="34" charset="0"/>
                <a:cs typeface="NikoshBAN" pitchFamily="2" charset="0"/>
              </a:rPr>
              <a:t>..........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NikoshBAN" pitchFamily="2" charset="0"/>
              </a:rPr>
              <a:t>.....</a:t>
            </a:r>
            <a:r>
              <a:rPr lang="bn-IN" sz="2800" dirty="0" smtClean="0">
                <a:solidFill>
                  <a:srgbClr val="FF0000"/>
                </a:solidFill>
                <a:latin typeface="Arial" pitchFamily="34" charset="0"/>
                <a:cs typeface="NikoshBAN" pitchFamily="2" charset="0"/>
              </a:rPr>
              <a:t>..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বুঝায়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তাকে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EG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مؤنث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Arial" pitchFamily="34" charset="0"/>
                <a:cs typeface="NikoshBAN" pitchFamily="2" charset="0"/>
              </a:rPr>
              <a:t>বলে</a:t>
            </a:r>
            <a:r>
              <a:rPr lang="bn-IN" sz="3600" dirty="0">
                <a:solidFill>
                  <a:srgbClr val="FF0000"/>
                </a:solidFill>
                <a:latin typeface="Arial" pitchFamily="34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5823044"/>
            <a:ext cx="88392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(ঙ)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লিঙ্গভেদে</a:t>
            </a:r>
            <a:r>
              <a:rPr lang="ar-EG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ar-EG" sz="4000" dirty="0">
                <a:latin typeface="Arial" pitchFamily="34" charset="0"/>
                <a:cs typeface="Arial" pitchFamily="34" charset="0"/>
              </a:rPr>
              <a:t>اسم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………</a:t>
            </a:r>
            <a:r>
              <a:rPr lang="bn-IN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n-IN" sz="4000" dirty="0" smtClean="0">
                <a:latin typeface="Arial" pitchFamily="34" charset="0"/>
                <a:cs typeface="NikoshBAN" pitchFamily="2" charset="0"/>
              </a:rPr>
              <a:t>প্রকার</a:t>
            </a:r>
            <a:r>
              <a:rPr lang="bn-IN" sz="4000" dirty="0">
                <a:latin typeface="Arial" pitchFamily="34" charset="0"/>
                <a:cs typeface="NikoshBAN" pitchFamily="2" charset="0"/>
              </a:rPr>
              <a:t>।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5600" y="1848987"/>
            <a:ext cx="1143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مذكر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810000" y="2895600"/>
            <a:ext cx="1600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43600" y="3886200"/>
            <a:ext cx="2133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19400" y="4953000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43300" y="6066429"/>
            <a:ext cx="14478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59281"/>
              </p:ext>
            </p:extLst>
          </p:nvPr>
        </p:nvGraphicFramePr>
        <p:xfrm>
          <a:off x="76199" y="1447799"/>
          <a:ext cx="8915400" cy="531685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19400"/>
                <a:gridCol w="3200400"/>
                <a:gridCol w="2895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153593" y="2149245"/>
            <a:ext cx="2713276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رجال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22793" y="2936266"/>
            <a:ext cx="2745198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مساجد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867991" y="2183365"/>
            <a:ext cx="322800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رجل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2934" y="3702246"/>
            <a:ext cx="2756586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اقلام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67991" y="5259226"/>
            <a:ext cx="3228010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كتاب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096001" y="4486422"/>
            <a:ext cx="289559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اموال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67991" y="4486422"/>
            <a:ext cx="3214898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مال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4071" y="5259226"/>
            <a:ext cx="2756586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كتب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34524" y="3702247"/>
            <a:ext cx="322800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قلم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34100" y="3689537"/>
            <a:ext cx="281939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قلم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59092" y="2157402"/>
            <a:ext cx="2793185" cy="683709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رجل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867991" y="2947259"/>
            <a:ext cx="3214898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م</a:t>
            </a:r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سجد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096001" y="6046816"/>
            <a:ext cx="289559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اديان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32878" y="5264724"/>
            <a:ext cx="281939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كتاب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867991" y="6046816"/>
            <a:ext cx="321489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دين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90907" y="6046816"/>
            <a:ext cx="2756586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اديان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29658" y="4486422"/>
            <a:ext cx="2717835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اموال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082890" y="1447800"/>
            <a:ext cx="2869386" cy="591865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800" dirty="0" smtClean="0">
                <a:latin typeface="NikoshBAN" pitchFamily="2" charset="0"/>
                <a:cs typeface="Arial" pitchFamily="34" charset="0"/>
              </a:rPr>
              <a:t>الالفاظ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062418" y="2936266"/>
            <a:ext cx="2889859" cy="683709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54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مساجد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90907" y="1447800"/>
            <a:ext cx="2777084" cy="591865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Arial" pitchFamily="34" charset="0"/>
              </a:rPr>
              <a:t>الجمع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867991" y="1447800"/>
            <a:ext cx="3228010" cy="591864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800" dirty="0" smtClean="0">
                <a:solidFill>
                  <a:srgbClr val="FFFF00"/>
                </a:solidFill>
                <a:latin typeface="NikoshBAN" pitchFamily="2" charset="0"/>
                <a:cs typeface="Arial" pitchFamily="34" charset="0"/>
              </a:rPr>
              <a:t>المفرد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82492" y="750627"/>
            <a:ext cx="32766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996563" y="0"/>
            <a:ext cx="2957754" cy="685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27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3"/>
          <a:stretch/>
        </p:blipFill>
        <p:spPr>
          <a:xfrm>
            <a:off x="1143000" y="838200"/>
            <a:ext cx="6934200" cy="2514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819400" y="0"/>
            <a:ext cx="3200400" cy="838200"/>
          </a:xfrm>
          <a:prstGeom prst="roundRect">
            <a:avLst/>
          </a:prstGeom>
          <a:solidFill>
            <a:srgbClr val="00206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429000"/>
            <a:ext cx="91440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নিচের শব্দগুলো কোনটি কোন প্রকারের ইসম তা নির্ণয় করে আনবে।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4343400"/>
            <a:ext cx="8839200" cy="2362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القلم- عائشة- جمل- عين- هرة- قوم- بيوت- كتب- شهر- البقرة- رجل- طالب- ليل-</a:t>
            </a:r>
            <a:r>
              <a:rPr lang="bn-IN" sz="5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ar-EG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سعيد-</a:t>
            </a:r>
            <a:endParaRPr lang="en-US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6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r="83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905000" y="914400"/>
            <a:ext cx="5181600" cy="541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Pour">
              <a:avLst/>
            </a:prstTxWarp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ar-EG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57780"/>
            <a:ext cx="2057400" cy="1323439"/>
          </a:xfrm>
          <a:prstGeom prst="rect">
            <a:avLst/>
          </a:prstGeom>
          <a:solidFill>
            <a:srgbClr val="002060"/>
          </a:solidFill>
          <a:scene3d>
            <a:camera prst="perspectiveContrastingLeftFacing"/>
            <a:lightRig rig="threePt" dir="t">
              <a:rot lat="0" lon="0" rev="1800000"/>
            </a:lightRig>
          </a:scene3d>
          <a:sp3d prstMaterial="matte">
            <a:bevelT h="200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Arial" pitchFamily="34" charset="0"/>
              </a:rPr>
              <a:t>شك</a:t>
            </a:r>
            <a:r>
              <a:rPr lang="ar-EG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Arial" pitchFamily="34" charset="0"/>
              </a:rPr>
              <a:t>را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9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52400"/>
            <a:ext cx="7315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EG" sz="4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تعريف المعلم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/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442"/>
            <a:ext cx="2133600" cy="26743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2209800" y="1219200"/>
            <a:ext cx="6477000" cy="2514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محمد سريف حشين</a:t>
            </a:r>
          </a:p>
          <a:p>
            <a:pPr algn="ctr"/>
            <a:r>
              <a:rPr lang="ar-EG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المساعد المعلم</a:t>
            </a:r>
          </a:p>
          <a:p>
            <a:pPr algn="ctr"/>
            <a:r>
              <a:rPr lang="ar-EG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المدرسة فتاة الداخل شاه دينة الله</a:t>
            </a:r>
          </a:p>
          <a:p>
            <a:pPr algn="ctr"/>
            <a:r>
              <a:rPr lang="ar-EG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كابشيا , غزيفور-</a:t>
            </a:r>
          </a:p>
          <a:p>
            <a:pPr algn="ctr"/>
            <a:endParaRPr lang="en-US" sz="3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3962400"/>
            <a:ext cx="6934200" cy="2743200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মোঃ শরিফ হোসাইন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শাহ্‌ দেয়ানতুল্লাহ্‌ বালিকা দাখিল  মাদ্‌রাসা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কাপাসিয়া, গাজীপুর।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মোবাইল নং ০১৭১৪৭২১৬০৩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95400" y="685800"/>
            <a:ext cx="6934200" cy="10668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EG" sz="4400" dirty="0" smtClean="0">
                <a:latin typeface="NikoshBAN" pitchFamily="2" charset="0"/>
                <a:cs typeface="Arial" pitchFamily="34" charset="0"/>
              </a:rPr>
              <a:t>تعريف </a:t>
            </a:r>
            <a:r>
              <a:rPr lang="ar-EG" sz="4800" dirty="0" smtClean="0">
                <a:latin typeface="NikoshBAN" pitchFamily="2" charset="0"/>
                <a:cs typeface="Arial" pitchFamily="34" charset="0"/>
              </a:rPr>
              <a:t>الدارس</a:t>
            </a:r>
            <a:r>
              <a:rPr lang="ar-EG" sz="1100" dirty="0" smtClean="0">
                <a:latin typeface="NikoshBAN" pitchFamily="2" charset="0"/>
                <a:cs typeface="Arial" pitchFamily="34" charset="0"/>
              </a:rPr>
              <a:t>  </a:t>
            </a:r>
            <a:r>
              <a:rPr lang="ar-EG" sz="4400" dirty="0" smtClean="0">
                <a:latin typeface="NikoshBAN" pitchFamily="2" charset="0"/>
                <a:cs typeface="Arial" pitchFamily="34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8287" y="2133600"/>
            <a:ext cx="4437513" cy="37338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accent3">
                <a:lumMod val="75000"/>
              </a:schemeClr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48201" y="2133600"/>
            <a:ext cx="4343400" cy="37338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/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الصف السادس للداخل</a:t>
            </a:r>
          </a:p>
          <a:p>
            <a:pPr algn="ctr"/>
            <a:r>
              <a:rPr lang="ar-EG" sz="40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الموضوع - قواعد اللغة العربية            الدارس - الثانى</a:t>
            </a:r>
          </a:p>
          <a:p>
            <a:pPr algn="ctr"/>
            <a:r>
              <a:rPr lang="ar-EG" sz="4000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الواقت - ۵۰ دقيقة</a:t>
            </a:r>
          </a:p>
        </p:txBody>
      </p:sp>
    </p:spTree>
    <p:extLst>
      <p:ext uri="{BB962C8B-B14F-4D97-AF65-F5344CB8AC3E}">
        <p14:creationId xmlns:p14="http://schemas.microsoft.com/office/powerpoint/2010/main" val="33433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52400"/>
            <a:ext cx="8610600" cy="8382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ছবি গুলো দেখ এবং নাম বল    </a:t>
            </a:r>
            <a:r>
              <a:rPr lang="ar-EG" sz="4000" b="1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انطر الى الصورة و قولوا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0" y="4297906"/>
            <a:ext cx="27432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كرسى</a:t>
            </a:r>
            <a:endParaRPr lang="en-US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00800" y="4114800"/>
            <a:ext cx="2743200" cy="1524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9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بيت</a:t>
            </a:r>
            <a:endParaRPr lang="en-US" sz="9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01537" y="4267200"/>
            <a:ext cx="2895600" cy="14785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شمك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6110" r="14361"/>
          <a:stretch/>
        </p:blipFill>
        <p:spPr>
          <a:xfrm>
            <a:off x="228599" y="1523999"/>
            <a:ext cx="2133601" cy="243953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" t="40560" r="25451" b="10288"/>
          <a:stretch/>
        </p:blipFill>
        <p:spPr>
          <a:xfrm>
            <a:off x="6400800" y="1752600"/>
            <a:ext cx="2743200" cy="221093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04" y="1676399"/>
            <a:ext cx="3323230" cy="2287137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47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533400"/>
            <a:ext cx="7696200" cy="1320990"/>
          </a:xfrm>
          <a:prstGeom prst="roundRect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b="1" dirty="0" smtClean="0">
                <a:latin typeface="Arial" pitchFamily="34" charset="0"/>
                <a:cs typeface="Arial" pitchFamily="34" charset="0"/>
              </a:rPr>
              <a:t>ا</a:t>
            </a:r>
            <a:r>
              <a:rPr lang="ar-EG" sz="5400" b="1" dirty="0" smtClean="0">
                <a:latin typeface="Arial" pitchFamily="34" charset="0"/>
                <a:cs typeface="Arial" pitchFamily="34" charset="0"/>
              </a:rPr>
              <a:t>علان الدار</a:t>
            </a:r>
            <a:r>
              <a:rPr lang="ar-BH" sz="5400" b="1" dirty="0" smtClean="0">
                <a:latin typeface="Arial" pitchFamily="34" charset="0"/>
                <a:cs typeface="Arial" pitchFamily="34" charset="0"/>
              </a:rPr>
              <a:t>س</a:t>
            </a:r>
            <a:r>
              <a:rPr lang="bn-IN" sz="4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2362200"/>
            <a:ext cx="8991600" cy="3581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9600" dirty="0" smtClean="0">
                <a:latin typeface="Arial" pitchFamily="34" charset="0"/>
                <a:cs typeface="Arial" pitchFamily="34" charset="0"/>
              </a:rPr>
              <a:t>الاسم و اقسامه</a:t>
            </a:r>
            <a:r>
              <a:rPr lang="ar-EG" sz="9600" dirty="0" smtClean="0"/>
              <a:t> </a:t>
            </a:r>
            <a:endParaRPr lang="ar-EG" sz="7200" dirty="0"/>
          </a:p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ইসম</a:t>
            </a:r>
            <a:r>
              <a:rPr lang="en-US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endParaRPr lang="ar-EG" sz="8800" dirty="0" smtClean="0">
              <a:solidFill>
                <a:srgbClr val="C00000"/>
              </a:solidFill>
              <a:latin typeface="NikoshBAN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438"/>
            <a:ext cx="8229600" cy="122716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8697" y="1600200"/>
            <a:ext cx="8763000" cy="11430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Clr>
                <a:srgbClr val="002060"/>
              </a:buClr>
              <a:buFont typeface="Wingdings" pitchFamily="2" charset="2"/>
              <a:buChar char="v"/>
            </a:pPr>
            <a:r>
              <a:rPr lang="ar-BH" sz="6000" b="1" dirty="0" smtClean="0">
                <a:solidFill>
                  <a:srgbClr val="0070C0"/>
                </a:solidFill>
                <a:latin typeface="NikoshBAN" pitchFamily="2" charset="0"/>
                <a:cs typeface="Arial" pitchFamily="34" charset="0"/>
              </a:rPr>
              <a:t> اسم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সজ্ঞা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ar-EG" sz="8000" dirty="0" smtClean="0">
                <a:solidFill>
                  <a:srgbClr val="0070C0"/>
                </a:solidFill>
                <a:latin typeface="NikoshBAN" pitchFamily="2" charset="0"/>
                <a:cs typeface="Arial" pitchFamily="34" charset="0"/>
              </a:rPr>
              <a:t> 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2971800"/>
            <a:ext cx="8763000" cy="12192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ar-BH" sz="3600" dirty="0" smtClean="0">
                <a:latin typeface="NikoshBAN" pitchFamily="2" charset="0"/>
              </a:rPr>
              <a:t> </a:t>
            </a:r>
            <a:r>
              <a:rPr lang="ar-BH" sz="6000" b="1" dirty="0" smtClean="0">
                <a:solidFill>
                  <a:srgbClr val="7030A0"/>
                </a:solidFill>
                <a:latin typeface="NikoshBAN" pitchFamily="2" charset="0"/>
                <a:cs typeface="Arial" pitchFamily="34" charset="0"/>
              </a:rPr>
              <a:t>اسم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4419600"/>
            <a:ext cx="8763000" cy="2209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ar-BH" sz="6000" b="1" dirty="0" smtClean="0">
                <a:solidFill>
                  <a:srgbClr val="C00000"/>
                </a:solidFill>
                <a:latin typeface="NikoshBAN" pitchFamily="2" charset="0"/>
                <a:cs typeface="Arial" pitchFamily="34" charset="0"/>
              </a:rPr>
              <a:t>اسم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6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152400"/>
            <a:ext cx="4191000" cy="9906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6000" b="1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 اسم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সজ্ঞাঃ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295400"/>
            <a:ext cx="8763000" cy="54102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BH" sz="4400" b="1" dirty="0" smtClean="0">
                <a:latin typeface="NikoshBAN" pitchFamily="2" charset="0"/>
                <a:cs typeface="Arial" pitchFamily="34" charset="0"/>
              </a:rPr>
              <a:t>اسم</a:t>
            </a:r>
            <a:r>
              <a:rPr lang="ar-BH" sz="4400" b="1" dirty="0" smtClean="0">
                <a:latin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ঃ-</a:t>
            </a:r>
            <a:r>
              <a:rPr lang="ar-BH" sz="4000" dirty="0" smtClean="0">
                <a:solidFill>
                  <a:schemeClr val="bg1"/>
                </a:solidFill>
                <a:latin typeface="NikoshBAN" pitchFamily="2" charset="0"/>
                <a:cs typeface="Arial" pitchFamily="34" charset="0"/>
              </a:rPr>
              <a:t>اسم</a:t>
            </a:r>
            <a:r>
              <a:rPr lang="ar-EG" sz="4000" dirty="0" smtClean="0">
                <a:latin typeface="NikoshBAN" pitchFamily="2" charset="0"/>
                <a:cs typeface="Arial" pitchFamily="34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একবচন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বহুবচনে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اسماء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অর্থ-নাম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সুউচ্চ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অর্থঃ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 শব্দ দ্বারা কোনো কিছুর নাম বুঝায় তাকে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BH" sz="4000" dirty="0" smtClean="0">
                <a:solidFill>
                  <a:srgbClr val="FFFF00"/>
                </a:solidFill>
                <a:latin typeface="NikoshBAN" pitchFamily="2" charset="0"/>
                <a:cs typeface="Arial" pitchFamily="34" charset="0"/>
              </a:rPr>
              <a:t>اسم</a:t>
            </a:r>
            <a:r>
              <a:rPr lang="ar-EG" sz="4000" dirty="0" smtClean="0">
                <a:solidFill>
                  <a:srgbClr val="FFFF00"/>
                </a:solidFill>
                <a:latin typeface="NikoshBAN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অথবা যে শব্দ অন্য কোনো শব্দের সাহায্য ছাড়াই নিজের অর্থ নিজে প্রকাশ করতে পারে এবং তিন কালের কোনো এক কালের সাথে কোনো সম্পর্ক রাখে না, তাকে </a:t>
            </a:r>
            <a:r>
              <a:rPr lang="ar-BH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اسم </a:t>
            </a:r>
            <a:r>
              <a:rPr lang="en-US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r-EG" sz="4000" dirty="0" smtClean="0">
                <a:solidFill>
                  <a:srgbClr val="FFFF00"/>
                </a:solidFill>
                <a:latin typeface="NikoshBAN" pitchFamily="2" charset="0"/>
                <a:cs typeface="Arial" pitchFamily="34" charset="0"/>
              </a:rPr>
              <a:t>كتاب , زيد 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ar-EG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خير , ستة , يوم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6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152400"/>
            <a:ext cx="44196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b="1" dirty="0" smtClean="0">
                <a:latin typeface="NikoshBAN" pitchFamily="2" charset="0"/>
                <a:cs typeface="Arial" pitchFamily="34" charset="0"/>
              </a:rPr>
              <a:t>اسم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19300" y="1447800"/>
            <a:ext cx="4800600" cy="4953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লিঙ্গভেদে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2800" dirty="0" smtClean="0">
                <a:latin typeface="NikoshBAN" pitchFamily="2" charset="0"/>
                <a:cs typeface="NikoshBAN" pitchFamily="2" charset="0"/>
              </a:rPr>
              <a:t>اسم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" y="2029820"/>
            <a:ext cx="838200" cy="682388"/>
          </a:xfrm>
          <a:prstGeom prst="rightArrow">
            <a:avLst>
              <a:gd name="adj1" fmla="val 44030"/>
              <a:gd name="adj2" fmla="val 50000"/>
            </a:avLst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992663" y="2042330"/>
            <a:ext cx="835073" cy="657368"/>
          </a:xfrm>
          <a:prstGeom prst="right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7800" y="2104030"/>
            <a:ext cx="2525404" cy="53681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 smtClean="0">
                <a:latin typeface="NikoshBAN" pitchFamily="2" charset="0"/>
                <a:cs typeface="Arial" pitchFamily="34" charset="0"/>
              </a:rPr>
              <a:t>مذكر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পুংলিঙ্গ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2106305"/>
            <a:ext cx="2705100" cy="5715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 smtClean="0">
                <a:latin typeface="NikoshBAN" pitchFamily="2" charset="0"/>
                <a:cs typeface="Arial" pitchFamily="34" charset="0"/>
              </a:rPr>
              <a:t>مؤنث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(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স্ত্রীলিঙ্গ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376" y="762000"/>
            <a:ext cx="7315200" cy="5334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দৃষ্টিকোণ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2400" dirty="0" smtClean="0">
                <a:latin typeface="NikoshBAN" pitchFamily="2" charset="0"/>
                <a:cs typeface="NikoshBAN" pitchFamily="2" charset="0"/>
              </a:rPr>
              <a:t>اسم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2819400"/>
            <a:ext cx="8839200" cy="1752600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مذكر</a:t>
            </a:r>
            <a:r>
              <a:rPr lang="ar-BH" sz="4000" dirty="0" smtClean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সংগাঃ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اسم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পুরুষবাচক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ব্যক্তি,প্রাণী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ar-EG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مذكر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পুংলিঙ্গ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     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যথাঃ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EG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زيد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خالد,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4724400"/>
            <a:ext cx="8839200" cy="1981200"/>
          </a:xfrm>
          <a:prstGeom prst="round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4400" dirty="0" smtClean="0">
                <a:latin typeface="Arial" pitchFamily="34" charset="0"/>
                <a:cs typeface="Arial" pitchFamily="34" charset="0"/>
              </a:rPr>
              <a:t>مؤنث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সংগাঃ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4400" dirty="0" smtClean="0">
                <a:latin typeface="Arial" pitchFamily="34" charset="0"/>
                <a:cs typeface="Arial" pitchFamily="34" charset="0"/>
              </a:rPr>
              <a:t>اسم</a:t>
            </a:r>
            <a:r>
              <a:rPr lang="ar-EG" sz="4400" dirty="0" smtClean="0">
                <a:latin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স্ত্রীবাচক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4400" dirty="0" smtClean="0">
                <a:latin typeface="NikoshBAN" pitchFamily="2" charset="0"/>
              </a:rPr>
              <a:t> </a:t>
            </a:r>
            <a:r>
              <a:rPr lang="ar-EG" sz="4400" dirty="0" smtClean="0">
                <a:latin typeface="Arial" pitchFamily="34" charset="0"/>
                <a:cs typeface="Arial" pitchFamily="34" charset="0"/>
              </a:rPr>
              <a:t>مؤنث</a:t>
            </a:r>
            <a:r>
              <a:rPr lang="en-US" sz="3200" dirty="0" err="1" smtClean="0">
                <a:latin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স্ত্রীলিঙ্গ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r-EG" sz="4400" dirty="0" smtClean="0">
                <a:latin typeface="Arial" pitchFamily="34" charset="0"/>
                <a:cs typeface="Arial" pitchFamily="34" charset="0"/>
              </a:rPr>
              <a:t>فاطمة, دجاجة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7297" y="76200"/>
            <a:ext cx="8249503" cy="838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latin typeface="Arial" pitchFamily="34" charset="0"/>
                <a:cs typeface="Arial" pitchFamily="34" charset="0"/>
              </a:rPr>
              <a:t>اسم</a:t>
            </a:r>
            <a:r>
              <a:rPr lang="ar-EG" sz="4000" dirty="0" smtClean="0">
                <a:latin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67770" y="1086703"/>
            <a:ext cx="3505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400" b="1" dirty="0" smtClean="0">
                <a:latin typeface="Arial" pitchFamily="34" charset="0"/>
                <a:cs typeface="Arial" pitchFamily="34" charset="0"/>
              </a:rPr>
              <a:t> معرفة</a:t>
            </a:r>
            <a:r>
              <a:rPr lang="bn-IN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IN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7400" y="1092958"/>
            <a:ext cx="3276599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نكرة</a:t>
            </a:r>
            <a:r>
              <a:rPr lang="bn-IN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n-IN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অনির্দিষ্ট</a:t>
            </a:r>
            <a:r>
              <a:rPr lang="bn-IN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197" y="1086703"/>
            <a:ext cx="8382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১।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5006135" y="1086703"/>
            <a:ext cx="826008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২।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981200"/>
            <a:ext cx="8839200" cy="228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معرفة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اسم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বস্তু,বা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معرفة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Arial" pitchFamily="34" charset="0"/>
              </a:rPr>
              <a:t>زيد - القلم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4419600"/>
            <a:ext cx="8839200" cy="22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400" b="1" dirty="0" smtClean="0">
                <a:solidFill>
                  <a:schemeClr val="tx1"/>
                </a:solidFill>
                <a:latin typeface="NikoshBAN" pitchFamily="2" charset="0"/>
                <a:cs typeface="Arial" pitchFamily="34" charset="0"/>
              </a:rPr>
              <a:t>نكرة 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chemeClr val="tx1"/>
                </a:solidFill>
                <a:latin typeface="NikoshBAN" pitchFamily="2" charset="0"/>
                <a:cs typeface="Arial" pitchFamily="34" charset="0"/>
              </a:rPr>
              <a:t> اسم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অনির্দিষ্ট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EG" sz="4000" dirty="0" smtClean="0">
                <a:solidFill>
                  <a:schemeClr val="tx1"/>
                </a:solidFill>
                <a:latin typeface="NikoshBAN" pitchFamily="2" charset="0"/>
                <a:cs typeface="Arial" pitchFamily="34" charset="0"/>
              </a:rPr>
              <a:t>نكرة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chemeClr val="tx1"/>
                </a:solidFill>
                <a:latin typeface="NikoshBAN" pitchFamily="2" charset="0"/>
                <a:cs typeface="Arial" pitchFamily="34" charset="0"/>
              </a:rPr>
              <a:t>كتاب - قميص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997</TotalTime>
  <Words>560</Words>
  <Application>Microsoft Office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</dc:creator>
  <cp:lastModifiedBy>HEC</cp:lastModifiedBy>
  <cp:revision>117</cp:revision>
  <dcterms:created xsi:type="dcterms:W3CDTF">2019-12-11T16:11:58Z</dcterms:created>
  <dcterms:modified xsi:type="dcterms:W3CDTF">2019-12-18T08:32:23Z</dcterms:modified>
</cp:coreProperties>
</file>