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9" r:id="rId2"/>
    <p:sldId id="278" r:id="rId3"/>
    <p:sldId id="275" r:id="rId4"/>
    <p:sldId id="260" r:id="rId5"/>
    <p:sldId id="261" r:id="rId6"/>
    <p:sldId id="262" r:id="rId7"/>
    <p:sldId id="276" r:id="rId8"/>
    <p:sldId id="263" r:id="rId9"/>
    <p:sldId id="265" r:id="rId10"/>
    <p:sldId id="267" r:id="rId11"/>
    <p:sldId id="268" r:id="rId12"/>
    <p:sldId id="269" r:id="rId13"/>
    <p:sldId id="270" r:id="rId14"/>
    <p:sldId id="277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B74A55-AAD5-4CB2-A785-DA650B4B1AF3}" type="datetimeFigureOut">
              <a:rPr lang="en-US" smtClean="0"/>
              <a:pPr/>
              <a:t>12/17/2019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3AA928-078E-4782-AF58-1BD634CE2D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98012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NULL" TargetMode="Externa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772400" cy="1470025"/>
          </a:xfrm>
        </p:spPr>
        <p:txBody>
          <a:bodyPr>
            <a:normAutofit/>
          </a:bodyPr>
          <a:lstStyle/>
          <a:p>
            <a:r>
              <a:rPr lang="bn-BD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09800"/>
            <a:ext cx="6400800" cy="4343400"/>
          </a:xfrm>
        </p:spPr>
        <p:txBody>
          <a:bodyPr>
            <a:normAutofit/>
          </a:bodyPr>
          <a:lstStyle/>
          <a:p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বিষয়ঃ গণিত</a:t>
            </a:r>
          </a:p>
          <a:p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শ্রেণিঃ ৮ম</a:t>
            </a:r>
          </a:p>
          <a:p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অধ্যায়ঃ ষষ্ঠ</a:t>
            </a:r>
          </a:p>
        </p:txBody>
      </p:sp>
      <p:sp>
        <p:nvSpPr>
          <p:cNvPr id="5" name="Flowchart: Punched Tape 4"/>
          <p:cNvSpPr/>
          <p:nvPr/>
        </p:nvSpPr>
        <p:spPr>
          <a:xfrm>
            <a:off x="1752600" y="533400"/>
            <a:ext cx="5638800" cy="1524000"/>
          </a:xfrm>
          <a:prstGeom prst="flowChartPunchedTape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 পরিচিতি </a:t>
            </a:r>
            <a:endParaRPr lang="en-US" sz="7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4424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580846"/>
            <a:ext cx="67056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sz="2800" dirty="0" smtClean="0">
                <a:latin typeface="NikoshBAN" pitchFamily="2" charset="0"/>
                <a:cs typeface="NikoshBAN" pitchFamily="2" charset="0"/>
              </a:rPr>
              <a:t>সমীকরণ</a:t>
            </a:r>
            <a:r>
              <a:rPr lang="as-IN" sz="2800" dirty="0" smtClean="0">
                <a:latin typeface="Mongolian Baiti" pitchFamily="66" charset="0"/>
                <a:cs typeface="NikoshBAN" pitchFamily="2" charset="0"/>
              </a:rPr>
              <a:t>(</a:t>
            </a:r>
            <a:r>
              <a:rPr lang="en-US" sz="2800" dirty="0" smtClean="0">
                <a:latin typeface="Mongolian Baiti" pitchFamily="66" charset="0"/>
                <a:cs typeface="Mongolian Baiti" pitchFamily="66" charset="0"/>
              </a:rPr>
              <a:t>3</a:t>
            </a:r>
            <a:r>
              <a:rPr lang="as-IN" sz="2800" dirty="0" smtClean="0">
                <a:latin typeface="Mongolian Baiti" pitchFamily="66" charset="0"/>
                <a:cs typeface="NikoshBAN" pitchFamily="2" charset="0"/>
              </a:rPr>
              <a:t>)</a:t>
            </a:r>
            <a:r>
              <a:rPr lang="as-IN" sz="2800" dirty="0" smtClean="0">
                <a:latin typeface="NikoshBAN" pitchFamily="2" charset="0"/>
                <a:cs typeface="NikoshBAN" pitchFamily="2" charset="0"/>
              </a:rPr>
              <a:t>হতে 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x </a:t>
            </a:r>
            <a:r>
              <a:rPr lang="as-IN" sz="2800" dirty="0">
                <a:latin typeface="NikoshBAN" pitchFamily="2" charset="0"/>
                <a:cs typeface="NikoshBAN" pitchFamily="2" charset="0"/>
              </a:rPr>
              <a:t>এর মানটি সমীকরণ </a:t>
            </a:r>
            <a:r>
              <a:rPr lang="as-IN" sz="2800" dirty="0" smtClean="0">
                <a:latin typeface="Mongolian Baiti" pitchFamily="66" charset="0"/>
                <a:cs typeface="NikoshBAN" pitchFamily="2" charset="0"/>
              </a:rPr>
              <a:t>(</a:t>
            </a:r>
            <a:r>
              <a:rPr lang="en-US" sz="2800" dirty="0" smtClean="0">
                <a:latin typeface="Mongolian Baiti" pitchFamily="66" charset="0"/>
                <a:cs typeface="Mongolian Baiti" pitchFamily="66" charset="0"/>
              </a:rPr>
              <a:t>1</a:t>
            </a:r>
            <a:r>
              <a:rPr lang="as-IN" sz="2800" dirty="0" smtClean="0">
                <a:latin typeface="Mongolian Baiti" pitchFamily="66" charset="0"/>
                <a:cs typeface="NikoshBAN" pitchFamily="2" charset="0"/>
              </a:rPr>
              <a:t>)</a:t>
            </a:r>
            <a:r>
              <a:rPr lang="bn-BD" sz="2800" dirty="0" smtClean="0">
                <a:latin typeface="Mongolian Baiti" pitchFamily="66" charset="0"/>
                <a:cs typeface="NikoshBAN" pitchFamily="2" charset="0"/>
              </a:rPr>
              <a:t> এ  </a:t>
            </a:r>
            <a:r>
              <a:rPr lang="as-IN" sz="2800" dirty="0" smtClean="0">
                <a:latin typeface="NikoshBAN" pitchFamily="2" charset="0"/>
                <a:cs typeface="NikoshBAN" pitchFamily="2" charset="0"/>
              </a:rPr>
              <a:t>বসিয়ে পাই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, </a:t>
            </a:r>
          </a:p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2800" dirty="0" smtClean="0">
                <a:latin typeface="Mongolian Baiti" pitchFamily="66" charset="0"/>
                <a:cs typeface="Mongolian Baiti" pitchFamily="66" charset="0"/>
              </a:rPr>
              <a:t>5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x – </a:t>
            </a:r>
            <a:r>
              <a:rPr lang="en-US" sz="2800" dirty="0">
                <a:latin typeface="Mongolian Baiti" pitchFamily="66" charset="0"/>
                <a:cs typeface="Mongolian Baiti" pitchFamily="66" charset="0"/>
              </a:rPr>
              <a:t>4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y =</a:t>
            </a:r>
            <a:r>
              <a:rPr lang="en-US" sz="2800" dirty="0" smtClean="0">
                <a:latin typeface="Mongolian Baiti" pitchFamily="66" charset="0"/>
                <a:cs typeface="Mongolian Baiti" pitchFamily="66" charset="0"/>
              </a:rPr>
              <a:t>6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বা,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Mongolian Baiti" pitchFamily="66" charset="0"/>
                <a:cs typeface="Mongolian Baiti" pitchFamily="66" charset="0"/>
              </a:rPr>
              <a:t>5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2800" dirty="0" smtClean="0">
                <a:latin typeface="Mongolian Baiti" pitchFamily="66" charset="0"/>
                <a:cs typeface="Mongolian Baiti" pitchFamily="66" charset="0"/>
              </a:rPr>
              <a:t>4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– </a:t>
            </a:r>
            <a:r>
              <a:rPr lang="en-US" sz="2800" dirty="0" smtClean="0">
                <a:latin typeface="Mongolian Baiti" pitchFamily="66" charset="0"/>
                <a:cs typeface="Mongolian Baiti" pitchFamily="66" charset="0"/>
              </a:rPr>
              <a:t>2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y) – </a:t>
            </a:r>
            <a:r>
              <a:rPr lang="en-US" sz="2800" dirty="0" smtClean="0">
                <a:latin typeface="Mongolian Baiti" pitchFamily="66" charset="0"/>
                <a:cs typeface="Mongolian Baiti" pitchFamily="66" charset="0"/>
              </a:rPr>
              <a:t>4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y =</a:t>
            </a:r>
            <a:r>
              <a:rPr lang="en-US" sz="2800" dirty="0" smtClean="0">
                <a:latin typeface="Mongolian Baiti" pitchFamily="66" charset="0"/>
                <a:cs typeface="Mongolian Baiti" pitchFamily="66" charset="0"/>
              </a:rPr>
              <a:t>6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বা, </a:t>
            </a:r>
            <a:r>
              <a:rPr lang="en-US" sz="2800" dirty="0" smtClean="0">
                <a:latin typeface="Mongolian Baiti" pitchFamily="66" charset="0"/>
                <a:cs typeface="Mongolian Baiti" pitchFamily="66" charset="0"/>
              </a:rPr>
              <a:t>20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– </a:t>
            </a:r>
            <a:r>
              <a:rPr lang="en-US" sz="2800" dirty="0" smtClean="0">
                <a:latin typeface="Mongolian Baiti" pitchFamily="66" charset="0"/>
                <a:cs typeface="Mongolian Baiti" pitchFamily="66" charset="0"/>
              </a:rPr>
              <a:t>10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y – </a:t>
            </a:r>
            <a:r>
              <a:rPr lang="en-US" sz="2800" dirty="0" smtClean="0">
                <a:latin typeface="Mongolian Baiti" pitchFamily="66" charset="0"/>
                <a:cs typeface="Mongolian Baiti" pitchFamily="66" charset="0"/>
              </a:rPr>
              <a:t>4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y =</a:t>
            </a:r>
            <a:r>
              <a:rPr lang="en-US" sz="2800" dirty="0" smtClean="0">
                <a:latin typeface="Mongolian Baiti" pitchFamily="66" charset="0"/>
                <a:cs typeface="Mongolian Baiti" pitchFamily="66" charset="0"/>
              </a:rPr>
              <a:t>6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বা, </a:t>
            </a:r>
            <a:r>
              <a:rPr lang="en-US" sz="2800" dirty="0" smtClean="0">
                <a:latin typeface="Mongolian Baiti" pitchFamily="66" charset="0"/>
                <a:cs typeface="Mongolian Baiti" pitchFamily="66" charset="0"/>
              </a:rPr>
              <a:t>20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– </a:t>
            </a:r>
            <a:r>
              <a:rPr lang="en-US" sz="2800" dirty="0" smtClean="0">
                <a:latin typeface="Mongolian Baiti" pitchFamily="66" charset="0"/>
                <a:cs typeface="Mongolian Baiti" pitchFamily="66" charset="0"/>
              </a:rPr>
              <a:t>14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y = </a:t>
            </a:r>
            <a:r>
              <a:rPr lang="en-US" sz="2800" dirty="0" smtClean="0">
                <a:latin typeface="Mongolian Baiti" pitchFamily="66" charset="0"/>
                <a:cs typeface="Mongolian Baiti" pitchFamily="66" charset="0"/>
              </a:rPr>
              <a:t>6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বা, - </a:t>
            </a:r>
            <a:r>
              <a:rPr lang="en-US" sz="2800" dirty="0" smtClean="0">
                <a:latin typeface="Mongolian Baiti" pitchFamily="66" charset="0"/>
                <a:cs typeface="Mongolian Baiti" pitchFamily="66" charset="0"/>
              </a:rPr>
              <a:t>14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y = </a:t>
            </a:r>
            <a:r>
              <a:rPr lang="en-US" sz="2800" dirty="0" smtClean="0">
                <a:latin typeface="Mongolian Baiti" pitchFamily="66" charset="0"/>
                <a:cs typeface="Mongolian Baiti" pitchFamily="66" charset="0"/>
              </a:rPr>
              <a:t>6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– </a:t>
            </a:r>
            <a:r>
              <a:rPr lang="en-US" sz="2800" dirty="0" smtClean="0">
                <a:latin typeface="Mongolian Baiti" pitchFamily="66" charset="0"/>
                <a:cs typeface="Mongolian Baiti" pitchFamily="66" charset="0"/>
              </a:rPr>
              <a:t>20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বা, -</a:t>
            </a:r>
            <a:r>
              <a:rPr lang="en-US" sz="2800" dirty="0" smtClean="0">
                <a:latin typeface="Mongolian Baiti" pitchFamily="66" charset="0"/>
                <a:cs typeface="Mongolian Baiti" pitchFamily="66" charset="0"/>
              </a:rPr>
              <a:t>14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y = - </a:t>
            </a:r>
            <a:r>
              <a:rPr lang="en-US" sz="2800" dirty="0" smtClean="0">
                <a:latin typeface="Mongolian Baiti" pitchFamily="66" charset="0"/>
                <a:cs typeface="Mongolian Baiti" pitchFamily="66" charset="0"/>
              </a:rPr>
              <a:t>14     </a:t>
            </a:r>
            <a:r>
              <a:rPr lang="bn-BD" sz="2800" dirty="0" smtClean="0">
                <a:latin typeface="Mongolian Baiti" pitchFamily="66" charset="0"/>
                <a:cs typeface="Mongolian Baiti" pitchFamily="66" charset="0"/>
              </a:rPr>
              <a:t>[</a:t>
            </a:r>
            <a:r>
              <a:rPr lang="en-US" sz="2800" dirty="0" smtClean="0">
                <a:latin typeface="Mongolian Baiti" pitchFamily="66" charset="0"/>
                <a:cs typeface="Mongolian Baiti" pitchFamily="66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উভয় পক্ষকে -</a:t>
            </a:r>
            <a:r>
              <a:rPr lang="en-US" sz="2800" dirty="0" smtClean="0">
                <a:latin typeface="Mongolian Baiti" pitchFamily="66" charset="0"/>
                <a:cs typeface="Mongolian Baiti" pitchFamily="66" charset="0"/>
              </a:rPr>
              <a:t>14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ভাগ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দারা করে]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বা,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y = </a:t>
            </a:r>
            <a:r>
              <a:rPr lang="en-US" sz="2800" dirty="0" smtClean="0">
                <a:latin typeface="Mongolian Baiti" pitchFamily="66" charset="0"/>
                <a:cs typeface="Mongolian Baiti" pitchFamily="66" charset="0"/>
              </a:rPr>
              <a:t>1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        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এখন সমীকরণ </a:t>
            </a:r>
            <a:r>
              <a:rPr lang="bn-BD" sz="2800" dirty="0" smtClean="0">
                <a:latin typeface="Mongolian Baiti" pitchFamily="66" charset="0"/>
                <a:cs typeface="NikoshBAN" pitchFamily="2" charset="0"/>
              </a:rPr>
              <a:t>(</a:t>
            </a:r>
            <a:r>
              <a:rPr lang="en-US" sz="2800" dirty="0" smtClean="0">
                <a:latin typeface="Mongolian Baiti" pitchFamily="66" charset="0"/>
                <a:cs typeface="Mongolian Baiti" pitchFamily="66" charset="0"/>
              </a:rPr>
              <a:t>3</a:t>
            </a:r>
            <a:r>
              <a:rPr lang="bn-BD" sz="2800" dirty="0" smtClean="0">
                <a:latin typeface="Mongolian Baiti" pitchFamily="66" charset="0"/>
                <a:cs typeface="NikoshBAN" pitchFamily="2" charset="0"/>
              </a:rPr>
              <a:t>)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এ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y=</a:t>
            </a:r>
            <a:r>
              <a:rPr lang="en-US" sz="2800" dirty="0" smtClean="0">
                <a:latin typeface="Mongolian Baiti" pitchFamily="66" charset="0"/>
                <a:cs typeface="Mongolian Baiti" pitchFamily="66" charset="0"/>
              </a:rPr>
              <a:t>1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বসিয়ে পাই, </a:t>
            </a:r>
            <a:endParaRPr lang="as-IN" sz="2800" dirty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x = </a:t>
            </a:r>
            <a:r>
              <a:rPr lang="en-US" sz="2800" dirty="0" smtClean="0">
                <a:latin typeface="Mongolian Baiti" pitchFamily="66" charset="0"/>
                <a:cs typeface="Mongolian Baiti" pitchFamily="66" charset="0"/>
              </a:rPr>
              <a:t>4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– </a:t>
            </a:r>
            <a:r>
              <a:rPr lang="en-US" sz="2800" dirty="0" smtClean="0">
                <a:latin typeface="Mongolian Baiti" pitchFamily="66" charset="0"/>
                <a:cs typeface="Mongolian Baiti" pitchFamily="66" charset="0"/>
              </a:rPr>
              <a:t>2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y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বা,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x = </a:t>
            </a:r>
            <a:r>
              <a:rPr lang="en-US" sz="2800" dirty="0" smtClean="0">
                <a:latin typeface="Mongolian Baiti" pitchFamily="66" charset="0"/>
                <a:cs typeface="Mongolian Baiti" pitchFamily="66" charset="0"/>
              </a:rPr>
              <a:t>4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– </a:t>
            </a:r>
            <a:r>
              <a:rPr lang="en-US" sz="2800" dirty="0" smtClean="0">
                <a:latin typeface="Mongolian Baiti" pitchFamily="66" charset="0"/>
                <a:cs typeface="Mongolian Baiti" pitchFamily="66" charset="0"/>
              </a:rPr>
              <a:t>2.1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বা,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x = </a:t>
            </a:r>
            <a:r>
              <a:rPr lang="en-US" sz="2800" dirty="0" smtClean="0">
                <a:latin typeface="Mongolian Baiti" pitchFamily="66" charset="0"/>
                <a:cs typeface="Mongolian Baiti" pitchFamily="66" charset="0"/>
              </a:rPr>
              <a:t>4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– </a:t>
            </a:r>
            <a:r>
              <a:rPr lang="en-US" sz="2800" dirty="0" smtClean="0">
                <a:latin typeface="Mongolian Baiti" pitchFamily="66" charset="0"/>
                <a:cs typeface="Mongolian Baiti" pitchFamily="66" charset="0"/>
              </a:rPr>
              <a:t>2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বা,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x = </a:t>
            </a:r>
            <a:r>
              <a:rPr lang="en-US" sz="2800" dirty="0" smtClean="0">
                <a:latin typeface="Mongolian Baiti" pitchFamily="66" charset="0"/>
                <a:cs typeface="Mongolian Baiti" pitchFamily="66" charset="0"/>
              </a:rPr>
              <a:t>2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নির্ণেয় সমাধান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x,y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) = </a:t>
            </a:r>
            <a:r>
              <a:rPr lang="en-US" sz="2800" dirty="0" smtClean="0">
                <a:latin typeface="Mongolian Baiti" pitchFamily="66" charset="0"/>
                <a:cs typeface="Mongolian Baiti" pitchFamily="66" charset="0"/>
              </a:rPr>
              <a:t>(2,</a:t>
            </a:r>
            <a:r>
              <a:rPr lang="en-US" sz="2800" dirty="0">
                <a:latin typeface="Mongolian Baiti" pitchFamily="66" charset="0"/>
                <a:cs typeface="Mongolian Baiti" pitchFamily="66" charset="0"/>
              </a:rPr>
              <a:t>1</a:t>
            </a:r>
            <a:r>
              <a:rPr lang="en-US" sz="2800" dirty="0" smtClean="0">
                <a:latin typeface="Mongolian Baiti" pitchFamily="66" charset="0"/>
                <a:cs typeface="Mongolian Baiti" pitchFamily="66" charset="0"/>
              </a:rPr>
              <a:t>)</a:t>
            </a:r>
            <a:r>
              <a:rPr lang="bn-BD" sz="2800" dirty="0" smtClean="0">
                <a:latin typeface="Mongolian Baiti" pitchFamily="66" charset="0"/>
                <a:cs typeface="Mongolian Baiti" pitchFamily="66" charset="0"/>
              </a:rPr>
              <a:t> </a:t>
            </a:r>
            <a:endParaRPr lang="en-US" sz="2800" dirty="0">
              <a:latin typeface="Mongolian Baiti" pitchFamily="66" charset="0"/>
              <a:cs typeface="Mongolian Baiti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7951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31955" y="2971800"/>
            <a:ext cx="90678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সমাধান করঃ</a:t>
            </a:r>
          </a:p>
          <a:p>
            <a:pPr algn="ctr"/>
            <a:r>
              <a:rPr lang="en-US" sz="4400" dirty="0">
                <a:latin typeface="Mongolian Baiti" pitchFamily="66" charset="0"/>
                <a:cs typeface="Mongolian Baiti" pitchFamily="66" charset="0"/>
              </a:rPr>
              <a:t>3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x + </a:t>
            </a:r>
            <a:r>
              <a:rPr lang="en-US" sz="4400" dirty="0" smtClean="0">
                <a:latin typeface="Mongolian Baiti" pitchFamily="66" charset="0"/>
                <a:cs typeface="Mongolian Baiti" pitchFamily="66" charset="0"/>
              </a:rPr>
              <a:t>2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y = </a:t>
            </a:r>
            <a:r>
              <a:rPr lang="en-US" sz="4400" dirty="0" smtClean="0">
                <a:latin typeface="Mongolian Baiti" pitchFamily="66" charset="0"/>
                <a:cs typeface="Mongolian Baiti" pitchFamily="66" charset="0"/>
              </a:rPr>
              <a:t>10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dirty="0">
                <a:latin typeface="NikoshBAN" pitchFamily="2" charset="0"/>
                <a:cs typeface="NikoshBAN" pitchFamily="2" charset="0"/>
              </a:rPr>
              <a:t>x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– y = 0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Left-Right Arrow 2"/>
          <p:cNvSpPr/>
          <p:nvPr/>
        </p:nvSpPr>
        <p:spPr>
          <a:xfrm>
            <a:off x="539545" y="304800"/>
            <a:ext cx="7924799" cy="2971800"/>
          </a:xfrm>
          <a:prstGeom prst="left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>
                <a:latin typeface="NikoshBAN" pitchFamily="2" charset="0"/>
                <a:cs typeface="NikoshBAN" pitchFamily="2" charset="0"/>
              </a:rPr>
              <a:t>দলীয় কাজ </a:t>
            </a:r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>
                <a:latin typeface="NikoshBAN" pitchFamily="2" charset="0"/>
                <a:cs typeface="NikoshBAN" pitchFamily="2" charset="0"/>
              </a:rPr>
              <a:t>সময় ১০ মিনিট </a:t>
            </a:r>
          </a:p>
        </p:txBody>
      </p:sp>
    </p:spTree>
    <p:extLst>
      <p:ext uri="{BB962C8B-B14F-4D97-AF65-F5344CB8AC3E}">
        <p14:creationId xmlns:p14="http://schemas.microsoft.com/office/powerpoint/2010/main" xmlns="" val="3989694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76200" y="329625"/>
            <a:ext cx="899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দলীয় কাজের সমাধান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TextBox 3"/>
              <p:cNvSpPr txBox="1"/>
              <p:nvPr/>
            </p:nvSpPr>
            <p:spPr>
              <a:xfrm>
                <a:off x="838200" y="868103"/>
                <a:ext cx="7162800" cy="62184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>
                    <a:latin typeface="Mongolian Baiti" pitchFamily="66" charset="0"/>
                    <a:cs typeface="Mongolian Baiti" pitchFamily="66" charset="0"/>
                  </a:rPr>
                  <a:t>3</a:t>
                </a:r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x + </a:t>
                </a:r>
                <a:r>
                  <a:rPr lang="en-US" sz="2400" dirty="0" smtClean="0">
                    <a:latin typeface="Mongolian Baiti" pitchFamily="66" charset="0"/>
                    <a:cs typeface="Mongolian Baiti" pitchFamily="66" charset="0"/>
                  </a:rPr>
                  <a:t>2</a:t>
                </a:r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y </a:t>
                </a:r>
                <a:r>
                  <a:rPr lang="en-US" sz="2400" dirty="0" smtClean="0">
                    <a:latin typeface="Mongolian Baiti" pitchFamily="66" charset="0"/>
                    <a:cs typeface="Mongolian Baiti" pitchFamily="66" charset="0"/>
                  </a:rPr>
                  <a:t>=10---------</a:t>
                </a:r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(</a:t>
                </a:r>
                <a:r>
                  <a:rPr lang="en-US" sz="2400" dirty="0" smtClean="0">
                    <a:latin typeface="Mongolian Baiti" pitchFamily="66" charset="0"/>
                    <a:cs typeface="Mongolian Baiti" pitchFamily="66" charset="0"/>
                  </a:rPr>
                  <a:t>1)</a:t>
                </a:r>
                <a:endParaRPr lang="en-US" sz="2400" dirty="0" smtClean="0">
                  <a:latin typeface="NikoshBAN" pitchFamily="2" charset="0"/>
                  <a:cs typeface="NikoshBAN" pitchFamily="2" charset="0"/>
                </a:endParaRPr>
              </a:p>
              <a:p>
                <a:pPr algn="ctr"/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x – y  =0---------(</a:t>
                </a:r>
                <a:r>
                  <a:rPr lang="en-US" sz="2400" dirty="0" smtClean="0">
                    <a:latin typeface="Mongolian Baiti" pitchFamily="66" charset="0"/>
                    <a:cs typeface="Mongolian Baiti" pitchFamily="66" charset="0"/>
                  </a:rPr>
                  <a:t>2)</a:t>
                </a:r>
                <a:endParaRPr lang="en-US" sz="2400" dirty="0" smtClean="0">
                  <a:latin typeface="NikoshBAN" pitchFamily="2" charset="0"/>
                  <a:cs typeface="NikoshBAN" pitchFamily="2" charset="0"/>
                </a:endParaRPr>
              </a:p>
              <a:p>
                <a:pPr algn="ctr"/>
                <a:r>
                  <a:rPr lang="bn-BD" sz="2400" dirty="0" smtClean="0">
                    <a:latin typeface="NikoshBAN" pitchFamily="2" charset="0"/>
                    <a:cs typeface="NikoshBAN" pitchFamily="2" charset="0"/>
                  </a:rPr>
                  <a:t>সমীকরণ </a:t>
                </a:r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(</a:t>
                </a:r>
                <a:r>
                  <a:rPr lang="en-US" sz="2400" dirty="0" smtClean="0">
                    <a:latin typeface="Mongolian Baiti" pitchFamily="66" charset="0"/>
                    <a:cs typeface="Mongolian Baiti" pitchFamily="66" charset="0"/>
                  </a:rPr>
                  <a:t>2)</a:t>
                </a:r>
                <a:r>
                  <a:rPr lang="bn-BD" sz="2400" dirty="0" smtClean="0">
                    <a:latin typeface="NikoshBAN" pitchFamily="2" charset="0"/>
                    <a:cs typeface="NikoshBAN" pitchFamily="2" charset="0"/>
                  </a:rPr>
                  <a:t> হতে পক্ষান্তর করে পাই,</a:t>
                </a:r>
              </a:p>
              <a:p>
                <a:pPr algn="ctr"/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x – y = o</a:t>
                </a:r>
                <a:endParaRPr lang="bn-BD" sz="2400" dirty="0" smtClean="0">
                  <a:latin typeface="NikoshBAN" pitchFamily="2" charset="0"/>
                  <a:cs typeface="NikoshBAN" pitchFamily="2" charset="0"/>
                </a:endParaRPr>
              </a:p>
              <a:p>
                <a:pPr algn="ctr"/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 x = y </a:t>
                </a:r>
                <a:r>
                  <a:rPr lang="en-US" sz="2400" dirty="0" smtClean="0">
                    <a:latin typeface="Mongolian Baiti" pitchFamily="66" charset="0"/>
                    <a:cs typeface="Mongolian Baiti" pitchFamily="66" charset="0"/>
                  </a:rPr>
                  <a:t>------(3)</a:t>
                </a:r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/>
                </a:r>
              </a:p>
              <a:p>
                <a:pPr algn="ctr"/>
                <a:r>
                  <a:rPr lang="bn-BD" sz="2400" dirty="0" smtClean="0">
                    <a:latin typeface="NikoshBAN" pitchFamily="2" charset="0"/>
                    <a:cs typeface="NikoshBAN" pitchFamily="2" charset="0"/>
                  </a:rPr>
                  <a:t>সমীকরণ </a:t>
                </a:r>
                <a:r>
                  <a:rPr lang="bn-BD" sz="2400" dirty="0" smtClean="0">
                    <a:latin typeface="Mongolian Baiti" pitchFamily="66" charset="0"/>
                    <a:cs typeface="NikoshBAN" pitchFamily="2" charset="0"/>
                  </a:rPr>
                  <a:t>(</a:t>
                </a:r>
                <a:r>
                  <a:rPr lang="en-US" sz="2400" dirty="0" smtClean="0">
                    <a:latin typeface="Mongolian Baiti" pitchFamily="66" charset="0"/>
                    <a:cs typeface="Mongolian Baiti" pitchFamily="66" charset="0"/>
                  </a:rPr>
                  <a:t>3</a:t>
                </a:r>
                <a:r>
                  <a:rPr lang="bn-BD" sz="2400" dirty="0" smtClean="0">
                    <a:latin typeface="Mongolian Baiti" pitchFamily="66" charset="0"/>
                    <a:cs typeface="NikoshBAN" pitchFamily="2" charset="0"/>
                  </a:rPr>
                  <a:t>)</a:t>
                </a:r>
                <a:r>
                  <a:rPr lang="bn-BD" sz="2400" dirty="0" smtClean="0">
                    <a:latin typeface="NikoshBAN" pitchFamily="2" charset="0"/>
                    <a:cs typeface="NikoshBAN" pitchFamily="2" charset="0"/>
                  </a:rPr>
                  <a:t>হতে </a:t>
                </a:r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x</a:t>
                </a:r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bn-BD" sz="2400" dirty="0" smtClean="0">
                    <a:latin typeface="NikoshBAN" pitchFamily="2" charset="0"/>
                    <a:cs typeface="NikoshBAN" pitchFamily="2" charset="0"/>
                  </a:rPr>
                  <a:t>এর মানটি সমীকরণ </a:t>
                </a:r>
                <a:r>
                  <a:rPr lang="bn-BD" sz="2400" dirty="0" smtClean="0">
                    <a:latin typeface="Mongolian Baiti" pitchFamily="66" charset="0"/>
                    <a:cs typeface="NikoshBAN" pitchFamily="2" charset="0"/>
                  </a:rPr>
                  <a:t>(</a:t>
                </a:r>
                <a:r>
                  <a:rPr lang="en-US" sz="2400" dirty="0" smtClean="0">
                    <a:latin typeface="Mongolian Baiti" pitchFamily="66" charset="0"/>
                    <a:cs typeface="Mongolian Baiti" pitchFamily="66" charset="0"/>
                  </a:rPr>
                  <a:t>1</a:t>
                </a:r>
                <a:r>
                  <a:rPr lang="bn-BD" sz="2400" dirty="0" smtClean="0">
                    <a:latin typeface="Mongolian Baiti" pitchFamily="66" charset="0"/>
                    <a:cs typeface="NikoshBAN" pitchFamily="2" charset="0"/>
                  </a:rPr>
                  <a:t>)</a:t>
                </a:r>
                <a:r>
                  <a:rPr lang="bn-BD" sz="2400" dirty="0" smtClean="0">
                    <a:latin typeface="NikoshBAN" pitchFamily="2" charset="0"/>
                    <a:cs typeface="NikoshBAN" pitchFamily="2" charset="0"/>
                  </a:rPr>
                  <a:t>এ বসিয়ে পাই,</a:t>
                </a:r>
              </a:p>
              <a:p>
                <a:pPr algn="ctr"/>
                <a:r>
                  <a:rPr lang="en-US" sz="2400" dirty="0">
                    <a:latin typeface="Mongolian Baiti" pitchFamily="66" charset="0"/>
                    <a:cs typeface="Mongolian Baiti" pitchFamily="66" charset="0"/>
                  </a:rPr>
                  <a:t>3</a:t>
                </a:r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x + </a:t>
                </a:r>
                <a:r>
                  <a:rPr lang="en-US" sz="2400" dirty="0">
                    <a:latin typeface="Mongolian Baiti" pitchFamily="66" charset="0"/>
                    <a:cs typeface="Mongolian Baiti" pitchFamily="66" charset="0"/>
                  </a:rPr>
                  <a:t>2</a:t>
                </a:r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y =</a:t>
                </a:r>
                <a:r>
                  <a:rPr lang="en-US" sz="2400" dirty="0" smtClean="0">
                    <a:latin typeface="Mongolian Baiti" pitchFamily="66" charset="0"/>
                    <a:cs typeface="Mongolian Baiti" pitchFamily="66" charset="0"/>
                  </a:rPr>
                  <a:t>10</a:t>
                </a:r>
                <a:endParaRPr lang="en-US" sz="2400" dirty="0" smtClean="0">
                  <a:latin typeface="NikoshBAN" pitchFamily="2" charset="0"/>
                  <a:cs typeface="NikoshBAN" pitchFamily="2" charset="0"/>
                </a:endParaRPr>
              </a:p>
              <a:p>
                <a:pPr algn="ctr"/>
                <a:r>
                  <a:rPr lang="bn-BD" sz="2400" dirty="0" smtClean="0">
                    <a:latin typeface="NikoshBAN" pitchFamily="2" charset="0"/>
                    <a:cs typeface="NikoshBAN" pitchFamily="2" charset="0"/>
                  </a:rPr>
                  <a:t>বা,</a:t>
                </a:r>
                <a:r>
                  <a:rPr lang="en-US" sz="2400" dirty="0">
                    <a:latin typeface="Mongolian Baiti" pitchFamily="66" charset="0"/>
                    <a:cs typeface="Mongolian Baiti" pitchFamily="66" charset="0"/>
                  </a:rPr>
                  <a:t>3</a:t>
                </a:r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y +</a:t>
                </a:r>
                <a:r>
                  <a:rPr lang="en-US" sz="2400" dirty="0" smtClean="0">
                    <a:latin typeface="Mongolian Baiti" pitchFamily="66" charset="0"/>
                    <a:cs typeface="Mongolian Baiti" pitchFamily="66" charset="0"/>
                  </a:rPr>
                  <a:t>2</a:t>
                </a:r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y =</a:t>
                </a:r>
                <a:r>
                  <a:rPr lang="en-US" sz="2400" dirty="0" smtClean="0">
                    <a:latin typeface="Mongolian Baiti" pitchFamily="66" charset="0"/>
                    <a:cs typeface="Mongolian Baiti" pitchFamily="66" charset="0"/>
                  </a:rPr>
                  <a:t>10</a:t>
                </a:r>
                <a:endParaRPr lang="en-US" sz="2400" dirty="0" smtClean="0">
                  <a:latin typeface="NikoshBAN" pitchFamily="2" charset="0"/>
                  <a:cs typeface="NikoshBAN" pitchFamily="2" charset="0"/>
                </a:endParaRPr>
              </a:p>
              <a:p>
                <a:pPr algn="ctr"/>
                <a:r>
                  <a:rPr lang="bn-BD" sz="2400" dirty="0" smtClean="0">
                    <a:latin typeface="NikoshBAN" pitchFamily="2" charset="0"/>
                    <a:cs typeface="NikoshBAN" pitchFamily="2" charset="0"/>
                  </a:rPr>
                  <a:t>বা,</a:t>
                </a:r>
                <a:r>
                  <a:rPr lang="en-US" sz="2400" dirty="0">
                    <a:latin typeface="Mongolian Baiti" pitchFamily="66" charset="0"/>
                    <a:cs typeface="Mongolian Baiti" pitchFamily="66" charset="0"/>
                  </a:rPr>
                  <a:t>5</a:t>
                </a:r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y =</a:t>
                </a:r>
                <a:r>
                  <a:rPr lang="en-US" sz="2400" dirty="0" smtClean="0">
                    <a:latin typeface="Mongolian Baiti" pitchFamily="66" charset="0"/>
                    <a:cs typeface="Mongolian Baiti" pitchFamily="66" charset="0"/>
                  </a:rPr>
                  <a:t>10</a:t>
                </a:r>
                <a:endParaRPr lang="en-US" sz="2400" dirty="0" smtClean="0">
                  <a:latin typeface="NikoshBAN" pitchFamily="2" charset="0"/>
                  <a:cs typeface="NikoshBAN" pitchFamily="2" charset="0"/>
                </a:endParaRPr>
              </a:p>
              <a:p>
                <a:pPr algn="ctr"/>
                <a:r>
                  <a:rPr lang="bn-BD" sz="2400" dirty="0" smtClean="0">
                    <a:latin typeface="NikoshBAN" pitchFamily="2" charset="0"/>
                    <a:cs typeface="NikoshBAN" pitchFamily="2" charset="0"/>
                  </a:rPr>
                  <a:t>বা,</a:t>
                </a:r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y</a:t>
                </a:r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10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/>
                </a:r>
              </a:p>
              <a:p>
                <a:pPr algn="ctr"/>
                <a:r>
                  <a:rPr lang="bn-BD" sz="2400" dirty="0" smtClean="0">
                    <a:latin typeface="NikoshBAN" pitchFamily="2" charset="0"/>
                    <a:cs typeface="NikoshBAN" pitchFamily="2" charset="0"/>
                  </a:rPr>
                  <a:t>বা,</a:t>
                </a:r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y</a:t>
                </a:r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 = </a:t>
                </a:r>
                <a:r>
                  <a:rPr lang="en-US" sz="2400" dirty="0" smtClean="0">
                    <a:latin typeface="Mongolian Baiti" pitchFamily="66" charset="0"/>
                    <a:cs typeface="Mongolian Baiti" pitchFamily="66" charset="0"/>
                  </a:rPr>
                  <a:t>2</a:t>
                </a:r>
                <a:endParaRPr lang="en-US" sz="2400" dirty="0" smtClean="0">
                  <a:latin typeface="NikoshBAN" pitchFamily="2" charset="0"/>
                  <a:cs typeface="NikoshBAN" pitchFamily="2" charset="0"/>
                </a:endParaRPr>
              </a:p>
              <a:p>
                <a:pPr algn="ctr"/>
                <a:r>
                  <a:rPr lang="bn-BD" sz="2400" dirty="0" smtClean="0">
                    <a:latin typeface="NikoshBAN" pitchFamily="2" charset="0"/>
                    <a:cs typeface="NikoshBAN" pitchFamily="2" charset="0"/>
                  </a:rPr>
                  <a:t>এখন সমীকরণ</a:t>
                </a:r>
                <a:r>
                  <a:rPr lang="bn-BD" sz="2400" dirty="0" smtClean="0">
                    <a:latin typeface="Mongolian Baiti" pitchFamily="66" charset="0"/>
                    <a:cs typeface="NikoshBAN" pitchFamily="2" charset="0"/>
                  </a:rPr>
                  <a:t>(</a:t>
                </a:r>
                <a:r>
                  <a:rPr lang="en-US" sz="2400" dirty="0" smtClean="0">
                    <a:latin typeface="Mongolian Baiti" pitchFamily="66" charset="0"/>
                    <a:cs typeface="Mongolian Baiti" pitchFamily="66" charset="0"/>
                  </a:rPr>
                  <a:t>3</a:t>
                </a:r>
                <a:r>
                  <a:rPr lang="bn-BD" sz="2400" dirty="0" smtClean="0">
                    <a:latin typeface="Mongolian Baiti" pitchFamily="66" charset="0"/>
                    <a:cs typeface="NikoshBAN" pitchFamily="2" charset="0"/>
                  </a:rPr>
                  <a:t>)</a:t>
                </a:r>
                <a:r>
                  <a:rPr lang="bn-BD" sz="2400" dirty="0" smtClean="0">
                    <a:latin typeface="NikoshBAN" pitchFamily="2" charset="0"/>
                    <a:cs typeface="NikoshBAN" pitchFamily="2" charset="0"/>
                  </a:rPr>
                  <a:t>এ </a:t>
                </a:r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y = </a:t>
                </a:r>
                <a:r>
                  <a:rPr lang="en-US" sz="2400" dirty="0" smtClean="0">
                    <a:latin typeface="Mongolian Baiti" pitchFamily="66" charset="0"/>
                    <a:cs typeface="Mongolian Baiti" pitchFamily="66" charset="0"/>
                  </a:rPr>
                  <a:t>2</a:t>
                </a:r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bn-BD" sz="2400" dirty="0" smtClean="0">
                    <a:latin typeface="NikoshBAN" pitchFamily="2" charset="0"/>
                    <a:cs typeface="NikoshBAN" pitchFamily="2" charset="0"/>
                  </a:rPr>
                  <a:t>বসিয়ে পাই,</a:t>
                </a:r>
              </a:p>
              <a:p>
                <a:pPr algn="ctr"/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x</a:t>
                </a:r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 = y</a:t>
                </a:r>
              </a:p>
              <a:p>
                <a:pPr algn="ctr"/>
                <a:r>
                  <a:rPr lang="bn-BD" sz="2400" dirty="0" smtClean="0">
                    <a:latin typeface="NikoshBAN" pitchFamily="2" charset="0"/>
                    <a:cs typeface="NikoshBAN" pitchFamily="2" charset="0"/>
                  </a:rPr>
                  <a:t>বা,</a:t>
                </a:r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x=</a:t>
                </a:r>
                <a:r>
                  <a:rPr lang="en-US" sz="2400" dirty="0" smtClean="0">
                    <a:latin typeface="Mongolian Baiti" pitchFamily="66" charset="0"/>
                    <a:cs typeface="Mongolian Baiti" pitchFamily="66" charset="0"/>
                  </a:rPr>
                  <a:t>2</a:t>
                </a:r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/>
                </a:r>
              </a:p>
              <a:p>
                <a:pPr algn="ctr"/>
                <a:r>
                  <a:rPr lang="bn-BD" sz="2400" dirty="0" smtClean="0">
                    <a:latin typeface="NikoshBAN" pitchFamily="2" charset="0"/>
                    <a:cs typeface="NikoshBAN" pitchFamily="2" charset="0"/>
                  </a:rPr>
                  <a:t>নির্ণেয় সমাধান </a:t>
                </a:r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(</a:t>
                </a:r>
                <a:r>
                  <a:rPr lang="en-US" sz="2400" dirty="0" err="1" smtClean="0">
                    <a:latin typeface="NikoshBAN" pitchFamily="2" charset="0"/>
                    <a:cs typeface="NikoshBAN" pitchFamily="2" charset="0"/>
                  </a:rPr>
                  <a:t>x,y</a:t>
                </a:r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) = </a:t>
                </a:r>
                <a:r>
                  <a:rPr lang="en-US" sz="2400" dirty="0" smtClean="0">
                    <a:latin typeface="Mongolian Baiti" pitchFamily="66" charset="0"/>
                    <a:cs typeface="Mongolian Baiti" pitchFamily="66" charset="0"/>
                  </a:rPr>
                  <a:t>(2,</a:t>
                </a:r>
                <a:r>
                  <a:rPr lang="en-US" sz="2400" dirty="0">
                    <a:latin typeface="Mongolian Baiti" pitchFamily="66" charset="0"/>
                    <a:cs typeface="Mongolian Baiti" pitchFamily="66" charset="0"/>
                  </a:rPr>
                  <a:t>2</a:t>
                </a:r>
                <a:r>
                  <a:rPr lang="en-US" sz="2400" dirty="0" smtClean="0">
                    <a:latin typeface="Mongolian Baiti" pitchFamily="66" charset="0"/>
                    <a:cs typeface="Mongolian Baiti" pitchFamily="66" charset="0"/>
                  </a:rPr>
                  <a:t>)</a:t>
                </a:r>
              </a:p>
              <a:p>
                <a:pPr algn="ctr"/>
                <a:endParaRPr lang="en-US" sz="28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868103"/>
                <a:ext cx="7162800" cy="6218497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t="-1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372190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rizontal Scroll 2"/>
          <p:cNvSpPr/>
          <p:nvPr/>
        </p:nvSpPr>
        <p:spPr>
          <a:xfrm>
            <a:off x="1143000" y="76200"/>
            <a:ext cx="6096000" cy="1905000"/>
          </a:xfrm>
          <a:prstGeom prst="horizontalScroll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bn-BD" sz="8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TextBox 4"/>
              <p:cNvSpPr txBox="1"/>
              <p:nvPr/>
            </p:nvSpPr>
            <p:spPr>
              <a:xfrm>
                <a:off x="1143000" y="1981200"/>
                <a:ext cx="6400800" cy="4031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latin typeface="Mongolian Baiti" pitchFamily="66" charset="0"/>
                    <a:cs typeface="Mongolian Baiti" pitchFamily="66" charset="0"/>
                  </a:rPr>
                  <a:t/>
                </a:r>
                <a:r>
                  <a:rPr lang="bn-BD" sz="3200" dirty="0" smtClean="0">
                    <a:latin typeface="NikoshBAN" pitchFamily="2" charset="0"/>
                    <a:cs typeface="NikoshBAN" pitchFamily="2" charset="0"/>
                  </a:rPr>
                  <a:t>প্রতিস্থাপন </a:t>
                </a:r>
                <a:r>
                  <a:rPr lang="bn-BD" sz="3200" dirty="0">
                    <a:latin typeface="NikoshBAN" pitchFamily="2" charset="0"/>
                    <a:cs typeface="NikoshBAN" pitchFamily="2" charset="0"/>
                  </a:rPr>
                  <a:t>পদ্ধতিতে সমাধান করা </a:t>
                </a:r>
                <a:r>
                  <a:rPr lang="bn-BD" sz="3200" dirty="0" smtClean="0">
                    <a:latin typeface="NikoshBAN" pitchFamily="2" charset="0"/>
                    <a:cs typeface="NikoshBAN" pitchFamily="2" charset="0"/>
                  </a:rPr>
                  <a:t>যায়</a:t>
                </a:r>
                <a:endParaRPr lang="en-US" sz="3200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(i) x + y =</a:t>
                </a:r>
                <a:r>
                  <a:rPr lang="en-US" sz="3200" dirty="0" smtClean="0">
                    <a:latin typeface="Mongolian Baiti" pitchFamily="66" charset="0"/>
                    <a:cs typeface="Mongolian Baiti" pitchFamily="66" charset="0"/>
                  </a:rPr>
                  <a:t>7</a:t>
                </a:r>
                <a:endParaRPr lang="en-US" sz="3200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3200" dirty="0" smtClean="0">
                    <a:latin typeface="Mongolian Baiti" pitchFamily="66" charset="0"/>
                    <a:cs typeface="Mongolian Baiti" pitchFamily="66" charset="0"/>
                  </a:rPr>
                  <a:t>(ii)2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x + y = </a:t>
                </a:r>
                <a:r>
                  <a:rPr lang="en-US" sz="3200" dirty="0" smtClean="0">
                    <a:latin typeface="Mongolian Baiti" pitchFamily="66" charset="0"/>
                    <a:cs typeface="Mongolian Baiti" pitchFamily="66" charset="0"/>
                  </a:rPr>
                  <a:t>5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bn-BD" sz="3200" dirty="0" smtClean="0">
                    <a:latin typeface="NikoshBAN" pitchFamily="2" charset="0"/>
                    <a:cs typeface="NikoshBAN" pitchFamily="2" charset="0"/>
                  </a:rPr>
                  <a:t>এবং 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x – y = </a:t>
                </a:r>
                <a:r>
                  <a:rPr lang="en-US" sz="3200" dirty="0" smtClean="0">
                    <a:latin typeface="Mongolian Baiti" pitchFamily="66" charset="0"/>
                    <a:cs typeface="Mongolian Baiti" pitchFamily="66" charset="0"/>
                  </a:rPr>
                  <a:t>1</a:t>
                </a:r>
                <a:endParaRPr lang="en-US" sz="3200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(iii)ax - by 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/>
                            <a:cs typeface="NikoshBAN" pitchFamily="2" charset="0"/>
                          </a:rPr>
                          <m:t>𝑎</m:t>
                        </m:r>
                      </m:e>
                      <m:sup>
                        <m:r>
                          <a:rPr lang="en-US" sz="3200" b="0" i="1" smtClean="0"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 smtClean="0">
                            <a:latin typeface="Cambria Math" panose="02040503050406030204" pitchFamily="18" charset="0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3200" b="0" i="1" dirty="0" smtClean="0">
                            <a:latin typeface="Cambria Math"/>
                            <a:cs typeface="NikoshBAN" pitchFamily="2" charset="0"/>
                          </a:rPr>
                          <m:t>𝑏</m:t>
                        </m:r>
                      </m:e>
                      <m:sup>
                        <m:r>
                          <a:rPr lang="en-US" sz="3200" b="0" i="1" dirty="0" smtClean="0"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  <m:r>
                      <a:rPr lang="en-US" sz="3200" b="0" i="0" dirty="0" smtClean="0">
                        <a:latin typeface="Cambria Math"/>
                        <a:cs typeface="NikoshBAN" pitchFamily="2" charset="0"/>
                      </a:rPr>
                      <m:t> </m:t>
                    </m:r>
                  </m:oMath>
                </a14:m>
                <a:endParaRPr lang="en-US" sz="3200" b="0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BD" sz="3200" dirty="0" smtClean="0">
                    <a:latin typeface="NikoshBAN" pitchFamily="2" charset="0"/>
                    <a:cs typeface="NikoshBAN" pitchFamily="2" charset="0"/>
                  </a:rPr>
                  <a:t>নিচের কোনটি সঠিক?</a:t>
                </a:r>
              </a:p>
              <a:p>
                <a:r>
                  <a:rPr lang="bn-BD" sz="3200" dirty="0" smtClean="0">
                    <a:latin typeface="NikoshBAN" pitchFamily="2" charset="0"/>
                    <a:cs typeface="NikoshBAN" pitchFamily="2" charset="0"/>
                  </a:rPr>
                  <a:t/>
                </a:r>
                <a:endParaRPr lang="bn-BD" sz="3200" dirty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BD" sz="3200" dirty="0" smtClean="0">
                    <a:latin typeface="NikoshBAN" pitchFamily="2" charset="0"/>
                    <a:cs typeface="NikoshBAN" pitchFamily="2" charset="0"/>
                  </a:rPr>
                  <a:t>(ক)  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ii</a:t>
                </a:r>
                <a:r>
                  <a:rPr lang="bn-BD" sz="3200" dirty="0" smtClean="0">
                    <a:latin typeface="NikoshBAN" pitchFamily="2" charset="0"/>
                    <a:cs typeface="NikoshBAN" pitchFamily="2" charset="0"/>
                  </a:rPr>
                  <a:t>                               (খ) 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iii</a:t>
                </a:r>
                <a:r>
                  <a:rPr lang="bn-BD" sz="3200" dirty="0" smtClean="0">
                    <a:latin typeface="NikoshBAN" pitchFamily="2" charset="0"/>
                    <a:cs typeface="NikoshBAN" pitchFamily="2" charset="0"/>
                  </a:rPr>
                  <a:t/>
                </a:r>
              </a:p>
              <a:p>
                <a:r>
                  <a:rPr lang="bn-BD" sz="3200" dirty="0" smtClean="0">
                    <a:latin typeface="NikoshBAN" pitchFamily="2" charset="0"/>
                    <a:cs typeface="NikoshBAN" pitchFamily="2" charset="0"/>
                  </a:rPr>
                  <a:t>(গ)  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i </a:t>
                </a:r>
                <a:r>
                  <a:rPr lang="bn-BD" sz="3200" dirty="0" smtClean="0"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bn-BD" sz="3200" dirty="0" smtClean="0">
                    <a:latin typeface="NikoshBAN" pitchFamily="2" charset="0"/>
                    <a:cs typeface="NikoshBAN" pitchFamily="2" charset="0"/>
                  </a:rPr>
                  <a:t> (ঘ)</a:t>
                </a:r>
                <a:r>
                  <a:rPr lang="en-US" sz="3200" dirty="0" err="1" smtClean="0">
                    <a:latin typeface="NikoshBAN" pitchFamily="2" charset="0"/>
                    <a:cs typeface="NikoshBAN" pitchFamily="2" charset="0"/>
                  </a:rPr>
                  <a:t>i,ii</a:t>
                </a:r>
                <a:r>
                  <a:rPr lang="bn-BD" sz="3200" dirty="0"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bn-BD" sz="3200" dirty="0" smtClean="0">
                    <a:latin typeface="NikoshBAN" pitchFamily="2" charset="0"/>
                    <a:cs typeface="NikoshBAN" pitchFamily="2" charset="0"/>
                  </a:rPr>
                  <a:t>ও 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iii</a:t>
                </a: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1981200"/>
                <a:ext cx="6400800" cy="4031873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l="-2476" t="-1815" r="-10667" b="-40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Oval 1"/>
          <p:cNvSpPr/>
          <p:nvPr/>
        </p:nvSpPr>
        <p:spPr>
          <a:xfrm>
            <a:off x="1295400" y="5013223"/>
            <a:ext cx="381000" cy="381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4361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28600"/>
            <a:ext cx="6400800" cy="5410200"/>
          </a:xfrm>
        </p:spPr>
        <p:txBody>
          <a:bodyPr>
            <a:normAutofit lnSpcReduction="10000"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X +2y =9</a:t>
            </a:r>
          </a:p>
          <a:p>
            <a:r>
              <a:rPr lang="en-US" sz="4000" b="1" dirty="0" smtClean="0">
                <a:solidFill>
                  <a:schemeClr val="tx1"/>
                </a:solidFill>
              </a:rPr>
              <a:t>2x – y = 3</a:t>
            </a:r>
          </a:p>
          <a:p>
            <a:pPr algn="l"/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সমীকরণ দুইটির অজানা রাশির মান-</a:t>
            </a:r>
          </a:p>
          <a:p>
            <a:pPr algn="l"/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(ক) </a:t>
            </a:r>
            <a:r>
              <a:rPr lang="en-US" sz="4000" dirty="0" smtClean="0">
                <a:solidFill>
                  <a:schemeClr val="tx1"/>
                </a:solidFill>
                <a:latin typeface="Aharoni" pitchFamily="2" charset="-79"/>
                <a:cs typeface="NikoshBAN" pitchFamily="2" charset="0"/>
              </a:rPr>
              <a:t>2,3</a:t>
            </a: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       </a:t>
            </a: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(গ)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3,3</a:t>
            </a:r>
            <a:endParaRPr lang="bn-BD" sz="4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l"/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(খ) </a:t>
            </a:r>
            <a:r>
              <a:rPr lang="en-US" sz="4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3,2</a:t>
            </a: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       </a:t>
            </a: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(ঘ) </a:t>
            </a:r>
            <a:r>
              <a:rPr lang="en-US" sz="4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3,4</a:t>
            </a: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6019800" y="2590800"/>
            <a:ext cx="5334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80306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52400" y="1828800"/>
            <a:ext cx="899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সমাধান কর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TextBox 2"/>
              <p:cNvSpPr txBox="1"/>
              <p:nvPr/>
            </p:nvSpPr>
            <p:spPr>
              <a:xfrm>
                <a:off x="775519" y="3124200"/>
                <a:ext cx="7086600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5400" dirty="0">
                    <a:latin typeface="NikoshBAN" pitchFamily="2" charset="0"/>
                    <a:cs typeface="NikoshBAN" pitchFamily="2" charset="0"/>
                  </a:rPr>
                  <a:t>x</a:t>
                </a:r>
                <a:r>
                  <a:rPr lang="en-US" sz="5400" dirty="0" smtClean="0">
                    <a:latin typeface="NikoshBAN" pitchFamily="2" charset="0"/>
                    <a:cs typeface="NikoshBAN" pitchFamily="2" charset="0"/>
                  </a:rPr>
                  <a:t> – y = </a:t>
                </a:r>
                <a:r>
                  <a:rPr lang="en-US" sz="5400" dirty="0">
                    <a:latin typeface="+mj-lt"/>
                    <a:cs typeface="NikoshBAN" pitchFamily="2" charset="0"/>
                  </a:rPr>
                  <a:t>2</a:t>
                </a:r>
                <a:r>
                  <a:rPr lang="en-US" sz="5400" dirty="0" smtClean="0">
                    <a:latin typeface="NikoshBAN" pitchFamily="2" charset="0"/>
                    <a:cs typeface="NikoshBAN" pitchFamily="2" charset="0"/>
                  </a:rPr>
                  <a:t>a</a:t>
                </a:r>
              </a:p>
              <a:p>
                <a:pPr algn="ctr"/>
                <a:r>
                  <a:rPr lang="en-US" sz="5400" dirty="0" smtClean="0">
                    <a:latin typeface="NikoshBAN" pitchFamily="2" charset="0"/>
                    <a:cs typeface="NikoshBAN" pitchFamily="2" charset="0"/>
                  </a:rPr>
                  <a:t>ax + by 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5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400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5400" b="0" i="1" smtClean="0">
                            <a:latin typeface="Cambria Math"/>
                          </a:rPr>
                          <m:t>2</m:t>
                        </m:r>
                        <m:r>
                          <a:rPr lang="en-US" sz="5400" b="0" i="1" smtClean="0">
                            <a:latin typeface="Cambria Math"/>
                          </a:rPr>
                          <m:t> </m:t>
                        </m:r>
                      </m:sup>
                    </m:sSup>
                    <m:r>
                      <a:rPr lang="en-US" sz="5400" b="0" i="0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5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400" b="0" i="1" smtClean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sz="54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54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519" y="3124200"/>
                <a:ext cx="7086600" cy="1754326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t="-11150" b="-212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lowchart: Process 3"/>
          <p:cNvSpPr/>
          <p:nvPr/>
        </p:nvSpPr>
        <p:spPr>
          <a:xfrm>
            <a:off x="1066800" y="304800"/>
            <a:ext cx="6553200" cy="1295400"/>
          </a:xfrm>
          <a:prstGeom prst="flowChartProcess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bn-BD" sz="80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</a:p>
        </p:txBody>
      </p:sp>
    </p:spTree>
    <p:extLst>
      <p:ext uri="{BB962C8B-B14F-4D97-AF65-F5344CB8AC3E}">
        <p14:creationId xmlns:p14="http://schemas.microsoft.com/office/powerpoint/2010/main" xmlns="" val="3200411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685800"/>
            <a:ext cx="8534400" cy="5334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FFFF0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0" i="0" u="sng" strike="noStrike" kern="1200" cap="none" spc="0" normalizeH="0" baseline="0" noProof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/>
            </a:r>
            <a:br>
              <a:rPr kumimoji="0" lang="en-US" sz="7200" b="0" i="0" u="sng" strike="noStrike" kern="1200" cap="none" spc="0" normalizeH="0" baseline="0" noProof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</a:b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5" name="24-Point Star 1">
            <a:extLst>
              <a:ext uri="{FF2B5EF4-FFF2-40B4-BE49-F238E27FC236}">
                <a16:creationId xmlns:a16="http://schemas.microsoft.com/office/drawing/2014/main" xmlns="" id="{1881FF5B-8FAB-4738-9016-1A0D61CADCE5}"/>
              </a:ext>
            </a:extLst>
          </p:cNvPr>
          <p:cNvSpPr/>
          <p:nvPr/>
        </p:nvSpPr>
        <p:spPr>
          <a:xfrm>
            <a:off x="2404438" y="-73080"/>
            <a:ext cx="3729813" cy="1935552"/>
          </a:xfrm>
          <a:prstGeom prst="star24">
            <a:avLst/>
          </a:prstGeom>
          <a:ln>
            <a:solidFill>
              <a:srgbClr val="FFC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42937" y="2583508"/>
            <a:ext cx="2966881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bn-IN" sz="2800" kern="0" dirty="0" smtClean="0">
                <a:ln w="0"/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kern="0" dirty="0" smtClean="0">
              <a:ln w="0"/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রাজিব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মিয়া</a:t>
            </a:r>
            <a:endParaRPr lang="bn-BD" sz="2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সহকারী 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গণিত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)</a:t>
            </a:r>
            <a:endParaRPr lang="bn-BD" sz="2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1200" dirty="0" err="1" smtClean="0">
                <a:latin typeface="NikoshBAN" pitchFamily="2" charset="0"/>
                <a:cs typeface="NikoshBAN" pitchFamily="2" charset="0"/>
              </a:rPr>
              <a:t>গজারিয়া</a:t>
            </a:r>
            <a:r>
              <a:rPr lang="en-US" sz="1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200" dirty="0" err="1" smtClean="0">
                <a:latin typeface="NikoshBAN" pitchFamily="2" charset="0"/>
                <a:cs typeface="NikoshBAN" pitchFamily="2" charset="0"/>
              </a:rPr>
              <a:t>বাতেনিয়া</a:t>
            </a:r>
            <a:r>
              <a:rPr lang="en-US" sz="1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200" dirty="0" err="1" smtClean="0">
                <a:latin typeface="NikoshBAN" pitchFamily="2" charset="0"/>
                <a:cs typeface="NikoshBAN" pitchFamily="2" charset="0"/>
              </a:rPr>
              <a:t>আলিম</a:t>
            </a:r>
            <a:r>
              <a:rPr lang="en-US" sz="1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1200" dirty="0" smtClean="0">
                <a:latin typeface="NikoshBAN" pitchFamily="2" charset="0"/>
                <a:cs typeface="NikoshBAN" pitchFamily="2" charset="0"/>
              </a:rPr>
              <a:t>মাদ্রাসা</a:t>
            </a:r>
          </a:p>
          <a:p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গজারিয়া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মুন্সীগঞ্জ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BD" sz="2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মোবাঃ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01842-529926</a:t>
            </a:r>
            <a:endParaRPr lang="bn-BD" sz="900" dirty="0">
              <a:ln w="0"/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07593" y="433031"/>
            <a:ext cx="292350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5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pic>
        <p:nvPicPr>
          <p:cNvPr id="8" name="Audio 3">
            <a:hlinkClick r:id="" action="ppaction://media"/>
          </p:cNvPr>
          <p:cNvPicPr>
            <a:picLocks noChangeAspect="1"/>
          </p:cNvPicPr>
          <p:nvPr>
            <a:videoFile r:link="rId1"/>
            <p:extLst>
              <p:ext uri="{DAA4B4D4-6D71-4841-9C94-3DE7FCFB9230}">
                <p14:media xmlns="" xmlns:p14="http://schemas.microsoft.com/office/powerpoint/2010/main" r:embed=""/>
              </p:ext>
            </p:extLst>
          </p:nvPr>
        </p:nvPicPr>
        <p:blipFill>
          <a:blip r:embed="rId3" cstate="print"/>
          <a:stretch>
            <a:fillRect/>
          </a:stretch>
        </p:blipFill>
        <p:spPr>
          <a:xfrm>
            <a:off x="8382000" y="6096000"/>
            <a:ext cx="609600" cy="6096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86200" y="1981200"/>
            <a:ext cx="4897581" cy="42269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3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video>
          </p:childTnLst>
        </p:cTn>
      </p:par>
    </p:tnLst>
    <p:bldLst>
      <p:bldP spid="4" grpId="0" animBg="1"/>
      <p:bldP spid="5" grpId="0" animBg="1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52562" y="1047750"/>
            <a:ext cx="5786438" cy="4286250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810000"/>
            <a:ext cx="60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810000"/>
            <a:ext cx="60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561772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3575"/>
            <a:ext cx="7772400" cy="1470025"/>
          </a:xfrm>
        </p:spPr>
        <p:txBody>
          <a:bodyPr>
            <a:normAutofit/>
          </a:bodyPr>
          <a:lstStyle/>
          <a:p>
            <a:endParaRPr lang="en-US" sz="6000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2870537"/>
            <a:ext cx="6781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সরল সহসমীকরণ </a:t>
            </a:r>
            <a:endParaRPr lang="en-US" sz="6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Cloud 4"/>
          <p:cNvSpPr/>
          <p:nvPr/>
        </p:nvSpPr>
        <p:spPr>
          <a:xfrm>
            <a:off x="914400" y="978932"/>
            <a:ext cx="6781800" cy="145946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s-IN" sz="6000" dirty="0">
                <a:latin typeface="NikoshBAN" pitchFamily="2" charset="0"/>
                <a:cs typeface="NikoshBAN" pitchFamily="2" charset="0"/>
              </a:rPr>
              <a:t>আজকের পাঠ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3552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200400"/>
            <a:ext cx="7543800" cy="24384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bn-BD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১।প্রতিস্থাপন পদ্ধতি বাখ্যা করতে পারবে।</a:t>
            </a:r>
            <a:endParaRPr lang="bn-BD" sz="36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l"/>
            <a:r>
              <a:rPr lang="bn-BD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২।প্রতিস্থাপন পদ্ধতির সাহায্যে গাণিতিক সমস্যার সমাধান করতে পারবে </a:t>
            </a:r>
            <a:r>
              <a:rPr lang="bn-BD" sz="3600" b="1" dirty="0" smtClean="0">
                <a:solidFill>
                  <a:srgbClr val="002060"/>
                </a:solidFill>
              </a:rPr>
              <a:t>। </a:t>
            </a:r>
            <a:endParaRPr lang="en-US" sz="3600" b="1" dirty="0">
              <a:solidFill>
                <a:srgbClr val="002060"/>
              </a:solidFill>
            </a:endParaRPr>
          </a:p>
        </p:txBody>
      </p:sp>
      <p:sp>
        <p:nvSpPr>
          <p:cNvPr id="4" name="Down Arrow Callout 3"/>
          <p:cNvSpPr/>
          <p:nvPr/>
        </p:nvSpPr>
        <p:spPr>
          <a:xfrm>
            <a:off x="914400" y="1066800"/>
            <a:ext cx="7162800" cy="1828800"/>
          </a:xfrm>
          <a:prstGeom prst="downArrowCallou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s-IN" sz="8000" dirty="0"/>
              <a:t>শিখন ফল 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xmlns="" val="2793057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504646"/>
            <a:ext cx="8207477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১।যেকোনো সমীকরণ থেকে অজানা রাশি দুইটির  একটির মান অপরটির মাধ্যমে প্রকাশ করা ।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  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           x + y = </a:t>
            </a:r>
            <a:r>
              <a:rPr lang="en-US" sz="2800" dirty="0" smtClean="0">
                <a:latin typeface="Mongolian Baiti" pitchFamily="66" charset="0"/>
                <a:cs typeface="Mongolian Baiti" pitchFamily="66" charset="0"/>
              </a:rPr>
              <a:t>4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বা,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x = </a:t>
            </a:r>
            <a:r>
              <a:rPr lang="en-US" sz="2800" dirty="0" smtClean="0">
                <a:latin typeface="Mongolian Baiti" pitchFamily="66" charset="0"/>
                <a:cs typeface="Mongolian Baiti" pitchFamily="66" charset="0"/>
              </a:rPr>
              <a:t>4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- y       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	       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      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অজানা রাশি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bn-BD" sz="2800" dirty="0" smtClean="0"/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২।অপর সমীকরণে প্রাপ্ত অজানা রাশির মানটি স্থাপন  করে এক চলক বিশিষ্ট সমীকরণ সমাধান করা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                         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x – y = </a:t>
            </a:r>
            <a:r>
              <a:rPr lang="en-US" sz="2800" dirty="0" smtClean="0">
                <a:latin typeface="Mongolian Baiti" pitchFamily="66" charset="0"/>
                <a:cs typeface="Mongolian Baiti" pitchFamily="66" charset="0"/>
              </a:rPr>
              <a:t>2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     [ অপর সমীকরণ ]            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                                              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           </a:t>
            </a:r>
            <a:endParaRPr lang="en-US" sz="28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                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বা,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smtClean="0">
                <a:latin typeface="Mongolian Baiti" pitchFamily="66" charset="0"/>
                <a:cs typeface="Mongolian Baiti" pitchFamily="66" charset="0"/>
              </a:rPr>
              <a:t>4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– y – y = </a:t>
            </a:r>
            <a:r>
              <a:rPr lang="en-US" sz="2800" dirty="0" smtClean="0">
                <a:latin typeface="Mongolian Baiti" pitchFamily="66" charset="0"/>
                <a:cs typeface="Mongolian Baiti" pitchFamily="66" charset="0"/>
              </a:rPr>
              <a:t>2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[ x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এর মান বসিয়ে ]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     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        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বা, - </a:t>
            </a:r>
            <a:r>
              <a:rPr lang="en-US" sz="2800" dirty="0">
                <a:latin typeface="Mongolian Baiti" pitchFamily="66" charset="0"/>
                <a:cs typeface="Mongolian Baiti" pitchFamily="66" charset="0"/>
              </a:rPr>
              <a:t>2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y = </a:t>
            </a:r>
            <a:r>
              <a:rPr lang="en-US" sz="2800" dirty="0" smtClean="0">
                <a:latin typeface="Mongolian Baiti" pitchFamily="66" charset="0"/>
                <a:cs typeface="Mongolian Baiti" pitchFamily="66" charset="0"/>
              </a:rPr>
              <a:t>2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- </a:t>
            </a:r>
            <a:r>
              <a:rPr lang="en-US" sz="2800" dirty="0">
                <a:latin typeface="Mongolian Baiti" pitchFamily="66" charset="0"/>
                <a:cs typeface="Mongolian Baiti" pitchFamily="66" charset="0"/>
              </a:rPr>
              <a:t>4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    [ </a:t>
            </a:r>
            <a:r>
              <a:rPr lang="bn-BD" sz="2800" smtClean="0">
                <a:latin typeface="NikoshBAN" pitchFamily="2" charset="0"/>
                <a:cs typeface="NikoshBAN" pitchFamily="2" charset="0"/>
              </a:rPr>
              <a:t>একক চলক বিশিষ্ট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সমীকরণ]  </a:t>
            </a:r>
            <a:endParaRPr lang="bn-BD" sz="2800" dirty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                 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বা, - </a:t>
            </a:r>
            <a:r>
              <a:rPr lang="en-US" sz="2800" dirty="0">
                <a:latin typeface="Mongolian Baiti" pitchFamily="66" charset="0"/>
                <a:cs typeface="Mongolian Baiti" pitchFamily="66" charset="0"/>
              </a:rPr>
              <a:t>2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y = - </a:t>
            </a:r>
            <a:r>
              <a:rPr lang="en-US" sz="2800" dirty="0" smtClean="0">
                <a:latin typeface="Mongolian Baiti" pitchFamily="66" charset="0"/>
                <a:cs typeface="Mongolian Baiti" pitchFamily="66" charset="0"/>
              </a:rPr>
              <a:t>2</a:t>
            </a:r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                  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বা,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y = </a:t>
            </a:r>
            <a:r>
              <a:rPr lang="en-US" sz="2800" dirty="0" smtClean="0">
                <a:latin typeface="Mongolian Baiti" pitchFamily="66" charset="0"/>
                <a:cs typeface="Mongolian Baiti" pitchFamily="66" charset="0"/>
              </a:rPr>
              <a:t>1</a:t>
            </a:r>
            <a:endParaRPr lang="bn-BD" sz="2800" dirty="0" smtClean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021758" y="2150806"/>
            <a:ext cx="228600" cy="592394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2400300" y="2165555"/>
            <a:ext cx="190500" cy="577645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4343400" y="5181600"/>
            <a:ext cx="762000" cy="304800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297690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28484" y="1225927"/>
            <a:ext cx="777731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3200" dirty="0">
                <a:latin typeface="NikoshBAN" pitchFamily="2" charset="0"/>
                <a:cs typeface="NikoshBAN" pitchFamily="2" charset="0"/>
              </a:rPr>
              <a:t>৩।নির্ণীত সমাধান প্রদত্ত সমীকরণ দুইটির যেকোনো </a:t>
            </a:r>
            <a:r>
              <a:rPr lang="as-IN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3200" dirty="0">
                <a:latin typeface="NikoshBAN" pitchFamily="2" charset="0"/>
                <a:cs typeface="NikoshBAN" pitchFamily="2" charset="0"/>
              </a:rPr>
              <a:t>একটিতে বসিয়ে অপর চলকের মান নির্ণয় করা </a:t>
            </a:r>
            <a:r>
              <a:rPr lang="as-IN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               x + y = </a:t>
            </a:r>
            <a:r>
              <a:rPr lang="en-US" sz="3200" dirty="0" smtClean="0">
                <a:latin typeface="Mongolian Baiti" pitchFamily="66" charset="0"/>
                <a:cs typeface="Mongolian Baiti" pitchFamily="66" charset="0"/>
              </a:rPr>
              <a:t>4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         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বা,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x + </a:t>
            </a:r>
            <a:r>
              <a:rPr lang="en-US" sz="3200" dirty="0">
                <a:latin typeface="Mongolian Baiti" pitchFamily="66" charset="0"/>
                <a:cs typeface="Mongolian Baiti" pitchFamily="66" charset="0"/>
              </a:rPr>
              <a:t>1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= </a:t>
            </a:r>
            <a:r>
              <a:rPr lang="en-US" sz="3200" dirty="0" smtClean="0">
                <a:latin typeface="Mongolian Baiti" pitchFamily="66" charset="0"/>
                <a:cs typeface="Mongolian Baiti" pitchFamily="66" charset="0"/>
              </a:rPr>
              <a:t>4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[ y = </a:t>
            </a:r>
            <a:r>
              <a:rPr lang="en-US" sz="3200" dirty="0">
                <a:latin typeface="Mongolian Baiti" pitchFamily="66" charset="0"/>
                <a:cs typeface="Mongolian Baiti" pitchFamily="66" charset="0"/>
              </a:rPr>
              <a:t>1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বসিয়ে ]</a:t>
            </a:r>
          </a:p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            বা,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x = </a:t>
            </a:r>
            <a:r>
              <a:rPr lang="en-US" sz="3200" dirty="0" smtClean="0">
                <a:latin typeface="Mongolian Baiti" pitchFamily="66" charset="0"/>
                <a:cs typeface="Mongolian Baiti" pitchFamily="66" charset="0"/>
              </a:rPr>
              <a:t>4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– </a:t>
            </a:r>
            <a:r>
              <a:rPr lang="en-US" sz="3200" dirty="0">
                <a:latin typeface="Mongolian Baiti" pitchFamily="66" charset="0"/>
                <a:cs typeface="Mongolian Baiti" pitchFamily="66" charset="0"/>
              </a:rPr>
              <a:t>1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         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বা।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x = </a:t>
            </a:r>
            <a:r>
              <a:rPr lang="en-US" sz="3200" dirty="0">
                <a:latin typeface="Mongolian Baiti" pitchFamily="66" charset="0"/>
                <a:cs typeface="Mongolian Baiti" pitchFamily="66" charset="0"/>
              </a:rPr>
              <a:t>3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endParaRPr lang="as-IN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4405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3420070"/>
            <a:ext cx="861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প্রতিস্থাপন পদ্ধতির ধাপ গুলো লিখ ।  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Up Ribbon 3"/>
          <p:cNvSpPr/>
          <p:nvPr/>
        </p:nvSpPr>
        <p:spPr>
          <a:xfrm>
            <a:off x="457200" y="999530"/>
            <a:ext cx="7924800" cy="1743670"/>
          </a:xfrm>
          <a:prstGeom prst="ribbon2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s-IN" sz="5400" dirty="0">
                <a:latin typeface="NikoshBAN" pitchFamily="2" charset="0"/>
                <a:cs typeface="NikoshBAN" pitchFamily="2" charset="0"/>
              </a:rPr>
              <a:t>জোড়ায় কাজ </a:t>
            </a:r>
            <a:r>
              <a:rPr lang="as-IN" sz="5400" dirty="0" smtClean="0">
                <a:latin typeface="NikoshBAN" pitchFamily="2" charset="0"/>
                <a:cs typeface="NikoshBAN" pitchFamily="2" charset="0"/>
              </a:rPr>
              <a:t>সময় </a:t>
            </a:r>
            <a:r>
              <a:rPr lang="as-IN" sz="5400" dirty="0">
                <a:latin typeface="NikoshBAN" pitchFamily="2" charset="0"/>
                <a:cs typeface="NikoshBAN" pitchFamily="2" charset="0"/>
              </a:rPr>
              <a:t>৫ মিনিট </a:t>
            </a:r>
          </a:p>
        </p:txBody>
      </p:sp>
    </p:spTree>
    <p:extLst>
      <p:ext uri="{BB962C8B-B14F-4D97-AF65-F5344CB8AC3E}">
        <p14:creationId xmlns:p14="http://schemas.microsoft.com/office/powerpoint/2010/main" xmlns="" val="2742491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3181" y="873978"/>
            <a:ext cx="84582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সমাধান করঃ</a:t>
            </a:r>
          </a:p>
          <a:p>
            <a:pPr algn="ctr"/>
            <a:r>
              <a:rPr lang="en-US" sz="3200" dirty="0" smtClean="0">
                <a:latin typeface="Mongolian Baiti" pitchFamily="66" charset="0"/>
                <a:cs typeface="Mongolian Baiti" pitchFamily="66" charset="0"/>
              </a:rPr>
              <a:t>5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x – </a:t>
            </a:r>
            <a:r>
              <a:rPr lang="en-US" sz="3200" dirty="0">
                <a:latin typeface="Mongolian Baiti" pitchFamily="66" charset="0"/>
                <a:cs typeface="Mongolian Baiti" pitchFamily="66" charset="0"/>
              </a:rPr>
              <a:t>4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y=</a:t>
            </a:r>
            <a:r>
              <a:rPr lang="en-US" sz="3200" dirty="0" smtClean="0">
                <a:latin typeface="Mongolian Baiti" pitchFamily="66" charset="0"/>
                <a:cs typeface="Mongolian Baiti" pitchFamily="66" charset="0"/>
              </a:rPr>
              <a:t>6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>
                <a:latin typeface="NikoshBAN" pitchFamily="2" charset="0"/>
                <a:cs typeface="NikoshBAN" pitchFamily="2" charset="0"/>
              </a:rPr>
              <a:t>x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+ </a:t>
            </a:r>
            <a:r>
              <a:rPr lang="en-US" sz="3200" dirty="0">
                <a:latin typeface="Mongolian Baiti" pitchFamily="66" charset="0"/>
                <a:cs typeface="Mongolian Baiti" pitchFamily="66" charset="0"/>
              </a:rPr>
              <a:t>2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y=</a:t>
            </a:r>
            <a:r>
              <a:rPr lang="en-US" sz="3200" dirty="0" smtClean="0">
                <a:latin typeface="Mongolian Baiti" pitchFamily="66" charset="0"/>
                <a:cs typeface="Mongolian Baiti" pitchFamily="66" charset="0"/>
              </a:rPr>
              <a:t>4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সমাধান</a:t>
            </a:r>
          </a:p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প্রদত্ত সমীকরণ</a:t>
            </a:r>
          </a:p>
          <a:p>
            <a:pPr algn="ctr"/>
            <a:r>
              <a:rPr lang="en-US" sz="3200" dirty="0">
                <a:latin typeface="Mongolian Baiti" pitchFamily="66" charset="0"/>
                <a:cs typeface="Mongolian Baiti" pitchFamily="66" charset="0"/>
              </a:rPr>
              <a:t>5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x – </a:t>
            </a:r>
            <a:r>
              <a:rPr lang="en-US" sz="3200" dirty="0">
                <a:latin typeface="Mongolian Baiti" pitchFamily="66" charset="0"/>
                <a:cs typeface="Mongolian Baiti" pitchFamily="66" charset="0"/>
              </a:rPr>
              <a:t>4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y </a:t>
            </a:r>
            <a:r>
              <a:rPr lang="en-US" sz="3200" dirty="0" smtClean="0">
                <a:latin typeface="Mongolian Baiti" pitchFamily="66" charset="0"/>
                <a:cs typeface="Mongolian Baiti" pitchFamily="66" charset="0"/>
              </a:rPr>
              <a:t>=</a:t>
            </a:r>
            <a:r>
              <a:rPr lang="en-US" sz="3200" dirty="0">
                <a:latin typeface="Mongolian Baiti" pitchFamily="66" charset="0"/>
                <a:cs typeface="Mongolian Baiti" pitchFamily="66" charset="0"/>
              </a:rPr>
              <a:t>6</a:t>
            </a:r>
            <a:r>
              <a:rPr lang="en-US" sz="3200" dirty="0" smtClean="0">
                <a:latin typeface="Mongolian Baiti" pitchFamily="66" charset="0"/>
                <a:cs typeface="Mongolian Baiti" pitchFamily="66" charset="0"/>
              </a:rPr>
              <a:t>-------(1)</a:t>
            </a:r>
          </a:p>
          <a:p>
            <a:pPr algn="ctr"/>
            <a:r>
              <a:rPr lang="en-US" sz="3200" dirty="0">
                <a:latin typeface="NikoshBAN" pitchFamily="2" charset="0"/>
                <a:cs typeface="NikoshBAN" pitchFamily="2" charset="0"/>
              </a:rPr>
              <a:t>x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+ </a:t>
            </a:r>
            <a:r>
              <a:rPr lang="en-US" sz="3200" dirty="0">
                <a:latin typeface="Mongolian Baiti" pitchFamily="66" charset="0"/>
                <a:cs typeface="Mongolian Baiti" pitchFamily="66" charset="0"/>
              </a:rPr>
              <a:t>2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y </a:t>
            </a:r>
            <a:r>
              <a:rPr lang="en-US" sz="3200" dirty="0" smtClean="0">
                <a:latin typeface="Mongolian Baiti" pitchFamily="66" charset="0"/>
                <a:cs typeface="Mongolian Baiti" pitchFamily="66" charset="0"/>
              </a:rPr>
              <a:t>=4---------(</a:t>
            </a:r>
            <a:r>
              <a:rPr lang="en-US" sz="3200" dirty="0">
                <a:latin typeface="Mongolian Baiti" pitchFamily="66" charset="0"/>
                <a:cs typeface="Mongolian Baiti" pitchFamily="66" charset="0"/>
              </a:rPr>
              <a:t>2</a:t>
            </a:r>
            <a:r>
              <a:rPr lang="en-US" sz="3200" dirty="0" smtClean="0">
                <a:latin typeface="Mongolian Baiti" pitchFamily="66" charset="0"/>
                <a:cs typeface="Mongolian Baiti" pitchFamily="66" charset="0"/>
              </a:rPr>
              <a:t>)</a:t>
            </a:r>
          </a:p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সমীকরণ </a:t>
            </a:r>
            <a:r>
              <a:rPr lang="bn-BD" sz="3200" dirty="0" smtClean="0">
                <a:latin typeface="Mongolian Baiti" pitchFamily="66" charset="0"/>
                <a:cs typeface="NikoshBAN" pitchFamily="2" charset="0"/>
              </a:rPr>
              <a:t>(</a:t>
            </a:r>
            <a:r>
              <a:rPr lang="en-US" sz="3200" dirty="0" smtClean="0">
                <a:latin typeface="Mongolian Baiti" pitchFamily="66" charset="0"/>
                <a:cs typeface="Mongolian Baiti" pitchFamily="66" charset="0"/>
              </a:rPr>
              <a:t>2</a:t>
            </a:r>
            <a:r>
              <a:rPr lang="bn-BD" sz="3200" dirty="0" smtClean="0">
                <a:latin typeface="Mongolian Baiti" pitchFamily="66" charset="0"/>
                <a:cs typeface="NikoshBAN" pitchFamily="2" charset="0"/>
              </a:rPr>
              <a:t>)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হতে পক্ষান্তর করে পাই,</a:t>
            </a:r>
          </a:p>
          <a:p>
            <a:pPr algn="ctr"/>
            <a:r>
              <a:rPr lang="en-US" sz="3200" dirty="0">
                <a:latin typeface="NikoshBAN" pitchFamily="2" charset="0"/>
                <a:cs typeface="NikoshBAN" pitchFamily="2" charset="0"/>
              </a:rPr>
              <a:t>x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+ </a:t>
            </a:r>
            <a:r>
              <a:rPr lang="en-US" sz="3200" dirty="0">
                <a:latin typeface="Mongolian Baiti" pitchFamily="66" charset="0"/>
                <a:cs typeface="Mongolian Baiti" pitchFamily="66" charset="0"/>
              </a:rPr>
              <a:t>2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y =</a:t>
            </a:r>
            <a:r>
              <a:rPr lang="en-US" sz="3200" dirty="0" smtClean="0">
                <a:latin typeface="Mongolian Baiti" pitchFamily="66" charset="0"/>
                <a:cs typeface="Mongolian Baiti" pitchFamily="66" charset="0"/>
              </a:rPr>
              <a:t>4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বা,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x =</a:t>
            </a:r>
            <a:r>
              <a:rPr lang="en-US" sz="3200" dirty="0" smtClean="0">
                <a:latin typeface="Mongolian Baiti" pitchFamily="66" charset="0"/>
                <a:cs typeface="Mongolian Baiti" pitchFamily="66" charset="0"/>
              </a:rPr>
              <a:t>4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– </a:t>
            </a:r>
            <a:r>
              <a:rPr lang="en-US" sz="3200" dirty="0">
                <a:latin typeface="Mongolian Baiti" pitchFamily="66" charset="0"/>
                <a:cs typeface="Mongolian Baiti" pitchFamily="66" charset="0"/>
              </a:rPr>
              <a:t>2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y-</a:t>
            </a:r>
            <a:r>
              <a:rPr lang="en-US" sz="3200" dirty="0" smtClean="0">
                <a:latin typeface="Mongolian Baiti" pitchFamily="66" charset="0"/>
                <a:cs typeface="Mongolian Baiti" pitchFamily="66" charset="0"/>
              </a:rPr>
              <a:t>-----(3)</a:t>
            </a:r>
          </a:p>
          <a:p>
            <a:pPr algn="ctr"/>
            <a:r>
              <a:rPr lang="bn-BD" sz="4400" dirty="0" smtClean="0"/>
              <a:t> 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3088758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650</TotalTime>
  <Words>375</Words>
  <Application>Microsoft Office PowerPoint</Application>
  <PresentationFormat>On-screen Show (4:3)</PresentationFormat>
  <Paragraphs>81</Paragraphs>
  <Slides>15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DOEL PC</dc:creator>
  <cp:lastModifiedBy>Windows User</cp:lastModifiedBy>
  <cp:revision>169</cp:revision>
  <dcterms:created xsi:type="dcterms:W3CDTF">2006-08-16T00:00:00Z</dcterms:created>
  <dcterms:modified xsi:type="dcterms:W3CDTF">2019-12-18T05:02:28Z</dcterms:modified>
</cp:coreProperties>
</file>