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7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620" autoAdjust="0"/>
    <p:restoredTop sz="94614" autoAdjust="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tableStyles" Target="tableStyles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7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698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C9605A03-6149-493D-9512-994E1BFA118E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1048699" name="Slide Image Placeholder 3"/>
          <p:cNvSpPr>
            <a:spLocks noChangeAspect="1" noRot="1"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lang="en-US"/>
          </a:p>
        </p:txBody>
      </p:sp>
      <p:sp>
        <p:nvSpPr>
          <p:cNvPr id="1048700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bIns="45720" lIns="91440" rIns="91440" rtlCol="0" tIns="45720" vert="horz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01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02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B5FE3ED1-8A2A-4A5B-BF42-DC96994B1DFE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14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1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B5FE3ED1-8A2A-4A5B-BF42-DC96994B1DFE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8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66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8338E12-4162-4161-8D1C-63B8CB2CA24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104867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7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4F03F3D-1463-46A9-9C8B-0CB4968F10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8338E12-4162-4161-8D1C-63B8CB2CA24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104866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4F03F3D-1463-46A9-9C8B-0CB4968F10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8338E12-4162-4161-8D1C-63B8CB2CA24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104865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4F03F3D-1463-46A9-9C8B-0CB4968F10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7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8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8338E12-4162-4161-8D1C-63B8CB2CA24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104868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4F03F3D-1463-46A9-9C8B-0CB4968F10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9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8338E12-4162-4161-8D1C-63B8CB2CA24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104865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4F03F3D-1463-46A9-9C8B-0CB4968F10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8338E12-4162-4161-8D1C-63B8CB2CA24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104864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4F03F3D-1463-46A9-9C8B-0CB4968F10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90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 fontScale="95833" lnSpcReduction="20000"/>
          </a:bodyPr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91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9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 fontScale="95833" lnSpcReduction="20000"/>
          </a:bodyPr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93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9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8338E12-4162-4161-8D1C-63B8CB2CA24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104869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9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4F03F3D-1463-46A9-9C8B-0CB4968F10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8338E12-4162-4161-8D1C-63B8CB2CA24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104866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4F03F3D-1463-46A9-9C8B-0CB4968F10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8338E12-4162-4161-8D1C-63B8CB2CA24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104858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4F03F3D-1463-46A9-9C8B-0CB4968F10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3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84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85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8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8338E12-4162-4161-8D1C-63B8CB2CA24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104868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8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4F03F3D-1463-46A9-9C8B-0CB4968F10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7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7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8338E12-4162-4161-8D1C-63B8CB2CA24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104867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7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4F03F3D-1463-46A9-9C8B-0CB4968F10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</p:bgPr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38E12-4162-4161-8D1C-63B8CB2CA24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03F3D-1463-46A9-9C8B-0CB4968F1075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eaLnBrk="1" hangingPunct="1" latinLnBrk="0" rtl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342900" latinLnBrk="0" marL="342900" rtl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85750" latinLnBrk="0" marL="742950" rtl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Rectangle 2"/>
          <p:cNvSpPr/>
          <p:nvPr/>
        </p:nvSpPr>
        <p:spPr>
          <a:xfrm>
            <a:off x="888930" y="5692107"/>
            <a:ext cx="7180580" cy="1285240"/>
          </a:xfrm>
          <a:prstGeom prst="rect"/>
        </p:spPr>
        <p:txBody>
          <a:bodyPr wrap="none">
            <a:spAutoFit/>
          </a:bodyPr>
          <a:p>
            <a:pPr algn="ctr"/>
            <a:r>
              <a:rPr dirty="0" sz="8000" lang="bn-BD">
                <a:solidFill>
                  <a:srgbClr val="CC0066"/>
                </a:solidFill>
              </a:rPr>
              <a:t>শুভেচ্ছা  সবাইকে</a:t>
            </a:r>
            <a:endParaRPr dirty="0" sz="8000" lang="en-US">
              <a:solidFill>
                <a:srgbClr val="CC0066"/>
              </a:solidFill>
            </a:endParaRPr>
          </a:p>
        </p:txBody>
      </p:sp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223122" y="0"/>
            <a:ext cx="5063239" cy="5918806"/>
          </a:xfrm>
          <a:prstGeom prst="rect"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12"/>
                                        <p:tgtEl>
                                          <p:spTgt spid="1048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Rectangle 1"/>
          <p:cNvSpPr/>
          <p:nvPr/>
        </p:nvSpPr>
        <p:spPr>
          <a:xfrm>
            <a:off x="914400" y="304800"/>
            <a:ext cx="7315200" cy="1752600"/>
          </a:xfrm>
          <a:prstGeom prst="rect"/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2400" lang="bn-IN" smtClean="0"/>
              <a:t>টি যোগে স্নেহভাব বা আদর এবং টা যোগে অবজ্ঞা/অনাদর প্রকাশ পায়। </a:t>
            </a:r>
          </a:p>
          <a:p>
            <a:pPr algn="ctr"/>
            <a:r>
              <a:rPr dirty="0" sz="2400" lang="bn-IN" smtClean="0"/>
              <a:t>যেমন- ছেলেটি বেশ মেধাবী (আদরার্থে)।</a:t>
            </a:r>
          </a:p>
          <a:p>
            <a:pPr algn="ctr"/>
            <a:r>
              <a:rPr dirty="0" sz="2400" lang="bn-IN" smtClean="0"/>
              <a:t>ছেলেটা বড় বদ (অবজ্ঞার্থে) </a:t>
            </a:r>
            <a:endParaRPr dirty="0" sz="2400" lang="en-US"/>
          </a:p>
        </p:txBody>
      </p:sp>
      <p:sp>
        <p:nvSpPr>
          <p:cNvPr id="1048620" name="Rectangle 2"/>
          <p:cNvSpPr/>
          <p:nvPr/>
        </p:nvSpPr>
        <p:spPr>
          <a:xfrm>
            <a:off x="914400" y="2362200"/>
            <a:ext cx="7315200" cy="1828800"/>
          </a:xfrm>
          <a:prstGeom prst="rect"/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2400" lang="bn-IN" smtClean="0"/>
              <a:t>কখনো কখনো নিরর্থকভাবেও টি, টা এর ব্যবহার হয়ে থাকে। </a:t>
            </a:r>
          </a:p>
          <a:p>
            <a:pPr algn="ctr"/>
            <a:r>
              <a:rPr dirty="0" sz="2400" lang="bn-IN" smtClean="0"/>
              <a:t>যেমন- সারাটি সকাল তোমার আশায় বসে আছি।</a:t>
            </a:r>
          </a:p>
          <a:p>
            <a:pPr algn="ctr"/>
            <a:r>
              <a:rPr dirty="0" sz="2400" lang="bn-IN" smtClean="0"/>
              <a:t>ন্যাকামিটা এখন রাখ । </a:t>
            </a:r>
            <a:endParaRPr dirty="0" sz="2400" lang="en-US"/>
          </a:p>
        </p:txBody>
      </p:sp>
      <p:sp>
        <p:nvSpPr>
          <p:cNvPr id="1048621" name="Rectangle 3"/>
          <p:cNvSpPr/>
          <p:nvPr/>
        </p:nvSpPr>
        <p:spPr>
          <a:xfrm>
            <a:off x="914400" y="4572000"/>
            <a:ext cx="7315200" cy="2438400"/>
          </a:xfrm>
          <a:prstGeom prst="rect"/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 indent="-285750" marL="285750">
              <a:buFont typeface="Wingdings" pitchFamily="2" charset="2"/>
              <a:buChar char="v"/>
            </a:pPr>
            <a:r>
              <a:rPr dirty="0" sz="2400" lang="bn-IN" smtClean="0"/>
              <a:t>নির্দিষ্টতা বোঝানোর ক্ষেত্রে এক বাদে অন্য কোন সংখ্যাবাচক শব্দ এবং নির্দেশক সর্বনামের সাথে টি, টা যুক্ত হয়।</a:t>
            </a:r>
          </a:p>
          <a:p>
            <a:pPr algn="ctr" indent="-285750" marL="285750">
              <a:buFont typeface="Wingdings" pitchFamily="2" charset="2"/>
              <a:buChar char="v"/>
            </a:pPr>
            <a:r>
              <a:rPr dirty="0" sz="2400" lang="bn-IN" smtClean="0"/>
              <a:t>আদর অথবা অনাদর অর্থ প্রকাশ করার জন্য টি, টা ব্যবহার হয়।</a:t>
            </a:r>
          </a:p>
          <a:p>
            <a:pPr algn="ctr" indent="-285750" marL="285750">
              <a:buFont typeface="Wingdings" pitchFamily="2" charset="2"/>
              <a:buChar char="v"/>
            </a:pPr>
            <a:r>
              <a:rPr dirty="0" sz="2400" lang="bn-IN" smtClean="0"/>
              <a:t>নিরর্থকভাবেও টি, টা এর ব্যবহার হয়ে থাকে।   </a:t>
            </a:r>
            <a:endParaRPr dirty="0" sz="2400"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7"/>
                                        <p:tgtEl>
                                          <p:spTgt spid="104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12"/>
                                        <p:tgtEl>
                                          <p:spTgt spid="1048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17"/>
                                        <p:tgtEl>
                                          <p:spTgt spid="1048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9" grpId="0" animBg="1"/>
      <p:bldP spid="1048620" grpId="0" animBg="1"/>
      <p:bldP spid="10486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Rectangle 1"/>
          <p:cNvSpPr/>
          <p:nvPr/>
        </p:nvSpPr>
        <p:spPr>
          <a:xfrm>
            <a:off x="1371600" y="457200"/>
            <a:ext cx="5791200" cy="762000"/>
          </a:xfrm>
          <a:prstGeom prst="rect"/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3200" lang="bn-IN" smtClean="0"/>
              <a:t>খানা, খানি এর ব্যবহার </a:t>
            </a:r>
            <a:endParaRPr dirty="0" sz="3200" lang="en-US"/>
          </a:p>
        </p:txBody>
      </p:sp>
      <p:sp>
        <p:nvSpPr>
          <p:cNvPr id="1048623" name="Rectangle 2"/>
          <p:cNvSpPr/>
          <p:nvPr/>
        </p:nvSpPr>
        <p:spPr>
          <a:xfrm>
            <a:off x="533400" y="1371600"/>
            <a:ext cx="7239000" cy="2362200"/>
          </a:xfrm>
          <a:prstGeom prst="rect"/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2800" lang="bn-IN" smtClean="0"/>
              <a:t>খানা, খানি বচনবাচক শব্দের পরে বসে নির্দিষ্টতা প্রকাশ করে। যেমন- দুখানা কাপড় দাও। </a:t>
            </a:r>
          </a:p>
          <a:p>
            <a:pPr algn="ctr"/>
            <a:r>
              <a:rPr dirty="0" sz="2800" lang="bn-IN" smtClean="0"/>
              <a:t>কবিতা লিখার ক্ষেত্রেও বিশেষ অর্থে খানি নির্দিষ্টতা প্রকাশ করে। যেমন- আমি অভাগা এনেছি বহিয়া নয়ন জলে ব্যর্থ সাধনখানি। </a:t>
            </a:r>
            <a:endParaRPr dirty="0" sz="2800" lang="en-US"/>
          </a:p>
        </p:txBody>
      </p:sp>
      <p:sp>
        <p:nvSpPr>
          <p:cNvPr id="1048624" name="Rectangle 3"/>
          <p:cNvSpPr/>
          <p:nvPr/>
        </p:nvSpPr>
        <p:spPr>
          <a:xfrm>
            <a:off x="1524000" y="4038600"/>
            <a:ext cx="5867400" cy="762000"/>
          </a:xfrm>
          <a:prstGeom prst="rect"/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2800" lang="bn-IN" smtClean="0"/>
              <a:t>গাছ, গাছা, গাছি এর ব্যবহার  </a:t>
            </a:r>
            <a:endParaRPr dirty="0" sz="2800" lang="en-US"/>
          </a:p>
        </p:txBody>
      </p:sp>
      <p:sp>
        <p:nvSpPr>
          <p:cNvPr id="1048625" name="Rectangle 4"/>
          <p:cNvSpPr/>
          <p:nvPr/>
        </p:nvSpPr>
        <p:spPr>
          <a:xfrm>
            <a:off x="914400" y="5105400"/>
            <a:ext cx="7391400" cy="1447800"/>
          </a:xfrm>
          <a:prstGeom prst="rect"/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2400" lang="bn-IN" smtClean="0"/>
              <a:t>সরু ও লম্বা জিনিস নির্দেশ করতে গাছ, গাছা, গাছি ব্যবহৃত হয়। যেমন- একগাছ চুল।  দড়িগাছা নিয়ে এস। </a:t>
            </a:r>
            <a:endParaRPr dirty="0" sz="2400"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7"/>
                                        <p:tgtEl>
                                          <p:spTgt spid="1048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12"/>
                                        <p:tgtEl>
                                          <p:spTgt spid="1048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17"/>
                                        <p:tgtEl>
                                          <p:spTgt spid="1048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22"/>
                                        <p:tgtEl>
                                          <p:spTgt spid="104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2" grpId="0" animBg="1"/>
      <p:bldP spid="1048623" grpId="0" animBg="1"/>
      <p:bldP spid="1048624" grpId="0" animBg="1"/>
      <p:bldP spid="10486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Rectangle 1"/>
          <p:cNvSpPr/>
          <p:nvPr/>
        </p:nvSpPr>
        <p:spPr>
          <a:xfrm>
            <a:off x="1447800" y="381000"/>
            <a:ext cx="5715000" cy="990600"/>
          </a:xfrm>
          <a:prstGeom prst="rect"/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2800" lang="bn-IN" smtClean="0"/>
              <a:t>টাক, টুকু, টুক টো এর ব্যবহার। </a:t>
            </a:r>
            <a:endParaRPr dirty="0" sz="2800" lang="en-US"/>
          </a:p>
        </p:txBody>
      </p:sp>
      <p:sp>
        <p:nvSpPr>
          <p:cNvPr id="1048627" name="Rectangle 2"/>
          <p:cNvSpPr/>
          <p:nvPr/>
        </p:nvSpPr>
        <p:spPr>
          <a:xfrm>
            <a:off x="838200" y="2438400"/>
            <a:ext cx="7010400" cy="2133600"/>
          </a:xfrm>
          <a:prstGeom prst="rect"/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2800" lang="bn-IN" smtClean="0"/>
              <a:t>এগুলো নির্দিষ্টতা ও অনির্দিষ্টতা উভয় অর্থেই ব্যবহৃত হয়। যেমন- পোয়াটাক দুধ দাও। (অনির্দিষ্টতা) </a:t>
            </a:r>
          </a:p>
          <a:p>
            <a:pPr algn="ctr"/>
            <a:r>
              <a:rPr dirty="0" sz="2800" lang="bn-IN" smtClean="0"/>
              <a:t>সবটুকু ওষুধই খেয়ে ফেলো । (নির্দিষ্টতা)</a:t>
            </a:r>
            <a:endParaRPr dirty="0" sz="2800"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7"/>
                                        <p:tgtEl>
                                          <p:spTgt spid="1048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12"/>
                                        <p:tgtEl>
                                          <p:spTgt spid="1048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6" grpId="0" animBg="1"/>
      <p:bldP spid="10486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Rectangle 1"/>
          <p:cNvSpPr/>
          <p:nvPr/>
        </p:nvSpPr>
        <p:spPr>
          <a:xfrm>
            <a:off x="1447800" y="609600"/>
            <a:ext cx="5486400" cy="1371600"/>
          </a:xfrm>
          <a:prstGeom prst="rect"/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3200" lang="bn-IN" smtClean="0"/>
              <a:t>তা, কেতা, পাটি এর ব্যবহার </a:t>
            </a:r>
            <a:endParaRPr dirty="0" sz="3200" lang="en-US"/>
          </a:p>
        </p:txBody>
      </p:sp>
      <p:sp>
        <p:nvSpPr>
          <p:cNvPr id="1048629" name="Rectangle 2"/>
          <p:cNvSpPr/>
          <p:nvPr/>
        </p:nvSpPr>
        <p:spPr>
          <a:xfrm>
            <a:off x="609600" y="2514600"/>
            <a:ext cx="7315200" cy="3657600"/>
          </a:xfrm>
          <a:prstGeom prst="rect"/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2800" lang="bn-IN" smtClean="0"/>
              <a:t>এগুলো বিশেষ অর্থে নির্দিষ্টতা জ্ঞাপনে ব্যবহৃত হয়। যেমন- তাঃ=  দশ তা কাগজ দাও।</a:t>
            </a:r>
          </a:p>
          <a:p>
            <a:pPr algn="ctr"/>
            <a:r>
              <a:rPr dirty="0" sz="2800" lang="bn-IN" smtClean="0"/>
              <a:t>কেতাঃ ঐ চার কেতা (খন্দ/অংশ) জমির দাম মাত্র দশ হাজার টাকা। </a:t>
            </a:r>
          </a:p>
          <a:p>
            <a:pPr algn="ctr"/>
            <a:r>
              <a:rPr dirty="0" sz="2800" lang="bn-IN" smtClean="0"/>
              <a:t>এই দরখাস্তের এক কেতা অবিকল নকল।</a:t>
            </a:r>
          </a:p>
          <a:p>
            <a:pPr algn="ctr"/>
            <a:r>
              <a:rPr dirty="0" sz="2800" lang="bn-IN" smtClean="0"/>
              <a:t>পাটিঃ গরুর এক পাটি দাঁত থাকে না। </a:t>
            </a:r>
            <a:endParaRPr dirty="0" sz="2800"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7"/>
                                        <p:tgtEl>
                                          <p:spTgt spid="104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12"/>
                                        <p:tgtEl>
                                          <p:spTgt spid="1048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8" grpId="0" animBg="1"/>
      <p:bldP spid="10486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Rectangle 1"/>
          <p:cNvSpPr/>
          <p:nvPr/>
        </p:nvSpPr>
        <p:spPr>
          <a:xfrm>
            <a:off x="2286000" y="609600"/>
            <a:ext cx="4724400" cy="914400"/>
          </a:xfrm>
          <a:prstGeom prst="rect"/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3200" lang="bn-IN" smtClean="0"/>
              <a:t>গোটা এর ব্যবহার </a:t>
            </a:r>
            <a:endParaRPr dirty="0" sz="3200" lang="en-US"/>
          </a:p>
        </p:txBody>
      </p:sp>
      <p:sp>
        <p:nvSpPr>
          <p:cNvPr id="1048631" name="Rectangle 2"/>
          <p:cNvSpPr/>
          <p:nvPr/>
        </p:nvSpPr>
        <p:spPr>
          <a:xfrm>
            <a:off x="914400" y="2057400"/>
            <a:ext cx="7848600" cy="3581400"/>
          </a:xfrm>
          <a:prstGeom prst="rect"/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2800" lang="bn-IN" smtClean="0"/>
              <a:t>গোটা বচন বাচক শব্দের আগে বসে নির্দিষ্টতা অর্থ প্রকাশ করে। তবে কখনো কখনো অনির্দষ্টতা ও বুঝিয়ে থাকে। যেমন- গোটা দেশই ছারখার হয়ে গেছে।  </a:t>
            </a:r>
          </a:p>
          <a:p>
            <a:pPr algn="ctr"/>
            <a:r>
              <a:rPr dirty="0" sz="2800" lang="bn-IN" smtClean="0"/>
              <a:t>( নির্দিষ্টতা) </a:t>
            </a:r>
          </a:p>
          <a:p>
            <a:pPr algn="ctr"/>
            <a:r>
              <a:rPr dirty="0" sz="2800" lang="bn-IN" smtClean="0"/>
              <a:t>গোটা দুই কমলালেবু আছে। ( অনির্দিষ্টতা) </a:t>
            </a:r>
          </a:p>
          <a:p>
            <a:pPr algn="ctr"/>
            <a:r>
              <a:rPr dirty="0" sz="2800" lang="bn-IN" smtClean="0"/>
              <a:t>গাইডে আছে- গোটা সাতেক আম এনো। (নির্দিষ্টতা) </a:t>
            </a:r>
            <a:endParaRPr dirty="0" sz="2800"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7"/>
                                        <p:tgtEl>
                                          <p:spTgt spid="1048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12"/>
                                        <p:tgtEl>
                                          <p:spTgt spid="1048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30" grpId="0" animBg="1"/>
      <p:bldP spid="104863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Rectangle 1"/>
          <p:cNvSpPr/>
          <p:nvPr/>
        </p:nvSpPr>
        <p:spPr>
          <a:xfrm>
            <a:off x="2667000" y="1066800"/>
            <a:ext cx="2971800" cy="838200"/>
          </a:xfrm>
          <a:prstGeom prst="rect"/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3200" lang="bn-IN" smtClean="0"/>
              <a:t>জোড়ায় কাজ </a:t>
            </a:r>
            <a:endParaRPr dirty="0" sz="3200" lang="en-US"/>
          </a:p>
        </p:txBody>
      </p:sp>
      <p:sp>
        <p:nvSpPr>
          <p:cNvPr id="1048633" name="Rectangle 2"/>
          <p:cNvSpPr/>
          <p:nvPr/>
        </p:nvSpPr>
        <p:spPr>
          <a:xfrm>
            <a:off x="762000" y="3124200"/>
            <a:ext cx="7315200" cy="1981200"/>
          </a:xfrm>
          <a:prstGeom prst="rect"/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4000" lang="bn-IN" smtClean="0"/>
              <a:t>পদার্শ্রিত নির্দেশক-এ  ব্যবহৃত শব্দগুলি লিখ।  </a:t>
            </a:r>
            <a:endParaRPr dirty="0" sz="4000"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7"/>
                                        <p:tgtEl>
                                          <p:spTgt spid="1048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12"/>
                                        <p:tgtEl>
                                          <p:spTgt spid="1048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32" grpId="0" animBg="1"/>
      <p:bldP spid="104863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Rectangle 1"/>
          <p:cNvSpPr/>
          <p:nvPr/>
        </p:nvSpPr>
        <p:spPr>
          <a:xfrm>
            <a:off x="2514600" y="381000"/>
            <a:ext cx="2895600" cy="1143000"/>
          </a:xfrm>
          <a:prstGeom prst="rect"/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4400" lang="bn-IN" smtClean="0"/>
              <a:t>মূল্যায়ন </a:t>
            </a:r>
            <a:endParaRPr dirty="0" sz="4400" lang="en-US"/>
          </a:p>
        </p:txBody>
      </p:sp>
      <p:sp>
        <p:nvSpPr>
          <p:cNvPr id="1048635" name="Rectangle 2"/>
          <p:cNvSpPr/>
          <p:nvPr/>
        </p:nvSpPr>
        <p:spPr>
          <a:xfrm>
            <a:off x="685800" y="2286000"/>
            <a:ext cx="6934200" cy="1447800"/>
          </a:xfrm>
          <a:prstGeom prst="rect"/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2800" lang="bn-IN" smtClean="0"/>
              <a:t>বিশেষ অর্থে নির্দিষ্টতা জ্ঞাপক শব্দ কোনটি ? </a:t>
            </a:r>
          </a:p>
          <a:p>
            <a:pPr algn="ctr"/>
            <a:r>
              <a:rPr dirty="0" sz="2800" lang="bn-IN" smtClean="0"/>
              <a:t>(ক) পাটি (খ) টা (গ) টুকু (ঘ) গুলি </a:t>
            </a:r>
            <a:endParaRPr dirty="0" sz="2800" lang="en-US"/>
          </a:p>
        </p:txBody>
      </p:sp>
      <p:sp>
        <p:nvSpPr>
          <p:cNvPr id="1048636" name="Rectangle 3"/>
          <p:cNvSpPr/>
          <p:nvPr/>
        </p:nvSpPr>
        <p:spPr>
          <a:xfrm>
            <a:off x="685800" y="4114800"/>
            <a:ext cx="6934200" cy="1752600"/>
          </a:xfrm>
          <a:prstGeom prst="rect"/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2400" lang="bn-IN" smtClean="0"/>
              <a:t>এক শব্দের সাথে টা টি যুক্ত হলে  কী বোঝায়? </a:t>
            </a:r>
          </a:p>
          <a:p>
            <a:pPr algn="ctr"/>
            <a:r>
              <a:rPr dirty="0" sz="2400" lang="bn-IN" smtClean="0"/>
              <a:t>(ক) নির্দিষ্টতা (খ) অনির্দিষ্টতা (গ) সুনির্দিষ্টতা (ঘ) সংখ্যা </a:t>
            </a:r>
            <a:endParaRPr dirty="0" sz="2400" lang="en-US"/>
          </a:p>
        </p:txBody>
      </p:sp>
      <p:sp>
        <p:nvSpPr>
          <p:cNvPr id="1048637" name="Oval 4"/>
          <p:cNvSpPr/>
          <p:nvPr/>
        </p:nvSpPr>
        <p:spPr>
          <a:xfrm>
            <a:off x="1143000" y="3009900"/>
            <a:ext cx="609600" cy="342900"/>
          </a:xfrm>
          <a:prstGeom prst="ellipse"/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38" name="Oval 5"/>
          <p:cNvSpPr/>
          <p:nvPr/>
        </p:nvSpPr>
        <p:spPr>
          <a:xfrm>
            <a:off x="3124200" y="4800600"/>
            <a:ext cx="533400" cy="381000"/>
          </a:xfrm>
          <a:prstGeom prst="ellipse"/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7"/>
                                        <p:tgtEl>
                                          <p:spTgt spid="1048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12"/>
                                        <p:tgtEl>
                                          <p:spTgt spid="1048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21" presetSubtype="1" repeatCount="indefinite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17"/>
                                        <p:tgtEl>
                                          <p:spTgt spid="1048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22"/>
                                        <p:tgtEl>
                                          <p:spTgt spid="1048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21" presetSubtype="1" repeatCount="indefinite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27"/>
                                        <p:tgtEl>
                                          <p:spTgt spid="1048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34" grpId="0" animBg="1"/>
      <p:bldP spid="1048635" grpId="0" animBg="1"/>
      <p:bldP spid="1048636" grpId="0" animBg="1"/>
      <p:bldP spid="1048637" grpId="0" animBg="1"/>
      <p:bldP spid="104863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Rectangle 1"/>
          <p:cNvSpPr/>
          <p:nvPr/>
        </p:nvSpPr>
        <p:spPr>
          <a:xfrm>
            <a:off x="1447800" y="381000"/>
            <a:ext cx="5715000" cy="1828800"/>
          </a:xfrm>
          <a:prstGeom prst="rect"/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4000" lang="bn-IN" smtClean="0"/>
              <a:t>বাড়ীর কাজ </a:t>
            </a:r>
            <a:endParaRPr dirty="0" sz="4000" lang="en-US"/>
          </a:p>
        </p:txBody>
      </p:sp>
      <p:sp>
        <p:nvSpPr>
          <p:cNvPr id="1048640" name="Rectangle 2"/>
          <p:cNvSpPr/>
          <p:nvPr/>
        </p:nvSpPr>
        <p:spPr>
          <a:xfrm>
            <a:off x="1066800" y="2819400"/>
            <a:ext cx="6477000" cy="2514600"/>
          </a:xfrm>
          <a:prstGeom prst="rect"/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3600" lang="bn-IN" smtClean="0"/>
              <a:t>টি, টা পদাশ্রিত নির্দেশকের বিভিন্নমুখী ব্যবহার লিখে আনবে। </a:t>
            </a:r>
            <a:endParaRPr dirty="0" sz="3600"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7"/>
                                        <p:tgtEl>
                                          <p:spTgt spid="1048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12"/>
                                        <p:tgtEl>
                                          <p:spTgt spid="1048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39" grpId="0" animBg="1"/>
      <p:bldP spid="104864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0"/>
            <a:ext cx="9006217" cy="6529282"/>
          </a:xfrm>
          <a:prstGeom prst="rect"/>
        </p:spPr>
      </p:pic>
      <p:sp>
        <p:nvSpPr>
          <p:cNvPr id="1048712" name=""/>
          <p:cNvSpPr/>
          <p:nvPr/>
        </p:nvSpPr>
        <p:spPr>
          <a:xfrm>
            <a:off x="5080093" y="0"/>
            <a:ext cx="3407524" cy="2133600"/>
          </a:xfrm>
          <a:prstGeom prst="wedgeRoundRectCallout"/>
          <a:solidFill>
            <a:srgbClr val="800000"/>
          </a:solidFill>
          <a:ln w="25400">
            <a:solidFill>
              <a:srgbClr val="660000"/>
            </a:solidFill>
            <a:prstDash val="solid"/>
          </a:ln>
        </p:spPr>
        <p:txBody>
          <a:bodyPr anchor="ctr"/>
          <a:p>
            <a:pPr algn="ctr"/>
            <a:r>
              <a:rPr altLang="en-US" b="1" sz="7000" lang="en-US">
                <a:solidFill>
                  <a:srgbClr val="FFFFFF"/>
                </a:solidFill>
              </a:rPr>
              <a:t>ধ</a:t>
            </a:r>
            <a:r>
              <a:rPr altLang="en-US" b="1" sz="7000" lang="en-US">
                <a:solidFill>
                  <a:srgbClr val="FFFFFF"/>
                </a:solidFill>
              </a:rPr>
              <a:t>ন</a:t>
            </a:r>
            <a:r>
              <a:rPr altLang="en-US" b="1" sz="7000" lang="en-US">
                <a:solidFill>
                  <a:srgbClr val="FFFFFF"/>
                </a:solidFill>
              </a:rPr>
              <a:t>্</a:t>
            </a:r>
            <a:r>
              <a:rPr altLang="en-US" b="1" sz="7000" lang="en-US">
                <a:solidFill>
                  <a:srgbClr val="FFFFFF"/>
                </a:solidFill>
              </a:rPr>
              <a:t>য</a:t>
            </a:r>
            <a:r>
              <a:rPr altLang="en-US" b="1" sz="7000" lang="en-US">
                <a:solidFill>
                  <a:srgbClr val="FFFFFF"/>
                </a:solidFill>
              </a:rPr>
              <a:t>বাদ</a:t>
            </a:r>
            <a:endParaRPr b="1" sz="7000"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Rectangle 1"/>
          <p:cNvSpPr/>
          <p:nvPr/>
        </p:nvSpPr>
        <p:spPr>
          <a:xfrm>
            <a:off x="381000" y="304800"/>
            <a:ext cx="8153400" cy="1143000"/>
          </a:xfrm>
          <a:prstGeom prst="rect"/>
          <a:solidFill>
            <a:srgbClr val="FF0000"/>
          </a:solidFill>
          <a:ln w="25400">
            <a:solidFill>
              <a:srgbClr val="99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altLang="en-US" dirty="0" sz="6600" lang="bn-BD" smtClean="0">
                <a:solidFill>
                  <a:srgbClr val="FFFFFF"/>
                </a:solidFill>
              </a:rPr>
              <a:t>শ</a:t>
            </a:r>
            <a:r>
              <a:rPr altLang="en-US" dirty="0" sz="6600" lang="bn-BD" smtClean="0">
                <a:solidFill>
                  <a:srgbClr val="FFFFFF"/>
                </a:solidFill>
              </a:rPr>
              <a:t>ি</a:t>
            </a:r>
            <a:r>
              <a:rPr altLang="en-US" dirty="0" sz="6600" lang="bn-BD" smtClean="0">
                <a:solidFill>
                  <a:srgbClr val="FFFFFF"/>
                </a:solidFill>
              </a:rPr>
              <a:t>ক</a:t>
            </a:r>
            <a:r>
              <a:rPr altLang="en-US" dirty="0" sz="6600" lang="bn-BD" smtClean="0">
                <a:solidFill>
                  <a:srgbClr val="FFFFFF"/>
                </a:solidFill>
              </a:rPr>
              <a:t>্</a:t>
            </a:r>
            <a:r>
              <a:rPr altLang="en-US" dirty="0" sz="6600" lang="bn-BD" smtClean="0">
                <a:solidFill>
                  <a:srgbClr val="FFFFFF"/>
                </a:solidFill>
              </a:rPr>
              <a:t>ষ</a:t>
            </a:r>
            <a:r>
              <a:rPr altLang="en-US" dirty="0" sz="6600" lang="bn-BD" smtClean="0">
                <a:solidFill>
                  <a:srgbClr val="FFFFFF"/>
                </a:solidFill>
              </a:rPr>
              <a:t>ক</a:t>
            </a:r>
            <a:r>
              <a:rPr altLang="bn-BD" dirty="0" sz="6600" lang="en-US" smtClean="0">
                <a:solidFill>
                  <a:srgbClr val="FFFFFF"/>
                </a:solidFill>
              </a:rPr>
              <a:t> </a:t>
            </a:r>
            <a:r>
              <a:rPr altLang="en-US" dirty="0" sz="6600" lang="bn-BD" smtClean="0">
                <a:solidFill>
                  <a:srgbClr val="FFFFFF"/>
                </a:solidFill>
              </a:rPr>
              <a:t>প</a:t>
            </a:r>
            <a:r>
              <a:rPr altLang="en-US" dirty="0" sz="6600" lang="bn-BD" smtClean="0">
                <a:solidFill>
                  <a:srgbClr val="FFFFFF"/>
                </a:solidFill>
              </a:rPr>
              <a:t>র</a:t>
            </a:r>
            <a:r>
              <a:rPr altLang="en-US" dirty="0" sz="6600" lang="bn-BD" smtClean="0">
                <a:solidFill>
                  <a:srgbClr val="FFFFFF"/>
                </a:solidFill>
              </a:rPr>
              <a:t>ি</a:t>
            </a:r>
            <a:r>
              <a:rPr altLang="en-US" dirty="0" sz="6600" lang="bn-BD" smtClean="0">
                <a:solidFill>
                  <a:srgbClr val="FFFFFF"/>
                </a:solidFill>
              </a:rPr>
              <a:t>চ</a:t>
            </a:r>
            <a:r>
              <a:rPr altLang="en-US" dirty="0" sz="6600" lang="bn-BD" smtClean="0">
                <a:solidFill>
                  <a:srgbClr val="FFFFFF"/>
                </a:solidFill>
              </a:rPr>
              <a:t>ি</a:t>
            </a:r>
            <a:r>
              <a:rPr altLang="en-US" dirty="0" sz="6600" lang="bn-BD" smtClean="0">
                <a:solidFill>
                  <a:srgbClr val="FFFFFF"/>
                </a:solidFill>
              </a:rPr>
              <a:t>ত</a:t>
            </a:r>
            <a:r>
              <a:rPr altLang="en-US" dirty="0" sz="6600" lang="bn-BD" smtClean="0">
                <a:solidFill>
                  <a:srgbClr val="FFFFFF"/>
                </a:solidFill>
              </a:rPr>
              <a:t>ি</a:t>
            </a:r>
            <a:endParaRPr dirty="0" lang="en-US">
              <a:solidFill>
                <a:srgbClr val="FFFFFF"/>
              </a:solidFill>
            </a:endParaRPr>
          </a:p>
        </p:txBody>
      </p:sp>
      <p:sp>
        <p:nvSpPr>
          <p:cNvPr id="1048586" name="Down Arrow 2"/>
          <p:cNvSpPr/>
          <p:nvPr/>
        </p:nvSpPr>
        <p:spPr>
          <a:xfrm>
            <a:off x="4038600" y="1447800"/>
            <a:ext cx="838200" cy="990600"/>
          </a:xfrm>
          <a:prstGeom prst="downArrow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587" name="Rectangle 3"/>
          <p:cNvSpPr/>
          <p:nvPr/>
        </p:nvSpPr>
        <p:spPr>
          <a:xfrm>
            <a:off x="457200" y="2667000"/>
            <a:ext cx="4648200" cy="3733800"/>
          </a:xfrm>
          <a:prstGeom prst="rect"/>
          <a:solidFill>
            <a:srgbClr val="800000"/>
          </a:solidFill>
          <a:ln w="25400">
            <a:solidFill>
              <a:srgbClr val="66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3100" lang="bn-BD" smtClean="0">
                <a:solidFill>
                  <a:srgbClr val="FFFFFF"/>
                </a:solidFill>
              </a:rPr>
              <a:t>ম</a:t>
            </a:r>
            <a:r>
              <a:rPr dirty="0" sz="3100" lang="bn-BD" smtClean="0">
                <a:solidFill>
                  <a:srgbClr val="FFFFFF"/>
                </a:solidFill>
              </a:rPr>
              <a:t>ো</a:t>
            </a:r>
            <a:r>
              <a:rPr dirty="0" sz="3100" lang="bn-BD" smtClean="0">
                <a:solidFill>
                  <a:srgbClr val="FFFFFF"/>
                </a:solidFill>
              </a:rPr>
              <a:t>হ</a:t>
            </a:r>
            <a:r>
              <a:rPr dirty="0" sz="3100" lang="bn-BD" smtClean="0">
                <a:solidFill>
                  <a:srgbClr val="FFFFFF"/>
                </a:solidFill>
              </a:rPr>
              <a:t>া</a:t>
            </a:r>
            <a:r>
              <a:rPr dirty="0" sz="3100" lang="bn-BD" smtClean="0">
                <a:solidFill>
                  <a:srgbClr val="FFFFFF"/>
                </a:solidFill>
              </a:rPr>
              <a:t>ম</a:t>
            </a:r>
            <a:r>
              <a:rPr dirty="0" sz="3100" lang="bn-BD" smtClean="0">
                <a:solidFill>
                  <a:srgbClr val="FFFFFF"/>
                </a:solidFill>
              </a:rPr>
              <a:t>্ম</a:t>
            </a:r>
            <a:r>
              <a:rPr dirty="0" sz="3100" lang="bn-BD" smtClean="0">
                <a:solidFill>
                  <a:srgbClr val="FFFFFF"/>
                </a:solidFill>
              </a:rPr>
              <a:t>া</a:t>
            </a:r>
            <a:r>
              <a:rPr dirty="0" sz="3100" lang="bn-BD" smtClean="0">
                <a:solidFill>
                  <a:srgbClr val="FFFFFF"/>
                </a:solidFill>
              </a:rPr>
              <a:t>দ</a:t>
            </a:r>
            <a:r>
              <a:rPr altLang="bn-BD" dirty="0" sz="3100" lang="en-US" smtClean="0">
                <a:solidFill>
                  <a:srgbClr val="FFFFFF"/>
                </a:solidFill>
              </a:rPr>
              <a:t> </a:t>
            </a:r>
            <a:r>
              <a:rPr altLang="en-US" dirty="0" sz="3100" lang="bn-BD" smtClean="0">
                <a:solidFill>
                  <a:srgbClr val="FFFFFF"/>
                </a:solidFill>
              </a:rPr>
              <a:t>আ</a:t>
            </a:r>
            <a:r>
              <a:rPr altLang="en-US" dirty="0" sz="3100" lang="bn-BD" smtClean="0">
                <a:solidFill>
                  <a:srgbClr val="FFFFFF"/>
                </a:solidFill>
              </a:rPr>
              <a:t>ব</a:t>
            </a:r>
            <a:r>
              <a:rPr altLang="en-US" dirty="0" sz="3100" lang="bn-BD" smtClean="0">
                <a:solidFill>
                  <a:srgbClr val="FFFFFF"/>
                </a:solidFill>
              </a:rPr>
              <a:t>ু</a:t>
            </a:r>
            <a:r>
              <a:rPr altLang="bn-BD" dirty="0" sz="3100" lang="en-US" smtClean="0">
                <a:solidFill>
                  <a:srgbClr val="FFFFFF"/>
                </a:solidFill>
              </a:rPr>
              <a:t> </a:t>
            </a:r>
            <a:r>
              <a:rPr altLang="en-US" dirty="0" sz="3100" lang="bn-BD" smtClean="0">
                <a:solidFill>
                  <a:srgbClr val="FFFFFF"/>
                </a:solidFill>
              </a:rPr>
              <a:t>স</a:t>
            </a:r>
            <a:r>
              <a:rPr altLang="en-US" dirty="0" sz="3100" lang="bn-BD" smtClean="0">
                <a:solidFill>
                  <a:srgbClr val="FFFFFF"/>
                </a:solidFill>
              </a:rPr>
              <a:t>া</a:t>
            </a:r>
            <a:r>
              <a:rPr altLang="en-US" dirty="0" sz="3100" lang="bn-BD" smtClean="0">
                <a:solidFill>
                  <a:srgbClr val="FFFFFF"/>
                </a:solidFill>
              </a:rPr>
              <a:t>ই</a:t>
            </a:r>
            <a:r>
              <a:rPr altLang="en-US" dirty="0" sz="3100" lang="bn-BD" smtClean="0">
                <a:solidFill>
                  <a:srgbClr val="FFFFFF"/>
                </a:solidFill>
              </a:rPr>
              <a:t>দ</a:t>
            </a:r>
            <a:endParaRPr altLang="en-US" sz="3100" lang="zh-CN">
              <a:solidFill>
                <a:srgbClr val="FFFFFF"/>
              </a:solidFill>
            </a:endParaRPr>
          </a:p>
          <a:p>
            <a:pPr algn="ctr"/>
            <a:r>
              <a:rPr dirty="0" sz="3100" lang="bn-BD" smtClean="0">
                <a:solidFill>
                  <a:srgbClr val="FFFFFF"/>
                </a:solidFill>
              </a:rPr>
              <a:t>সহকারী</a:t>
            </a:r>
            <a:r>
              <a:rPr altLang="bn-BD" dirty="0" sz="3100" lang="en-US" smtClean="0">
                <a:solidFill>
                  <a:srgbClr val="FFFFFF"/>
                </a:solidFill>
              </a:rPr>
              <a:t> </a:t>
            </a:r>
            <a:r>
              <a:rPr altLang="en-US" dirty="0" sz="3100" lang="bn-BD" smtClean="0">
                <a:solidFill>
                  <a:srgbClr val="FFFFFF"/>
                </a:solidFill>
              </a:rPr>
              <a:t>শ</a:t>
            </a:r>
            <a:r>
              <a:rPr altLang="en-US" dirty="0" sz="3100" lang="bn-BD" smtClean="0">
                <a:solidFill>
                  <a:srgbClr val="FFFFFF"/>
                </a:solidFill>
              </a:rPr>
              <a:t>ি</a:t>
            </a:r>
            <a:r>
              <a:rPr altLang="en-US" dirty="0" sz="3100" lang="bn-BD" smtClean="0">
                <a:solidFill>
                  <a:srgbClr val="FFFFFF"/>
                </a:solidFill>
              </a:rPr>
              <a:t>ক</a:t>
            </a:r>
            <a:r>
              <a:rPr altLang="en-US" dirty="0" sz="3100" lang="bn-BD" smtClean="0">
                <a:solidFill>
                  <a:srgbClr val="FFFFFF"/>
                </a:solidFill>
              </a:rPr>
              <a:t>্</a:t>
            </a:r>
            <a:r>
              <a:rPr altLang="en-US" dirty="0" sz="3100" lang="bn-BD" smtClean="0">
                <a:solidFill>
                  <a:srgbClr val="FFFFFF"/>
                </a:solidFill>
              </a:rPr>
              <a:t>ষ</a:t>
            </a:r>
            <a:r>
              <a:rPr altLang="en-US" dirty="0" sz="3100" lang="bn-BD" smtClean="0">
                <a:solidFill>
                  <a:srgbClr val="FFFFFF"/>
                </a:solidFill>
              </a:rPr>
              <a:t>ক</a:t>
            </a:r>
            <a:endParaRPr altLang="en-US" sz="3100" lang="zh-CN">
              <a:solidFill>
                <a:srgbClr val="FFFFFF"/>
              </a:solidFill>
            </a:endParaRPr>
          </a:p>
          <a:p>
            <a:pPr algn="ctr"/>
            <a:r>
              <a:rPr dirty="0" sz="3100" lang="bn-BD" smtClean="0">
                <a:solidFill>
                  <a:srgbClr val="FFFFFF"/>
                </a:solidFill>
              </a:rPr>
              <a:t>দ</a:t>
            </a:r>
            <a:r>
              <a:rPr dirty="0" sz="3100" lang="bn-BD" smtClean="0">
                <a:solidFill>
                  <a:srgbClr val="FFFFFF"/>
                </a:solidFill>
              </a:rPr>
              <a:t>ে</a:t>
            </a:r>
            <a:r>
              <a:rPr dirty="0" sz="3100" lang="bn-BD" smtClean="0">
                <a:solidFill>
                  <a:srgbClr val="FFFFFF"/>
                </a:solidFill>
              </a:rPr>
              <a:t>ব</a:t>
            </a:r>
            <a:r>
              <a:rPr dirty="0" sz="3100" lang="bn-BD" smtClean="0">
                <a:solidFill>
                  <a:srgbClr val="FFFFFF"/>
                </a:solidFill>
              </a:rPr>
              <a:t>ো</a:t>
            </a:r>
            <a:r>
              <a:rPr dirty="0" sz="3100" lang="bn-BD" smtClean="0">
                <a:solidFill>
                  <a:srgbClr val="FFFFFF"/>
                </a:solidFill>
              </a:rPr>
              <a:t>ত</a:t>
            </a:r>
            <a:r>
              <a:rPr dirty="0" sz="3100" lang="bn-BD" smtClean="0">
                <a:solidFill>
                  <a:srgbClr val="FFFFFF"/>
                </a:solidFill>
              </a:rPr>
              <a:t>্ত</a:t>
            </a:r>
            <a:r>
              <a:rPr dirty="0" sz="3100" lang="bn-BD" smtClean="0">
                <a:solidFill>
                  <a:srgbClr val="FFFFFF"/>
                </a:solidFill>
              </a:rPr>
              <a:t>র</a:t>
            </a:r>
            <a:r>
              <a:rPr altLang="bn-BD" dirty="0" sz="3100" lang="en-US" smtClean="0">
                <a:solidFill>
                  <a:srgbClr val="FFFFFF"/>
                </a:solidFill>
              </a:rPr>
              <a:t> </a:t>
            </a:r>
            <a:r>
              <a:rPr altLang="en-US" dirty="0" sz="3100" lang="bn-BD" smtClean="0">
                <a:solidFill>
                  <a:srgbClr val="FFFFFF"/>
                </a:solidFill>
              </a:rPr>
              <a:t>দ</a:t>
            </a:r>
            <a:r>
              <a:rPr altLang="en-US" dirty="0" sz="3100" lang="bn-BD" smtClean="0">
                <a:solidFill>
                  <a:srgbClr val="FFFFFF"/>
                </a:solidFill>
              </a:rPr>
              <a:t>া</a:t>
            </a:r>
            <a:r>
              <a:rPr altLang="en-US" dirty="0" sz="3100" lang="bn-BD" smtClean="0">
                <a:solidFill>
                  <a:srgbClr val="FFFFFF"/>
                </a:solidFill>
              </a:rPr>
              <a:t>খ</a:t>
            </a:r>
            <a:r>
              <a:rPr altLang="en-US" dirty="0" sz="3100" lang="bn-BD" smtClean="0">
                <a:solidFill>
                  <a:srgbClr val="FFFFFF"/>
                </a:solidFill>
              </a:rPr>
              <a:t>ি</a:t>
            </a:r>
            <a:r>
              <a:rPr altLang="en-US" dirty="0" sz="3100" lang="bn-BD" smtClean="0">
                <a:solidFill>
                  <a:srgbClr val="FFFFFF"/>
                </a:solidFill>
              </a:rPr>
              <a:t>ল</a:t>
            </a:r>
            <a:r>
              <a:rPr altLang="bn-BD" dirty="0" sz="3100" lang="en-US" smtClean="0">
                <a:solidFill>
                  <a:srgbClr val="FFFFFF"/>
                </a:solidFill>
              </a:rPr>
              <a:t> </a:t>
            </a:r>
            <a:r>
              <a:rPr altLang="en-US" dirty="0" sz="3100" lang="bn-BD" smtClean="0">
                <a:solidFill>
                  <a:srgbClr val="FFFFFF"/>
                </a:solidFill>
              </a:rPr>
              <a:t>ম</a:t>
            </a:r>
            <a:r>
              <a:rPr altLang="en-US" dirty="0" sz="3100" lang="bn-BD" smtClean="0">
                <a:solidFill>
                  <a:srgbClr val="FFFFFF"/>
                </a:solidFill>
              </a:rPr>
              <a:t>া</a:t>
            </a:r>
            <a:r>
              <a:rPr altLang="en-US" dirty="0" sz="3100" lang="bn-BD" smtClean="0">
                <a:solidFill>
                  <a:srgbClr val="FFFFFF"/>
                </a:solidFill>
              </a:rPr>
              <a:t>দ</a:t>
            </a:r>
            <a:r>
              <a:rPr altLang="en-US" dirty="0" sz="3100" lang="bn-BD" smtClean="0">
                <a:solidFill>
                  <a:srgbClr val="FFFFFF"/>
                </a:solidFill>
              </a:rPr>
              <a:t>র</a:t>
            </a:r>
            <a:r>
              <a:rPr altLang="en-US" dirty="0" sz="3100" lang="bn-BD" smtClean="0">
                <a:solidFill>
                  <a:srgbClr val="FFFFFF"/>
                </a:solidFill>
              </a:rPr>
              <a:t>া</a:t>
            </a:r>
            <a:r>
              <a:rPr altLang="en-US" dirty="0" sz="3100" lang="bn-BD" smtClean="0">
                <a:solidFill>
                  <a:srgbClr val="FFFFFF"/>
                </a:solidFill>
              </a:rPr>
              <a:t>স</a:t>
            </a:r>
            <a:r>
              <a:rPr altLang="en-US" dirty="0" sz="3100" lang="bn-BD" smtClean="0">
                <a:solidFill>
                  <a:srgbClr val="FFFFFF"/>
                </a:solidFill>
              </a:rPr>
              <a:t>া</a:t>
            </a:r>
            <a:endParaRPr altLang="en-US" sz="3100" lang="zh-CN">
              <a:solidFill>
                <a:srgbClr val="FFFFFF"/>
              </a:solidFill>
            </a:endParaRPr>
          </a:p>
          <a:p>
            <a:pPr algn="ctr"/>
            <a:r>
              <a:rPr altLang="en-US" sz="3100" lang="zh-CN">
                <a:solidFill>
                  <a:srgbClr val="FFFFFF"/>
                </a:solidFill>
              </a:rPr>
              <a:t>আ</a:t>
            </a:r>
            <a:r>
              <a:rPr altLang="en-US" sz="3100" lang="zh-CN">
                <a:solidFill>
                  <a:srgbClr val="FFFFFF"/>
                </a:solidFill>
              </a:rPr>
              <a:t>ট</a:t>
            </a:r>
            <a:r>
              <a:rPr altLang="en-US" sz="3100" lang="zh-CN">
                <a:solidFill>
                  <a:srgbClr val="FFFFFF"/>
                </a:solidFill>
              </a:rPr>
              <a:t>ঘ</a:t>
            </a:r>
            <a:r>
              <a:rPr altLang="en-US" sz="3100" lang="zh-CN">
                <a:solidFill>
                  <a:srgbClr val="FFFFFF"/>
                </a:solidFill>
              </a:rPr>
              <a:t>র</a:t>
            </a:r>
            <a:r>
              <a:rPr altLang="en-US" sz="3100" lang="zh-CN">
                <a:solidFill>
                  <a:srgbClr val="FFFFFF"/>
                </a:solidFill>
              </a:rPr>
              <a:t>ি</a:t>
            </a:r>
            <a:r>
              <a:rPr altLang="en-US" sz="3100" lang="zh-CN">
                <a:solidFill>
                  <a:srgbClr val="FFFFFF"/>
                </a:solidFill>
              </a:rPr>
              <a:t>য়</a:t>
            </a:r>
            <a:r>
              <a:rPr altLang="en-US" sz="3100" lang="zh-CN">
                <a:solidFill>
                  <a:srgbClr val="FFFFFF"/>
                </a:solidFill>
              </a:rPr>
              <a:t>া</a:t>
            </a:r>
            <a:r>
              <a:rPr altLang="zh-CN" sz="3100" lang="en-US">
                <a:solidFill>
                  <a:srgbClr val="FFFFFF"/>
                </a:solidFill>
              </a:rPr>
              <a:t>,</a:t>
            </a:r>
            <a:r>
              <a:rPr altLang="en-US" sz="3100" lang="zh-CN">
                <a:solidFill>
                  <a:srgbClr val="FFFFFF"/>
                </a:solidFill>
              </a:rPr>
              <a:t>প</a:t>
            </a:r>
            <a:r>
              <a:rPr altLang="en-US" sz="3100" lang="zh-CN">
                <a:solidFill>
                  <a:srgbClr val="FFFFFF"/>
                </a:solidFill>
              </a:rPr>
              <a:t>া</a:t>
            </a:r>
            <a:r>
              <a:rPr altLang="en-US" sz="3100" lang="zh-CN">
                <a:solidFill>
                  <a:srgbClr val="FFFFFF"/>
                </a:solidFill>
              </a:rPr>
              <a:t>ব</a:t>
            </a:r>
            <a:r>
              <a:rPr altLang="en-US" sz="3100" lang="zh-CN">
                <a:solidFill>
                  <a:srgbClr val="FFFFFF"/>
                </a:solidFill>
              </a:rPr>
              <a:t>ন</a:t>
            </a:r>
            <a:r>
              <a:rPr altLang="en-US" sz="3100" lang="zh-CN">
                <a:solidFill>
                  <a:srgbClr val="FFFFFF"/>
                </a:solidFill>
              </a:rPr>
              <a:t>া</a:t>
            </a:r>
            <a:endParaRPr altLang="en-US" sz="3100" lang="zh-CN">
              <a:solidFill>
                <a:srgbClr val="FFFFFF"/>
              </a:solidFill>
            </a:endParaRPr>
          </a:p>
          <a:p>
            <a:pPr algn="ctr"/>
            <a:endParaRPr altLang="en-US" sz="3100" lang="zh-CN">
              <a:solidFill>
                <a:srgbClr val="FFFFFF"/>
              </a:solidFill>
            </a:endParaRPr>
          </a:p>
          <a:p>
            <a:pPr algn="ctr"/>
            <a:r>
              <a:rPr dirty="0" sz="3100" lang="bn-BD" smtClean="0">
                <a:solidFill>
                  <a:srgbClr val="FFFFFF"/>
                </a:solidFill>
              </a:rPr>
              <a:t>মোবাইল: </a:t>
            </a:r>
            <a:r>
              <a:rPr dirty="0" sz="3100" lang="bn-BD" smtClean="0">
                <a:solidFill>
                  <a:srgbClr val="FFFFFF"/>
                </a:solidFill>
              </a:rPr>
              <a:t>০</a:t>
            </a:r>
            <a:r>
              <a:rPr dirty="0" sz="3100" lang="bn-BD" smtClean="0">
                <a:solidFill>
                  <a:srgbClr val="FFFFFF"/>
                </a:solidFill>
              </a:rPr>
              <a:t>১</a:t>
            </a:r>
            <a:r>
              <a:rPr dirty="0" sz="3100" lang="bn-BD" smtClean="0">
                <a:solidFill>
                  <a:srgbClr val="FFFFFF"/>
                </a:solidFill>
              </a:rPr>
              <a:t>৭</a:t>
            </a:r>
            <a:r>
              <a:rPr dirty="0" sz="3100" lang="bn-BD" smtClean="0">
                <a:solidFill>
                  <a:srgbClr val="FFFFFF"/>
                </a:solidFill>
              </a:rPr>
              <a:t>১</a:t>
            </a:r>
            <a:r>
              <a:rPr dirty="0" sz="3100" lang="bn-BD" smtClean="0">
                <a:solidFill>
                  <a:srgbClr val="FFFFFF"/>
                </a:solidFill>
              </a:rPr>
              <a:t>৭</a:t>
            </a:r>
            <a:r>
              <a:rPr dirty="0" sz="3100" lang="bn-BD" smtClean="0">
                <a:solidFill>
                  <a:srgbClr val="FFFFFF"/>
                </a:solidFill>
              </a:rPr>
              <a:t>২</a:t>
            </a:r>
            <a:r>
              <a:rPr dirty="0" sz="3100" lang="bn-BD" smtClean="0">
                <a:solidFill>
                  <a:srgbClr val="FFFFFF"/>
                </a:solidFill>
              </a:rPr>
              <a:t>৮</a:t>
            </a:r>
            <a:r>
              <a:rPr dirty="0" sz="3100" lang="bn-BD" smtClean="0">
                <a:solidFill>
                  <a:srgbClr val="FFFFFF"/>
                </a:solidFill>
              </a:rPr>
              <a:t>৯</a:t>
            </a:r>
            <a:r>
              <a:rPr dirty="0" sz="3100" lang="bn-BD" smtClean="0">
                <a:solidFill>
                  <a:srgbClr val="FFFFFF"/>
                </a:solidFill>
              </a:rPr>
              <a:t>৫</a:t>
            </a:r>
            <a:r>
              <a:rPr dirty="0" sz="3100" lang="bn-BD" smtClean="0">
                <a:solidFill>
                  <a:srgbClr val="FFFFFF"/>
                </a:solidFill>
              </a:rPr>
              <a:t>৫</a:t>
            </a:r>
            <a:r>
              <a:rPr dirty="0" sz="3100" lang="bn-BD" smtClean="0">
                <a:solidFill>
                  <a:srgbClr val="FFFFFF"/>
                </a:solidFill>
              </a:rPr>
              <a:t>০</a:t>
            </a:r>
            <a:endParaRPr dirty="0" sz="3100" lang="en-US">
              <a:solidFill>
                <a:srgbClr val="FFFFFF"/>
              </a:solidFill>
            </a:endParaRPr>
          </a:p>
        </p:txBody>
      </p:sp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5339870" y="2667000"/>
            <a:ext cx="3131543" cy="3774315"/>
          </a:xfrm>
          <a:prstGeom prst="rect"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7"/>
                                        <p:tgtEl>
                                          <p:spTgt spid="1048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2"/>
                                        <p:tgtEl>
                                          <p:spTgt spid="1048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22"/>
                                        <p:tgtEl>
                                          <p:spTgt spid="1048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evtFilter="cancelBubble" fill="hold" id="23" nodeType="interactiveSeq" restart="whenNotActive"/>
            </p:seq>
          </p:childTnLst>
        </p:cTn>
      </p:par>
    </p:tnLst>
    <p:bldLst>
      <p:bldP spid="1048585" grpId="0" animBg="1"/>
      <p:bldP spid="1048586" grpId="0" animBg="1"/>
      <p:bldP spid="104858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9" name=""/>
          <p:cNvSpPr/>
          <p:nvPr/>
        </p:nvSpPr>
        <p:spPr>
          <a:xfrm>
            <a:off x="3048000" y="250453"/>
            <a:ext cx="3048000" cy="2133600"/>
          </a:xfrm>
          <a:prstGeom prst="wedgeRectCallou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altLang="en-US" sz="5200" lang="en-US">
                <a:solidFill>
                  <a:srgbClr val="FF3399"/>
                </a:solidFill>
              </a:rPr>
              <a:t>প</a:t>
            </a:r>
            <a:r>
              <a:rPr altLang="en-US" sz="5200" lang="en-US">
                <a:solidFill>
                  <a:srgbClr val="FF3399"/>
                </a:solidFill>
              </a:rPr>
              <a:t>া</a:t>
            </a:r>
            <a:r>
              <a:rPr altLang="en-US" sz="5200" lang="en-US">
                <a:solidFill>
                  <a:srgbClr val="FF3399"/>
                </a:solidFill>
              </a:rPr>
              <a:t>ঠ</a:t>
            </a:r>
            <a:r>
              <a:rPr altLang="en-US" sz="5200" lang="en-US">
                <a:solidFill>
                  <a:srgbClr val="FF3399"/>
                </a:solidFill>
              </a:rPr>
              <a:t> </a:t>
            </a:r>
            <a:r>
              <a:rPr altLang="en-US" sz="5200" lang="en-US">
                <a:solidFill>
                  <a:srgbClr val="FF3399"/>
                </a:solidFill>
              </a:rPr>
              <a:t>প</a:t>
            </a:r>
            <a:r>
              <a:rPr altLang="en-US" sz="5200" lang="en-US">
                <a:solidFill>
                  <a:srgbClr val="FF3399"/>
                </a:solidFill>
              </a:rPr>
              <a:t>র</a:t>
            </a:r>
            <a:r>
              <a:rPr altLang="en-US" sz="5200" lang="en-US">
                <a:solidFill>
                  <a:srgbClr val="FF3399"/>
                </a:solidFill>
              </a:rPr>
              <a:t>ি</a:t>
            </a:r>
            <a:r>
              <a:rPr altLang="en-US" sz="5200" lang="en-US">
                <a:solidFill>
                  <a:srgbClr val="FF3399"/>
                </a:solidFill>
              </a:rPr>
              <a:t>চ</a:t>
            </a:r>
            <a:r>
              <a:rPr altLang="en-US" sz="5200" lang="en-US">
                <a:solidFill>
                  <a:srgbClr val="FF3399"/>
                </a:solidFill>
              </a:rPr>
              <a:t>ি</a:t>
            </a:r>
            <a:r>
              <a:rPr altLang="en-US" sz="5200" lang="en-US">
                <a:solidFill>
                  <a:srgbClr val="FF3399"/>
                </a:solidFill>
              </a:rPr>
              <a:t>ত</a:t>
            </a:r>
            <a:r>
              <a:rPr altLang="en-US" sz="5200" lang="en-US">
                <a:solidFill>
                  <a:srgbClr val="FF3399"/>
                </a:solidFill>
              </a:rPr>
              <a:t>ি</a:t>
            </a:r>
            <a:endParaRPr sz="5200" lang="en-US">
              <a:solidFill>
                <a:srgbClr val="FF3399"/>
              </a:solidFill>
            </a:endParaRPr>
          </a:p>
        </p:txBody>
      </p:sp>
      <p:sp>
        <p:nvSpPr>
          <p:cNvPr id="1048710" name=""/>
          <p:cNvSpPr/>
          <p:nvPr/>
        </p:nvSpPr>
        <p:spPr>
          <a:xfrm>
            <a:off x="2000688" y="2384053"/>
            <a:ext cx="4658042" cy="4237645"/>
          </a:xfrm>
          <a:prstGeom prst="flowChartMultidocumen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altLang="en-US" b="1" sz="3200" lang="en-US">
                <a:solidFill>
                  <a:srgbClr val="6600CC"/>
                </a:solidFill>
              </a:rPr>
              <a:t>ব</a:t>
            </a:r>
            <a:r>
              <a:rPr altLang="en-US" b="1" sz="3200" lang="en-US">
                <a:solidFill>
                  <a:srgbClr val="6600CC"/>
                </a:solidFill>
              </a:rPr>
              <a:t>া</a:t>
            </a:r>
            <a:r>
              <a:rPr altLang="en-US" b="1" sz="3200" lang="en-US">
                <a:solidFill>
                  <a:srgbClr val="6600CC"/>
                </a:solidFill>
              </a:rPr>
              <a:t>ং</a:t>
            </a:r>
            <a:r>
              <a:rPr altLang="en-US" b="1" sz="3200" lang="en-US">
                <a:solidFill>
                  <a:srgbClr val="6600CC"/>
                </a:solidFill>
              </a:rPr>
              <a:t>ল</a:t>
            </a:r>
            <a:r>
              <a:rPr altLang="en-US" b="1" sz="3200" lang="en-US">
                <a:solidFill>
                  <a:srgbClr val="6600CC"/>
                </a:solidFill>
              </a:rPr>
              <a:t>া</a:t>
            </a:r>
            <a:r>
              <a:rPr altLang="en-US" b="1" sz="3200" lang="en-US">
                <a:solidFill>
                  <a:srgbClr val="6600CC"/>
                </a:solidFill>
              </a:rPr>
              <a:t> </a:t>
            </a:r>
            <a:r>
              <a:rPr altLang="en-US" b="1" sz="3200" lang="en-US">
                <a:solidFill>
                  <a:srgbClr val="6600CC"/>
                </a:solidFill>
              </a:rPr>
              <a:t>ব</a:t>
            </a:r>
            <a:r>
              <a:rPr altLang="en-US" b="1" sz="3200" lang="en-US">
                <a:solidFill>
                  <a:srgbClr val="6600CC"/>
                </a:solidFill>
              </a:rPr>
              <a:t>্</a:t>
            </a:r>
            <a:r>
              <a:rPr altLang="en-US" b="1" sz="3200" lang="en-US">
                <a:solidFill>
                  <a:srgbClr val="6600CC"/>
                </a:solidFill>
              </a:rPr>
              <a:t>য</a:t>
            </a:r>
            <a:r>
              <a:rPr altLang="en-US" b="1" sz="3200" lang="en-US">
                <a:solidFill>
                  <a:srgbClr val="6600CC"/>
                </a:solidFill>
              </a:rPr>
              <a:t>ক</a:t>
            </a:r>
            <a:r>
              <a:rPr altLang="en-US" b="1" sz="3200" lang="en-US">
                <a:solidFill>
                  <a:srgbClr val="6600CC"/>
                </a:solidFill>
              </a:rPr>
              <a:t>র</a:t>
            </a:r>
            <a:r>
              <a:rPr altLang="en-US" b="1" sz="3200" lang="en-US">
                <a:solidFill>
                  <a:srgbClr val="6600CC"/>
                </a:solidFill>
              </a:rPr>
              <a:t>ণ</a:t>
            </a:r>
            <a:r>
              <a:rPr altLang="en-US" b="1" sz="3200" lang="en-US">
                <a:solidFill>
                  <a:srgbClr val="6600CC"/>
                </a:solidFill>
              </a:rPr>
              <a:t> </a:t>
            </a:r>
            <a:r>
              <a:rPr altLang="en-US" b="1" sz="3200" lang="en-US">
                <a:solidFill>
                  <a:srgbClr val="6600CC"/>
                </a:solidFill>
              </a:rPr>
              <a:t>ও</a:t>
            </a:r>
            <a:r>
              <a:rPr altLang="en-US" b="1" sz="3200" lang="en-US">
                <a:solidFill>
                  <a:srgbClr val="6600CC"/>
                </a:solidFill>
              </a:rPr>
              <a:t> </a:t>
            </a:r>
            <a:r>
              <a:rPr altLang="en-US" b="1" sz="3200" lang="en-US">
                <a:solidFill>
                  <a:srgbClr val="6600CC"/>
                </a:solidFill>
              </a:rPr>
              <a:t>ন</a:t>
            </a:r>
            <a:r>
              <a:rPr altLang="en-US" b="1" sz="3200" lang="en-US">
                <a:solidFill>
                  <a:srgbClr val="6600CC"/>
                </a:solidFill>
              </a:rPr>
              <a:t>ি</a:t>
            </a:r>
            <a:r>
              <a:rPr altLang="en-US" b="1" sz="3200" lang="en-US">
                <a:solidFill>
                  <a:srgbClr val="6600CC"/>
                </a:solidFill>
              </a:rPr>
              <a:t>র</a:t>
            </a:r>
            <a:r>
              <a:rPr altLang="en-US" b="1" sz="3200" lang="en-US">
                <a:solidFill>
                  <a:srgbClr val="6600CC"/>
                </a:solidFill>
              </a:rPr>
              <a:t>্</a:t>
            </a:r>
            <a:r>
              <a:rPr altLang="en-US" b="1" sz="3200" lang="en-US">
                <a:solidFill>
                  <a:srgbClr val="6600CC"/>
                </a:solidFill>
              </a:rPr>
              <a:t>ম</a:t>
            </a:r>
            <a:r>
              <a:rPr altLang="en-US" b="1" sz="3200" lang="en-US">
                <a:solidFill>
                  <a:srgbClr val="6600CC"/>
                </a:solidFill>
              </a:rPr>
              <a:t>ি</a:t>
            </a:r>
            <a:r>
              <a:rPr altLang="en-US" b="1" sz="3200" lang="en-US">
                <a:solidFill>
                  <a:srgbClr val="6600CC"/>
                </a:solidFill>
              </a:rPr>
              <a:t>ত</a:t>
            </a:r>
            <a:endParaRPr b="1" sz="3200" lang="en-US">
              <a:solidFill>
                <a:srgbClr val="6600CC"/>
              </a:solidFill>
            </a:endParaRPr>
          </a:p>
          <a:p>
            <a:pPr algn="ctr"/>
            <a:r>
              <a:rPr altLang="en-US" b="1" sz="3200" lang="en-US">
                <a:solidFill>
                  <a:srgbClr val="6600CC"/>
                </a:solidFill>
              </a:rPr>
              <a:t>ন</a:t>
            </a:r>
            <a:r>
              <a:rPr altLang="en-US" b="1" sz="3200" lang="en-US">
                <a:solidFill>
                  <a:srgbClr val="6600CC"/>
                </a:solidFill>
              </a:rPr>
              <a:t>ব</a:t>
            </a:r>
            <a:r>
              <a:rPr altLang="en-US" b="1" sz="3200" lang="en-US">
                <a:solidFill>
                  <a:srgbClr val="6600CC"/>
                </a:solidFill>
              </a:rPr>
              <a:t>ম</a:t>
            </a:r>
            <a:r>
              <a:rPr altLang="en-US" b="1" sz="3200" lang="en-US">
                <a:solidFill>
                  <a:srgbClr val="6600CC"/>
                </a:solidFill>
              </a:rPr>
              <a:t> </a:t>
            </a:r>
            <a:r>
              <a:rPr altLang="en-US" b="1" sz="3200" lang="en-US">
                <a:solidFill>
                  <a:srgbClr val="6600CC"/>
                </a:solidFill>
              </a:rPr>
              <a:t>শ</a:t>
            </a:r>
            <a:r>
              <a:rPr altLang="en-US" b="1" sz="3200" lang="en-US">
                <a:solidFill>
                  <a:srgbClr val="6600CC"/>
                </a:solidFill>
              </a:rPr>
              <a:t>্</a:t>
            </a:r>
            <a:r>
              <a:rPr altLang="en-US" b="1" sz="3200" lang="en-US">
                <a:solidFill>
                  <a:srgbClr val="6600CC"/>
                </a:solidFill>
              </a:rPr>
              <a:t>র</a:t>
            </a:r>
            <a:r>
              <a:rPr altLang="en-US" b="1" sz="3200" lang="en-US">
                <a:solidFill>
                  <a:srgbClr val="6600CC"/>
                </a:solidFill>
              </a:rPr>
              <a:t>ে</a:t>
            </a:r>
            <a:r>
              <a:rPr altLang="en-US" b="1" sz="3200" lang="en-US">
                <a:solidFill>
                  <a:srgbClr val="6600CC"/>
                </a:solidFill>
              </a:rPr>
              <a:t>ণ</a:t>
            </a:r>
            <a:r>
              <a:rPr altLang="en-US" b="1" sz="3200" lang="en-US">
                <a:solidFill>
                  <a:srgbClr val="6600CC"/>
                </a:solidFill>
              </a:rPr>
              <a:t>ি</a:t>
            </a:r>
            <a:endParaRPr b="1" sz="3200" lang="en-US">
              <a:solidFill>
                <a:srgbClr val="6600CC"/>
              </a:solidFill>
            </a:endParaRPr>
          </a:p>
          <a:p>
            <a:pPr algn="ctr"/>
            <a:r>
              <a:rPr altLang="en-US" b="1" sz="3200" lang="en-US">
                <a:solidFill>
                  <a:srgbClr val="6600CC"/>
                </a:solidFill>
              </a:rPr>
              <a:t>প</a:t>
            </a:r>
            <a:r>
              <a:rPr altLang="en-US" b="1" sz="3200" lang="en-US">
                <a:solidFill>
                  <a:srgbClr val="6600CC"/>
                </a:solidFill>
              </a:rPr>
              <a:t>দ</a:t>
            </a:r>
            <a:r>
              <a:rPr altLang="en-US" b="1" sz="3200" lang="en-US">
                <a:solidFill>
                  <a:srgbClr val="6600CC"/>
                </a:solidFill>
              </a:rPr>
              <a:t>া</a:t>
            </a:r>
            <a:r>
              <a:rPr altLang="en-US" b="1" sz="3200" lang="en-US">
                <a:solidFill>
                  <a:srgbClr val="6600CC"/>
                </a:solidFill>
              </a:rPr>
              <a:t>র</a:t>
            </a:r>
            <a:r>
              <a:rPr altLang="en-US" b="1" sz="3200" lang="en-US">
                <a:solidFill>
                  <a:srgbClr val="6600CC"/>
                </a:solidFill>
              </a:rPr>
              <a:t>্</a:t>
            </a:r>
            <a:r>
              <a:rPr altLang="en-US" b="1" sz="3200" lang="en-US">
                <a:solidFill>
                  <a:srgbClr val="6600CC"/>
                </a:solidFill>
              </a:rPr>
              <a:t>শ</a:t>
            </a:r>
            <a:r>
              <a:rPr altLang="en-US" b="1" sz="3200" lang="en-US">
                <a:solidFill>
                  <a:srgbClr val="6600CC"/>
                </a:solidFill>
              </a:rPr>
              <a:t>্</a:t>
            </a:r>
            <a:r>
              <a:rPr altLang="en-US" b="1" sz="3200" lang="en-US">
                <a:solidFill>
                  <a:srgbClr val="6600CC"/>
                </a:solidFill>
              </a:rPr>
              <a:t>র</a:t>
            </a:r>
            <a:r>
              <a:rPr altLang="en-US" b="1" sz="3200" lang="en-US">
                <a:solidFill>
                  <a:srgbClr val="6600CC"/>
                </a:solidFill>
              </a:rPr>
              <a:t>ি</a:t>
            </a:r>
            <a:r>
              <a:rPr altLang="en-US" b="1" sz="3200" lang="en-US">
                <a:solidFill>
                  <a:srgbClr val="6600CC"/>
                </a:solidFill>
              </a:rPr>
              <a:t>ত</a:t>
            </a:r>
            <a:r>
              <a:rPr altLang="en-US" b="1" sz="3200" lang="en-US">
                <a:solidFill>
                  <a:srgbClr val="6600CC"/>
                </a:solidFill>
              </a:rPr>
              <a:t> </a:t>
            </a:r>
            <a:r>
              <a:rPr altLang="en-US" b="1" sz="3200" lang="en-US">
                <a:solidFill>
                  <a:srgbClr val="6600CC"/>
                </a:solidFill>
              </a:rPr>
              <a:t>ন</a:t>
            </a:r>
            <a:r>
              <a:rPr altLang="en-US" b="1" sz="3200" lang="en-US">
                <a:solidFill>
                  <a:srgbClr val="6600CC"/>
                </a:solidFill>
              </a:rPr>
              <a:t>ি</a:t>
            </a:r>
            <a:r>
              <a:rPr altLang="en-US" b="1" sz="3200" lang="en-US">
                <a:solidFill>
                  <a:srgbClr val="6600CC"/>
                </a:solidFill>
              </a:rPr>
              <a:t>র</a:t>
            </a:r>
            <a:r>
              <a:rPr altLang="en-US" b="1" sz="3200" lang="en-US">
                <a:solidFill>
                  <a:srgbClr val="6600CC"/>
                </a:solidFill>
              </a:rPr>
              <a:t>্</a:t>
            </a:r>
            <a:r>
              <a:rPr altLang="en-US" b="1" sz="3200" lang="en-US">
                <a:solidFill>
                  <a:srgbClr val="6600CC"/>
                </a:solidFill>
              </a:rPr>
              <a:t>দ</a:t>
            </a:r>
            <a:r>
              <a:rPr altLang="en-US" b="1" sz="3200" lang="en-US">
                <a:solidFill>
                  <a:srgbClr val="6600CC"/>
                </a:solidFill>
              </a:rPr>
              <a:t>ে</a:t>
            </a:r>
            <a:r>
              <a:rPr altLang="en-US" b="1" sz="3200" lang="en-US">
                <a:solidFill>
                  <a:srgbClr val="6600CC"/>
                </a:solidFill>
              </a:rPr>
              <a:t>শ</a:t>
            </a:r>
            <a:r>
              <a:rPr altLang="en-US" b="1" sz="3200" lang="en-US">
                <a:solidFill>
                  <a:srgbClr val="6600CC"/>
                </a:solidFill>
              </a:rPr>
              <a:t>ক</a:t>
            </a:r>
            <a:endParaRPr b="1" sz="3200" lang="en-US">
              <a:solidFill>
                <a:srgbClr val="6600CC"/>
              </a:solidFill>
            </a:endParaRPr>
          </a:p>
          <a:p>
            <a:pPr algn="ctr"/>
            <a:r>
              <a:rPr altLang="en-US" b="1" sz="3200" lang="en-US">
                <a:solidFill>
                  <a:srgbClr val="6600CC"/>
                </a:solidFill>
              </a:rPr>
              <a:t>অ</a:t>
            </a:r>
            <a:r>
              <a:rPr altLang="en-US" b="1" sz="3200" lang="en-US">
                <a:solidFill>
                  <a:srgbClr val="6600CC"/>
                </a:solidFill>
              </a:rPr>
              <a:t>ধ</a:t>
            </a:r>
            <a:r>
              <a:rPr altLang="en-US" b="1" sz="3200" lang="en-US">
                <a:solidFill>
                  <a:srgbClr val="6600CC"/>
                </a:solidFill>
              </a:rPr>
              <a:t>্</a:t>
            </a:r>
            <a:r>
              <a:rPr altLang="en-US" b="1" sz="3200" lang="en-US">
                <a:solidFill>
                  <a:srgbClr val="6600CC"/>
                </a:solidFill>
              </a:rPr>
              <a:t>য</a:t>
            </a:r>
            <a:r>
              <a:rPr altLang="en-US" b="1" sz="3200" lang="en-US">
                <a:solidFill>
                  <a:srgbClr val="6600CC"/>
                </a:solidFill>
              </a:rPr>
              <a:t>া</a:t>
            </a:r>
            <a:r>
              <a:rPr altLang="en-US" b="1" sz="3200" lang="en-US">
                <a:solidFill>
                  <a:srgbClr val="6600CC"/>
                </a:solidFill>
              </a:rPr>
              <a:t>য়</a:t>
            </a:r>
            <a:r>
              <a:rPr altLang="en-US" b="1" sz="3200" lang="en-US">
                <a:solidFill>
                  <a:srgbClr val="6600CC"/>
                </a:solidFill>
              </a:rPr>
              <a:t>:</a:t>
            </a:r>
            <a:r>
              <a:rPr altLang="en-US" b="1" sz="3200" lang="en-US">
                <a:solidFill>
                  <a:srgbClr val="6600CC"/>
                </a:solidFill>
              </a:rPr>
              <a:t> </a:t>
            </a:r>
            <a:r>
              <a:rPr altLang="en-US" b="1" sz="3200" lang="en-US">
                <a:solidFill>
                  <a:srgbClr val="6600CC"/>
                </a:solidFill>
              </a:rPr>
              <a:t>৩</a:t>
            </a:r>
            <a:r>
              <a:rPr altLang="en-US" b="1" sz="3200" lang="en-US">
                <a:solidFill>
                  <a:srgbClr val="6600CC"/>
                </a:solidFill>
              </a:rPr>
              <a:t>য়</a:t>
            </a:r>
            <a:endParaRPr b="1" sz="3200" lang="en-US">
              <a:solidFill>
                <a:srgbClr val="6600CC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Rectangle 3"/>
          <p:cNvSpPr/>
          <p:nvPr/>
        </p:nvSpPr>
        <p:spPr>
          <a:xfrm>
            <a:off x="2171700" y="609600"/>
            <a:ext cx="5219700" cy="838200"/>
          </a:xfrm>
          <a:prstGeom prst="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3600" lang="bn-IN" smtClean="0">
                <a:solidFill>
                  <a:srgbClr val="FFFFFF"/>
                </a:solidFill>
              </a:rPr>
              <a:t>নীচের শব্দগুলো দেখ </a:t>
            </a:r>
            <a:endParaRPr dirty="0" sz="3600" lang="en-US">
              <a:solidFill>
                <a:srgbClr val="FFFFFF"/>
              </a:solidFill>
            </a:endParaRPr>
          </a:p>
        </p:txBody>
      </p:sp>
      <p:sp>
        <p:nvSpPr>
          <p:cNvPr id="1048590" name="TextBox 4"/>
          <p:cNvSpPr txBox="1"/>
          <p:nvPr/>
        </p:nvSpPr>
        <p:spPr>
          <a:xfrm>
            <a:off x="1409700" y="2362200"/>
            <a:ext cx="895350" cy="461665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2400" lang="bn-IN" smtClean="0"/>
              <a:t>ছেলে  </a:t>
            </a:r>
            <a:endParaRPr dirty="0" sz="2400" lang="en-US"/>
          </a:p>
        </p:txBody>
      </p:sp>
      <p:sp>
        <p:nvSpPr>
          <p:cNvPr id="1048591" name="TextBox 5"/>
          <p:cNvSpPr txBox="1"/>
          <p:nvPr/>
        </p:nvSpPr>
        <p:spPr>
          <a:xfrm>
            <a:off x="2362200" y="2362200"/>
            <a:ext cx="762000" cy="461665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2400" lang="bn-IN" smtClean="0"/>
              <a:t>মুখ  </a:t>
            </a:r>
            <a:endParaRPr dirty="0" sz="2400" lang="en-US"/>
          </a:p>
        </p:txBody>
      </p:sp>
      <p:sp>
        <p:nvSpPr>
          <p:cNvPr id="1048592" name="TextBox 6"/>
          <p:cNvSpPr txBox="1"/>
          <p:nvPr/>
        </p:nvSpPr>
        <p:spPr>
          <a:xfrm>
            <a:off x="3276600" y="2362200"/>
            <a:ext cx="914400" cy="461665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2400" lang="bn-IN" smtClean="0"/>
              <a:t>কাঁসা  </a:t>
            </a:r>
            <a:endParaRPr dirty="0" sz="2400" lang="en-US"/>
          </a:p>
        </p:txBody>
      </p:sp>
      <p:sp>
        <p:nvSpPr>
          <p:cNvPr id="1048593" name="TextBox 7"/>
          <p:cNvSpPr txBox="1"/>
          <p:nvPr/>
        </p:nvSpPr>
        <p:spPr>
          <a:xfrm>
            <a:off x="4495800" y="2362200"/>
            <a:ext cx="832339" cy="461665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2400" lang="bn-IN" smtClean="0"/>
              <a:t>দড়ি   </a:t>
            </a:r>
            <a:endParaRPr dirty="0" sz="2400" lang="en-US"/>
          </a:p>
        </p:txBody>
      </p:sp>
      <p:sp>
        <p:nvSpPr>
          <p:cNvPr id="1048594" name="TextBox 8"/>
          <p:cNvSpPr txBox="1"/>
          <p:nvPr/>
        </p:nvSpPr>
        <p:spPr>
          <a:xfrm>
            <a:off x="1371600" y="4191000"/>
            <a:ext cx="1600200" cy="584775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3200" lang="bn-IN" smtClean="0"/>
              <a:t>দশ </a:t>
            </a:r>
            <a:endParaRPr dirty="0" sz="3200" lang="en-US"/>
          </a:p>
        </p:txBody>
      </p:sp>
      <p:sp>
        <p:nvSpPr>
          <p:cNvPr id="1048595" name="TextBox 9"/>
          <p:cNvSpPr txBox="1"/>
          <p:nvPr/>
        </p:nvSpPr>
        <p:spPr>
          <a:xfrm>
            <a:off x="152400" y="2362200"/>
            <a:ext cx="1143000" cy="802639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2400" lang="bn-IN" smtClean="0"/>
              <a:t>বিশেষ্যঃ </a:t>
            </a:r>
            <a:endParaRPr dirty="0" sz="2400" lang="en-US"/>
          </a:p>
        </p:txBody>
      </p:sp>
      <p:sp>
        <p:nvSpPr>
          <p:cNvPr id="1048596" name="TextBox 10"/>
          <p:cNvSpPr txBox="1"/>
          <p:nvPr/>
        </p:nvSpPr>
        <p:spPr>
          <a:xfrm>
            <a:off x="0" y="4191000"/>
            <a:ext cx="1295400" cy="461665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2400" lang="bn-IN" smtClean="0"/>
              <a:t>বিশেষনঃ </a:t>
            </a:r>
            <a:endParaRPr dirty="0" sz="2400" lang="en-US"/>
          </a:p>
        </p:txBody>
      </p:sp>
      <p:sp>
        <p:nvSpPr>
          <p:cNvPr id="1048597" name="TextBox 11"/>
          <p:cNvSpPr txBox="1"/>
          <p:nvPr/>
        </p:nvSpPr>
        <p:spPr>
          <a:xfrm>
            <a:off x="4648200" y="3593068"/>
            <a:ext cx="609600" cy="52322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2800" lang="bn-IN" smtClean="0"/>
              <a:t>টি </a:t>
            </a:r>
            <a:endParaRPr dirty="0" sz="2800" lang="en-US"/>
          </a:p>
        </p:txBody>
      </p:sp>
      <p:sp>
        <p:nvSpPr>
          <p:cNvPr id="1048598" name="TextBox 12"/>
          <p:cNvSpPr txBox="1"/>
          <p:nvPr/>
        </p:nvSpPr>
        <p:spPr>
          <a:xfrm>
            <a:off x="5257800" y="3581400"/>
            <a:ext cx="533400" cy="52322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2800" lang="bn-IN" smtClean="0"/>
              <a:t>টা </a:t>
            </a:r>
            <a:endParaRPr dirty="0" sz="2800" lang="en-US"/>
          </a:p>
        </p:txBody>
      </p:sp>
      <p:sp>
        <p:nvSpPr>
          <p:cNvPr id="1048599" name="TextBox 14"/>
          <p:cNvSpPr txBox="1"/>
          <p:nvPr/>
        </p:nvSpPr>
        <p:spPr>
          <a:xfrm>
            <a:off x="5943600" y="3593068"/>
            <a:ext cx="914400" cy="461665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2400" lang="bn-IN" smtClean="0"/>
              <a:t>খানি </a:t>
            </a:r>
            <a:endParaRPr dirty="0" sz="2400" lang="en-US"/>
          </a:p>
        </p:txBody>
      </p:sp>
      <p:sp>
        <p:nvSpPr>
          <p:cNvPr id="1048600" name="TextBox 15"/>
          <p:cNvSpPr txBox="1"/>
          <p:nvPr/>
        </p:nvSpPr>
        <p:spPr>
          <a:xfrm>
            <a:off x="6705600" y="3593068"/>
            <a:ext cx="990600" cy="461665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2400" lang="bn-IN" smtClean="0"/>
              <a:t>খানা </a:t>
            </a:r>
            <a:endParaRPr dirty="0" sz="2400" lang="en-US"/>
          </a:p>
        </p:txBody>
      </p:sp>
      <p:sp>
        <p:nvSpPr>
          <p:cNvPr id="1048601" name="TextBox 16"/>
          <p:cNvSpPr txBox="1"/>
          <p:nvPr/>
        </p:nvSpPr>
        <p:spPr>
          <a:xfrm>
            <a:off x="7620000" y="3593068"/>
            <a:ext cx="838200" cy="52322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2800" lang="bn-IN" smtClean="0"/>
              <a:t>গাছা  </a:t>
            </a:r>
            <a:endParaRPr dirty="0" sz="2800" lang="en-US"/>
          </a:p>
        </p:txBody>
      </p:sp>
      <p:sp>
        <p:nvSpPr>
          <p:cNvPr id="1048602" name="TextBox 18"/>
          <p:cNvSpPr txBox="1"/>
          <p:nvPr/>
        </p:nvSpPr>
        <p:spPr>
          <a:xfrm>
            <a:off x="457200" y="2895600"/>
            <a:ext cx="3276600" cy="52322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2800" lang="bn-IN" smtClean="0"/>
              <a:t>এগুলো কোন পদ ? </a:t>
            </a:r>
            <a:endParaRPr dirty="0" sz="2800" lang="en-US"/>
          </a:p>
        </p:txBody>
      </p:sp>
      <p:sp>
        <p:nvSpPr>
          <p:cNvPr id="1048603" name="TextBox 19"/>
          <p:cNvSpPr txBox="1"/>
          <p:nvPr/>
        </p:nvSpPr>
        <p:spPr>
          <a:xfrm>
            <a:off x="723900" y="4964668"/>
            <a:ext cx="2628900" cy="461665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2400" lang="bn-IN" smtClean="0"/>
              <a:t>সংখ্যাটি কোন পদ?  </a:t>
            </a:r>
            <a:endParaRPr dirty="0" sz="2400" lang="en-US"/>
          </a:p>
        </p:txBody>
      </p:sp>
      <p:sp>
        <p:nvSpPr>
          <p:cNvPr id="1048604" name="TextBox 21"/>
          <p:cNvSpPr txBox="1"/>
          <p:nvPr/>
        </p:nvSpPr>
        <p:spPr>
          <a:xfrm>
            <a:off x="5023339" y="5040868"/>
            <a:ext cx="3282461" cy="52322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2800" lang="bn-IN" smtClean="0"/>
              <a:t>এগুলো কোন পদ ? </a:t>
            </a:r>
            <a:endParaRPr dirty="0" sz="2800" lang="en-US"/>
          </a:p>
        </p:txBody>
      </p:sp>
      <p:sp>
        <p:nvSpPr>
          <p:cNvPr id="1048605" name="TextBox 22"/>
          <p:cNvSpPr txBox="1"/>
          <p:nvPr/>
        </p:nvSpPr>
        <p:spPr>
          <a:xfrm>
            <a:off x="3352801" y="3316069"/>
            <a:ext cx="1295400" cy="8026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2400" lang="bn-IN" smtClean="0"/>
              <a:t>অব্যয়/ প্রত্যয়ঃ </a:t>
            </a:r>
            <a:endParaRPr dirty="0" sz="2400"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13"/>
                                        <p:tgtEl>
                                          <p:spTgt spid="1048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16"/>
                                        <p:tgtEl>
                                          <p:spTgt spid="1048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19"/>
                                        <p:tgtEl>
                                          <p:spTgt spid="1048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22"/>
                                        <p:tgtEl>
                                          <p:spTgt spid="1048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27"/>
                                        <p:tgtEl>
                                          <p:spTgt spid="1048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32"/>
                                        <p:tgtEl>
                                          <p:spTgt spid="1048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37"/>
                                        <p:tgtEl>
                                          <p:spTgt spid="104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>
                      <p:stCondLst>
                        <p:cond delay="indefinite"/>
                      </p:stCondLst>
                      <p:childTnLst>
                        <p:par>
                          <p:cTn fill="hold" id="3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0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42"/>
                                        <p:tgtEl>
                                          <p:spTgt spid="1048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>
                      <p:stCondLst>
                        <p:cond delay="indefinite"/>
                      </p:stCondLst>
                      <p:childTnLst>
                        <p:par>
                          <p:cTn fill="hold" id="4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5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47"/>
                                        <p:tgtEl>
                                          <p:spTgt spid="1048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8">
                      <p:stCondLst>
                        <p:cond delay="indefinite"/>
                      </p:stCondLst>
                      <p:childTnLst>
                        <p:par>
                          <p:cTn fill="hold" id="4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0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52"/>
                                        <p:tgtEl>
                                          <p:spTgt spid="1048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3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55"/>
                                        <p:tgtEl>
                                          <p:spTgt spid="1048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6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58"/>
                                        <p:tgtEl>
                                          <p:spTgt spid="1048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9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61"/>
                                        <p:tgtEl>
                                          <p:spTgt spid="1048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2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64"/>
                                        <p:tgtEl>
                                          <p:spTgt spid="1048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5">
                      <p:stCondLst>
                        <p:cond delay="indefinite"/>
                      </p:stCondLst>
                      <p:childTnLst>
                        <p:par>
                          <p:cTn fill="hold" id="6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7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69"/>
                                        <p:tgtEl>
                                          <p:spTgt spid="1048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0">
                      <p:stCondLst>
                        <p:cond delay="indefinite"/>
                      </p:stCondLst>
                      <p:childTnLst>
                        <p:par>
                          <p:cTn fill="hold" id="7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2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74"/>
                                        <p:tgtEl>
                                          <p:spTgt spid="1048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5">
                      <p:stCondLst>
                        <p:cond delay="indefinite"/>
                      </p:stCondLst>
                      <p:childTnLst>
                        <p:par>
                          <p:cTn fill="hold" id="76">
                            <p:stCondLst>
                              <p:cond delay="0"/>
                            </p:stCondLst>
                            <p:childTnLst>
                              <p:par>
                                <p:cTn accel="50000" decel="50000" fill="hold" grpId="1" id="77" nodeType="click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7.40741E-7 L -0.11146 0.5331 " pathEditMode="relative" rAng="0" ptsTypes="AA">
                                      <p:cBhvr>
                                        <p:cTn dur="2000" fill="hold" id="78"/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73" y="26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9">
                      <p:stCondLst>
                        <p:cond delay="indefinite"/>
                      </p:stCondLst>
                      <p:childTnLst>
                        <p:par>
                          <p:cTn fill="hold" id="80">
                            <p:stCondLst>
                              <p:cond delay="0"/>
                            </p:stCondLst>
                            <p:childTnLst>
                              <p:par>
                                <p:cTn accel="50000" decel="50000" fill="hold" grpId="1" id="81" nodeType="click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6296E-6 L -0.39167 0.34907 " pathEditMode="relative" rAng="0" ptsTypes="AA">
                                      <p:cBhvr>
                                        <p:cTn dur="2000" fill="hold" id="82"/>
                                        <p:tgtEl>
                                          <p:spTgt spid="10485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83" y="17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3">
                      <p:stCondLst>
                        <p:cond delay="indefinite"/>
                      </p:stCondLst>
                      <p:childTnLst>
                        <p:par>
                          <p:cTn fill="hold" id="84">
                            <p:stCondLst>
                              <p:cond delay="0"/>
                            </p:stCondLst>
                            <p:childTnLst>
                              <p:par>
                                <p:cTn accel="50000" decel="50000" fill="hold" grpId="2" id="85" nodeType="click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7.40741E-7 L 0.10521 0.5331 " pathEditMode="relative" rAng="0" ptsTypes="AA">
                                      <p:cBhvr>
                                        <p:cTn dur="2000" fill="hold" id="86"/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60" y="26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7">
                      <p:stCondLst>
                        <p:cond delay="indefinite"/>
                      </p:stCondLst>
                      <p:childTnLst>
                        <p:par>
                          <p:cTn fill="hold" id="88">
                            <p:stCondLst>
                              <p:cond delay="0"/>
                            </p:stCondLst>
                            <p:childTnLst>
                              <p:par>
                                <p:cTn accel="50000" decel="50000" fill="hold" grpId="1" id="89" nodeType="click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-0.25417 0.35069 " pathEditMode="relative" rAng="0" ptsTypes="AA">
                                      <p:cBhvr>
                                        <p:cTn dur="2000" fill="hold" id="90"/>
                                        <p:tgtEl>
                                          <p:spTgt spid="10485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08" y="17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1">
                      <p:stCondLst>
                        <p:cond delay="indefinite"/>
                      </p:stCondLst>
                      <p:childTnLst>
                        <p:par>
                          <p:cTn fill="hold" id="92">
                            <p:stCondLst>
                              <p:cond delay="0"/>
                            </p:stCondLst>
                            <p:childTnLst>
                              <p:par>
                                <p:cTn accel="50000" decel="50000" fill="hold" grpId="1" id="93" nodeType="click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7.40741E-7 L 0.20833 0.54421 " pathEditMode="relative" rAng="0" ptsTypes="AA">
                                      <p:cBhvr>
                                        <p:cTn dur="2000" fill="hold" id="94"/>
                                        <p:tgtEl>
                                          <p:spTgt spid="10485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17" y="27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5">
                      <p:stCondLst>
                        <p:cond delay="indefinite"/>
                      </p:stCondLst>
                      <p:childTnLst>
                        <p:par>
                          <p:cTn fill="hold" id="96">
                            <p:stCondLst>
                              <p:cond delay="0"/>
                            </p:stCondLst>
                            <p:childTnLst>
                              <p:par>
                                <p:cTn accel="50000" decel="50000" fill="hold" grpId="1" id="97" nodeType="click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9259E-6 L -0.125 0.36481 " pathEditMode="relative" rAng="0" ptsTypes="AA">
                                      <p:cBhvr>
                                        <p:cTn dur="2000" fill="hold" id="98"/>
                                        <p:tgtEl>
                                          <p:spTgt spid="10485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" y="18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9">
                      <p:stCondLst>
                        <p:cond delay="indefinite"/>
                      </p:stCondLst>
                      <p:childTnLst>
                        <p:par>
                          <p:cTn fill="hold" id="100">
                            <p:stCondLst>
                              <p:cond delay="0"/>
                            </p:stCondLst>
                            <p:childTnLst>
                              <p:par>
                                <p:cTn accel="50000" decel="50000" fill="hold" grpId="1" id="101" nodeType="click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7.40741E-7 L 0.29167 0.54421 " pathEditMode="relative" rAng="0" ptsTypes="AA">
                                      <p:cBhvr>
                                        <p:cTn dur="2000" fill="hold" id="102"/>
                                        <p:tgtEl>
                                          <p:spTgt spid="10485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3" y="27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3">
                      <p:stCondLst>
                        <p:cond delay="indefinite"/>
                      </p:stCondLst>
                      <p:childTnLst>
                        <p:par>
                          <p:cTn fill="hold" id="104">
                            <p:stCondLst>
                              <p:cond delay="0"/>
                            </p:stCondLst>
                            <p:childTnLst>
                              <p:par>
                                <p:cTn accel="50000" decel="50000" fill="hold" grpId="1" id="105" nodeType="click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9259E-6 L -0.0125 0.36481 " pathEditMode="relative" rAng="0" ptsTypes="AA">
                                      <p:cBhvr>
                                        <p:cTn dur="2000" fill="hold" id="106"/>
                                        <p:tgtEl>
                                          <p:spTgt spid="10486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" y="18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7">
                      <p:stCondLst>
                        <p:cond delay="indefinite"/>
                      </p:stCondLst>
                      <p:childTnLst>
                        <p:par>
                          <p:cTn fill="hold" id="108">
                            <p:stCondLst>
                              <p:cond delay="0"/>
                            </p:stCondLst>
                            <p:childTnLst>
                              <p:par>
                                <p:cTn accel="50000" decel="50000" fill="hold" grpId="1" id="109" nodeType="click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7.40741E-7 L 0.34618 0.54421 " pathEditMode="relative" rAng="0" ptsTypes="AA">
                                      <p:cBhvr>
                                        <p:cTn dur="2000" fill="hold" id="110"/>
                                        <p:tgtEl>
                                          <p:spTgt spid="10485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09" y="27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1">
                      <p:stCondLst>
                        <p:cond delay="indefinite"/>
                      </p:stCondLst>
                      <p:childTnLst>
                        <p:par>
                          <p:cTn fill="hold" id="112">
                            <p:stCondLst>
                              <p:cond delay="0"/>
                            </p:stCondLst>
                            <p:childTnLst>
                              <p:par>
                                <p:cTn accel="50000" decel="50000" fill="hold" grpId="1" id="113" nodeType="click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6296E-6 L 0.0625 0.34907 " pathEditMode="relative" rAng="0" ptsTypes="AA">
                                      <p:cBhvr>
                                        <p:cTn dur="2000" fill="hold" id="114"/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5" y="17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9" grpId="0" animBg="1"/>
      <p:bldP spid="1048590" grpId="0"/>
      <p:bldP spid="1048590" grpId="1"/>
      <p:bldP spid="1048590" grpId="2"/>
      <p:bldP spid="1048591" grpId="0"/>
      <p:bldP spid="1048591" grpId="1"/>
      <p:bldP spid="1048592" grpId="0"/>
      <p:bldP spid="1048592" grpId="1"/>
      <p:bldP spid="1048593" grpId="0"/>
      <p:bldP spid="1048593" grpId="1"/>
      <p:bldP spid="1048594" grpId="0"/>
      <p:bldP spid="1048595" grpId="0"/>
      <p:bldP spid="1048596" grpId="0"/>
      <p:bldP spid="1048597" grpId="0"/>
      <p:bldP spid="1048597" grpId="1"/>
      <p:bldP spid="1048598" grpId="0"/>
      <p:bldP spid="1048598" grpId="1"/>
      <p:bldP spid="1048599" grpId="0"/>
      <p:bldP spid="1048599" grpId="1"/>
      <p:bldP spid="1048600" grpId="0"/>
      <p:bldP spid="1048600" grpId="1"/>
      <p:bldP spid="1048601" grpId="0"/>
      <p:bldP spid="1048601" grpId="1"/>
      <p:bldP spid="1048602" grpId="0"/>
      <p:bldP spid="1048603" grpId="0"/>
      <p:bldP spid="1048604" grpId="0"/>
      <p:bldP spid="104860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Rectangle 1"/>
          <p:cNvSpPr/>
          <p:nvPr/>
        </p:nvSpPr>
        <p:spPr>
          <a:xfrm>
            <a:off x="762000" y="685800"/>
            <a:ext cx="6629400" cy="1066800"/>
          </a:xfrm>
          <a:prstGeom prst="rect"/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4400" lang="bn-IN" smtClean="0">
                <a:solidFill>
                  <a:srgbClr val="800000"/>
                </a:solidFill>
              </a:rPr>
              <a:t>আজকে পাঠের বিষয় </a:t>
            </a:r>
            <a:endParaRPr dirty="0" sz="4400" lang="en-US">
              <a:solidFill>
                <a:srgbClr val="800000"/>
              </a:solidFill>
            </a:endParaRPr>
          </a:p>
        </p:txBody>
      </p:sp>
      <p:sp>
        <p:nvSpPr>
          <p:cNvPr id="1048607" name="Oval 2"/>
          <p:cNvSpPr/>
          <p:nvPr/>
        </p:nvSpPr>
        <p:spPr>
          <a:xfrm>
            <a:off x="914400" y="2667000"/>
            <a:ext cx="6858000" cy="3429000"/>
          </a:xfrm>
          <a:prstGeom prst="ellipse"/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5400" lang="bn-IN" smtClean="0"/>
              <a:t>পদাশ্রিত নির্দেশক </a:t>
            </a:r>
            <a:endParaRPr dirty="0" sz="5400"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7"/>
                                        <p:tgtEl>
                                          <p:spTgt spid="104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12"/>
                                        <p:tgtEl>
                                          <p:spTgt spid="1048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6" grpId="0" animBg="1"/>
      <p:bldP spid="104860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Rectangle 1"/>
          <p:cNvSpPr/>
          <p:nvPr/>
        </p:nvSpPr>
        <p:spPr>
          <a:xfrm>
            <a:off x="728056" y="685800"/>
            <a:ext cx="7577744" cy="5334000"/>
          </a:xfrm>
          <a:prstGeom prst="rect"/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3600" lang="bn-IN" smtClean="0"/>
              <a:t>এই পাঠ শেষে</a:t>
            </a:r>
            <a:r>
              <a:rPr altLang="bn-IN" dirty="0" sz="3600" lang="en-US" smtClean="0"/>
              <a:t> </a:t>
            </a:r>
            <a:r>
              <a:rPr altLang="en-US" dirty="0" sz="3600" lang="bn-IN" smtClean="0"/>
              <a:t>শ</a:t>
            </a:r>
            <a:r>
              <a:rPr altLang="en-US" dirty="0" sz="3600" lang="bn-IN" smtClean="0"/>
              <a:t>ি</a:t>
            </a:r>
            <a:r>
              <a:rPr altLang="en-US" dirty="0" sz="3600" lang="bn-IN" smtClean="0"/>
              <a:t>ক</a:t>
            </a:r>
            <a:r>
              <a:rPr altLang="en-US" dirty="0" sz="3600" lang="bn-IN" smtClean="0"/>
              <a:t>্</a:t>
            </a:r>
            <a:r>
              <a:rPr altLang="en-US" dirty="0" sz="3600" lang="bn-IN" smtClean="0"/>
              <a:t>ষ</a:t>
            </a:r>
            <a:r>
              <a:rPr altLang="en-US" dirty="0" sz="3600" lang="bn-IN" smtClean="0"/>
              <a:t>া</a:t>
            </a:r>
            <a:r>
              <a:rPr altLang="en-US" dirty="0" sz="3600" lang="bn-IN" smtClean="0"/>
              <a:t>র</a:t>
            </a:r>
            <a:r>
              <a:rPr altLang="en-US" dirty="0" sz="3600" lang="bn-IN" smtClean="0"/>
              <a:t>্</a:t>
            </a:r>
            <a:r>
              <a:rPr altLang="en-US" dirty="0" sz="3600" lang="bn-IN" smtClean="0"/>
              <a:t>থ</a:t>
            </a:r>
            <a:r>
              <a:rPr altLang="en-US" dirty="0" sz="3600" lang="bn-IN" smtClean="0"/>
              <a:t>ী</a:t>
            </a:r>
            <a:r>
              <a:rPr altLang="en-US" dirty="0" sz="3600" lang="bn-IN" smtClean="0"/>
              <a:t>র</a:t>
            </a:r>
            <a:r>
              <a:rPr altLang="en-US" dirty="0" sz="3600" lang="bn-IN" smtClean="0"/>
              <a:t>া</a:t>
            </a:r>
            <a:r>
              <a:rPr altLang="bn-IN" dirty="0" sz="3600" lang="en-US" smtClean="0"/>
              <a:t> </a:t>
            </a:r>
            <a:r>
              <a:rPr dirty="0" sz="3600" lang="bn-IN" smtClean="0"/>
              <a:t>যা যা শিখবে –</a:t>
            </a:r>
            <a:endParaRPr altLang="en-US" lang="zh-CN"/>
          </a:p>
          <a:p>
            <a:pPr algn="ctr"/>
            <a:r>
              <a:rPr dirty="0" sz="3600" lang="bn-IN" smtClean="0"/>
              <a:t>১</a:t>
            </a:r>
            <a:r>
              <a:rPr dirty="0" sz="3600" lang="bn-IN" smtClean="0"/>
              <a:t>।</a:t>
            </a:r>
            <a:r>
              <a:rPr altLang="bn-IN" dirty="0" sz="3600" lang="en-US" smtClean="0"/>
              <a:t> </a:t>
            </a:r>
            <a:r>
              <a:rPr dirty="0" sz="3600" lang="bn-IN" smtClean="0"/>
              <a:t>পদাশ্রিত নির্দেশক কাকে বলে তা বলতে পারবে। </a:t>
            </a:r>
            <a:endParaRPr altLang="en-US" lang="zh-CN"/>
          </a:p>
          <a:p>
            <a:pPr algn="ctr"/>
            <a:r>
              <a:rPr dirty="0" sz="3600" lang="bn-IN" smtClean="0"/>
              <a:t>২</a:t>
            </a:r>
            <a:r>
              <a:rPr dirty="0" sz="3600" lang="bn-IN" smtClean="0"/>
              <a:t>।</a:t>
            </a:r>
            <a:r>
              <a:rPr dirty="0" sz="3600" lang="bn-IN" smtClean="0"/>
              <a:t>পদাশ্রিত নির্দেশক কী কী তা বলতে পারবে। </a:t>
            </a:r>
            <a:endParaRPr altLang="en-US" lang="zh-CN"/>
          </a:p>
          <a:p>
            <a:pPr algn="ctr"/>
            <a:r>
              <a:rPr dirty="0" sz="3600" lang="bn-IN" smtClean="0"/>
              <a:t>৩</a:t>
            </a:r>
            <a:r>
              <a:rPr dirty="0" sz="3600" lang="bn-IN" smtClean="0"/>
              <a:t>।</a:t>
            </a:r>
            <a:r>
              <a:rPr altLang="bn-IN" dirty="0" sz="3600" lang="en-US" smtClean="0"/>
              <a:t> </a:t>
            </a:r>
            <a:r>
              <a:rPr dirty="0" sz="3600" lang="bn-IN" smtClean="0"/>
              <a:t>পদাশ্রিত নির্দেশকের ব্যবহারের নিয়মগুলো বলতে পারবে। </a:t>
            </a:r>
            <a:endParaRPr dirty="0" sz="3600"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7"/>
                                        <p:tgtEl>
                                          <p:spTgt spid="1048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Rectangle 1"/>
          <p:cNvSpPr/>
          <p:nvPr/>
        </p:nvSpPr>
        <p:spPr>
          <a:xfrm>
            <a:off x="533400" y="762000"/>
            <a:ext cx="8077200" cy="4343400"/>
          </a:xfrm>
          <a:prstGeom prst="rect"/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3200" lang="bn-IN" smtClean="0"/>
              <a:t>পদাশ্রিত নির্দেশকঃ বিশেষ্য বা বিশেষণ পদের সাথে এমন কতকগুলো অব্যয় বা প্রত্যয় আছে যেগুলো যুক্ত হয়ে বিশেষ্য বা বিশেষণকে বিশিষ্ট বা নির্দিষ্টতা বা </a:t>
            </a:r>
            <a:r>
              <a:rPr dirty="0" sz="3200" lang="bn-IN"/>
              <a:t>বিশেষভাবে( </a:t>
            </a:r>
            <a:r>
              <a:rPr dirty="0" sz="3200" lang="bn-IN" smtClean="0"/>
              <a:t>অনির্দিষ্ট, সুনির্দিষ্ট, নির্দিষ্ট ) প্রকাশ করে, এরুপ অব্যয় বা প্রত্যয়কে পর্দাশ্রিত নির্দেশক বলে।</a:t>
            </a:r>
            <a:r>
              <a:rPr dirty="0" sz="3200" lang="en-US" smtClean="0"/>
              <a:t> </a:t>
            </a:r>
            <a:r>
              <a:rPr dirty="0" sz="3200" lang="bn-IN" smtClean="0"/>
              <a:t>বচনভেদে উহাদের প্রার্থক্য পরিলক্ষিত হয়।  </a:t>
            </a:r>
            <a:endParaRPr dirty="0" sz="3200"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7"/>
                                        <p:tgtEl>
                                          <p:spTgt spid="1048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Rectangle 1"/>
          <p:cNvSpPr/>
          <p:nvPr/>
        </p:nvSpPr>
        <p:spPr>
          <a:xfrm>
            <a:off x="304800" y="381000"/>
            <a:ext cx="8382000" cy="1905000"/>
          </a:xfrm>
          <a:prstGeom prst="rect"/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3200" lang="bn-IN" smtClean="0"/>
              <a:t>এক বচনে ব্যবহৃত পদাশ্রিত নির্দেশকঃ টি, টা, খানি, খানা, গাছ, গাছা, গাছি, গোটা ইত্যাদি।  </a:t>
            </a:r>
            <a:endParaRPr dirty="0" sz="3200" lang="en-US"/>
          </a:p>
        </p:txBody>
      </p:sp>
      <p:sp>
        <p:nvSpPr>
          <p:cNvPr id="1048611" name="Rectangle 2"/>
          <p:cNvSpPr/>
          <p:nvPr/>
        </p:nvSpPr>
        <p:spPr>
          <a:xfrm>
            <a:off x="381000" y="2895600"/>
            <a:ext cx="8305800" cy="1828800"/>
          </a:xfrm>
          <a:prstGeom prst="rect"/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3200" lang="bn-IN" smtClean="0"/>
              <a:t>বহু </a:t>
            </a:r>
            <a:r>
              <a:rPr dirty="0" sz="3200" lang="bn-IN"/>
              <a:t>বচনে ব্যবহৃত পদাশ্রিত নির্দেশকঃ </a:t>
            </a:r>
            <a:r>
              <a:rPr dirty="0" sz="3200" lang="bn-IN" smtClean="0"/>
              <a:t>গুলি, গুলা, গুলো, </a:t>
            </a:r>
            <a:r>
              <a:rPr sz="3200" lang="bn-IN" smtClean="0"/>
              <a:t>গুলান, গুলিন </a:t>
            </a:r>
            <a:r>
              <a:rPr dirty="0" sz="3200" lang="bn-IN"/>
              <a:t>ইত্যাদি।  </a:t>
            </a:r>
            <a:endParaRPr dirty="0" sz="3200" lang="en-US"/>
          </a:p>
        </p:txBody>
      </p:sp>
      <p:sp>
        <p:nvSpPr>
          <p:cNvPr id="1048612" name="Rectangle 3"/>
          <p:cNvSpPr/>
          <p:nvPr/>
        </p:nvSpPr>
        <p:spPr>
          <a:xfrm>
            <a:off x="381000" y="4953000"/>
            <a:ext cx="8305800" cy="1676400"/>
          </a:xfrm>
          <a:prstGeom prst="rect"/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2800" lang="bn-IN" smtClean="0"/>
              <a:t>এছাড়াও খন্ড/অংশ বাচক শব্দে – টাক, টুক, টুকু টো    তা, কেতা, পাটি ইত্যাদি পদাশ্রিত নির্দেশক ব্যবহৃত হয়। </a:t>
            </a:r>
            <a:endParaRPr dirty="0" sz="2800"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13"/>
                                        <p:tgtEl>
                                          <p:spTgt spid="104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>
                      <p:stCondLst>
                        <p:cond delay="indefinite"/>
                      </p:stCondLst>
                      <p:childTnLst>
                        <p:par>
                          <p:cTn fill="hold" id="15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6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18"/>
                                        <p:tgtEl>
                                          <p:spTgt spid="104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0" grpId="0" animBg="1"/>
      <p:bldP spid="1048611" grpId="0" animBg="1"/>
      <p:bldP spid="10486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Rectangle 1"/>
          <p:cNvSpPr/>
          <p:nvPr/>
        </p:nvSpPr>
        <p:spPr>
          <a:xfrm>
            <a:off x="1219200" y="457200"/>
            <a:ext cx="6553200" cy="1219200"/>
          </a:xfrm>
          <a:prstGeom prst="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3600" lang="bn-IN" smtClean="0"/>
              <a:t>টি, টা এর বিভিন্নমূখী ব্যবহার </a:t>
            </a:r>
            <a:endParaRPr dirty="0" sz="3600" lang="en-US"/>
          </a:p>
        </p:txBody>
      </p:sp>
      <p:sp>
        <p:nvSpPr>
          <p:cNvPr id="1048617" name="Rectangle 2"/>
          <p:cNvSpPr/>
          <p:nvPr/>
        </p:nvSpPr>
        <p:spPr>
          <a:xfrm>
            <a:off x="533400" y="1981200"/>
            <a:ext cx="7696200" cy="2209800"/>
          </a:xfrm>
          <a:prstGeom prst="rect"/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2400" lang="bn-IN" smtClean="0"/>
              <a:t>সংখ্যা বাচক শব্দের শেষে টি, টা যুক্ত হলে নির্দিষ্টতা বোঝায়। </a:t>
            </a:r>
          </a:p>
          <a:p>
            <a:pPr algn="ctr"/>
            <a:r>
              <a:rPr dirty="0" sz="2400" lang="bn-IN" smtClean="0"/>
              <a:t>যেমন- আমাকে দশটি টাকা দাও। </a:t>
            </a:r>
          </a:p>
          <a:p>
            <a:pPr algn="ctr"/>
            <a:r>
              <a:rPr dirty="0" sz="2400" lang="bn-IN" smtClean="0"/>
              <a:t>কিন্তু এক শব্দের সাথে টি, টা যুক্ত হলে অনির্দিষ্টতা বোঝায় । </a:t>
            </a:r>
          </a:p>
          <a:p>
            <a:pPr algn="ctr"/>
            <a:r>
              <a:rPr dirty="0" sz="2400" lang="bn-IN" smtClean="0"/>
              <a:t>যেমন- একটি দেশ, সে যেমনই হোক দেখতে। </a:t>
            </a:r>
            <a:endParaRPr dirty="0" sz="2400" lang="en-US"/>
          </a:p>
        </p:txBody>
      </p:sp>
      <p:sp>
        <p:nvSpPr>
          <p:cNvPr id="1048618" name="Rectangle 3"/>
          <p:cNvSpPr/>
          <p:nvPr/>
        </p:nvSpPr>
        <p:spPr>
          <a:xfrm>
            <a:off x="533400" y="4648200"/>
            <a:ext cx="7696200" cy="1905000"/>
          </a:xfrm>
          <a:prstGeom prst="rect"/>
          <a:blipFill>
            <a:blip xmlns:r="http://schemas.openxmlformats.org/officeDocument/2006/relationships" r:embed="rId1"/>
            <a:tile algn="tl" flip="none" sx="100000" sy="100000" tx="0" ty="0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2400" lang="bn-IN" smtClean="0"/>
              <a:t>নির্দেশক সর্বনাম, যেমন- এটা, ঔটি, সেইটে অর্থাৎ নির্দেশক সর্বনামের সাথে টি, টা যুক্ত হলে তা সুনির্দিষ্ট অর্থ প্রকাশ করে। যেমন- এটা নয়, ওটা লাগবে।             </a:t>
            </a:r>
            <a:endParaRPr dirty="0" sz="2400"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7"/>
                                        <p:tgtEl>
                                          <p:spTgt spid="104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12"/>
                                        <p:tgtEl>
                                          <p:spTgt spid="104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17"/>
                                        <p:tgtEl>
                                          <p:spTgt spid="104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6" grpId="0" animBg="1"/>
      <p:bldP spid="1048617" grpId="0" animBg="1"/>
      <p:bldP spid="10486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PowerPoint Presentation</dc:title>
  <dc:creator>ASLAM SIR</dc:creator>
  <cp:lastModifiedBy>ismail - [2010]</cp:lastModifiedBy>
  <dcterms:created xsi:type="dcterms:W3CDTF">2017-05-04T00:49:51Z</dcterms:created>
  <dcterms:modified xsi:type="dcterms:W3CDTF">2019-12-17T17:49:29Z</dcterms:modified>
</cp:coreProperties>
</file>