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73" r:id="rId3"/>
    <p:sldId id="257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33CC"/>
    <a:srgbClr val="B51B0B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14" autoAdjust="0"/>
    <p:restoredTop sz="9453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diagrams/_rels/data1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1094D-082F-4308-9B61-74BC09A01DA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910FD-A011-4E51-A206-BEE90D94CB2C}">
      <dgm:prSet phldrT="[Text]" custT="1"/>
      <dgm:spPr/>
      <dgm:t>
        <a:bodyPr/>
        <a:lstStyle/>
        <a:p>
          <a:r>
            <a:rPr lang="bn-BD" sz="400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/>
          </a:r>
          <a:r>
            <a: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ইমানঃ ১ম অধ্যায়, পাঠ-১৩</a:t>
          </a:r>
        </a:p>
        <a:p>
          <a:r>
            <a: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আখিরাত ও এর স্তরসমূহু</a:t>
          </a:r>
          <a:endParaRPr lang="en-US" sz="40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9797B56B-41DA-46FD-B512-4ACFDB18376E}" type="parTrans" cxnId="{910FF3EA-E982-431A-8C7D-B6D92F6138C8}">
      <dgm:prSet/>
      <dgm:spPr/>
      <dgm:t>
        <a:bodyPr/>
        <a:lstStyle/>
        <a:p>
          <a:endParaRPr lang="en-US"/>
        </a:p>
      </dgm:t>
    </dgm:pt>
    <dgm:pt modelId="{601EE6EA-7262-4A83-8507-47D5B0006817}" type="sibTrans" cxnId="{910FF3EA-E982-431A-8C7D-B6D92F6138C8}">
      <dgm:prSet/>
      <dgm:spPr/>
      <dgm:t>
        <a:bodyPr/>
        <a:lstStyle/>
        <a:p>
          <a:endParaRPr lang="en-US"/>
        </a:p>
      </dgm:t>
    </dgm:pt>
    <dgm:pt modelId="{783E31FD-05C2-442D-B914-1DF301ED66BC}" type="pres">
      <dgm:prSet presAssocID="{64F1094D-082F-4308-9B61-74BC09A01D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78791F-9CAA-437B-9871-7358E6399AB9}" type="pres">
      <dgm:prSet presAssocID="{487910FD-A011-4E51-A206-BEE90D94CB2C}" presName="comp" presStyleCnt="0"/>
      <dgm:spPr/>
    </dgm:pt>
    <dgm:pt modelId="{523AC331-A4DE-48A4-9D80-56C0F76FBFF0}" type="pres">
      <dgm:prSet presAssocID="{487910FD-A011-4E51-A206-BEE90D94CB2C}" presName="box" presStyleLbl="node1" presStyleIdx="0" presStyleCnt="1" custLinFactNeighborY="4348"/>
      <dgm:spPr/>
      <dgm:t>
        <a:bodyPr/>
        <a:lstStyle/>
        <a:p>
          <a:endParaRPr lang="en-US"/>
        </a:p>
      </dgm:t>
    </dgm:pt>
    <dgm:pt modelId="{E6DC9C90-8E05-4F86-BA32-A8155FEE6DF6}" type="pres">
      <dgm:prSet presAssocID="{487910FD-A011-4E51-A206-BEE90D94CB2C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D4578AD-3021-4B07-AAD9-5ECE4A27371E}" type="pres">
      <dgm:prSet presAssocID="{487910FD-A011-4E51-A206-BEE90D94CB2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FF3EA-E982-431A-8C7D-B6D92F6138C8}" srcId="{64F1094D-082F-4308-9B61-74BC09A01DAD}" destId="{487910FD-A011-4E51-A206-BEE90D94CB2C}" srcOrd="0" destOrd="0" parTransId="{9797B56B-41DA-46FD-B512-4ACFDB18376E}" sibTransId="{601EE6EA-7262-4A83-8507-47D5B0006817}"/>
    <dgm:cxn modelId="{B921FEAC-4827-403D-9572-289AAE4E7C1A}" type="presOf" srcId="{487910FD-A011-4E51-A206-BEE90D94CB2C}" destId="{BD4578AD-3021-4B07-AAD9-5ECE4A27371E}" srcOrd="1" destOrd="0" presId="urn:microsoft.com/office/officeart/2005/8/layout/vList4#1"/>
    <dgm:cxn modelId="{C7A0EED6-422F-48C9-88EF-86D5B750DEB9}" type="presOf" srcId="{64F1094D-082F-4308-9B61-74BC09A01DAD}" destId="{783E31FD-05C2-442D-B914-1DF301ED66BC}" srcOrd="0" destOrd="0" presId="urn:microsoft.com/office/officeart/2005/8/layout/vList4#1"/>
    <dgm:cxn modelId="{0556F145-A24F-41FA-90BE-6CACF1B024FA}" type="presOf" srcId="{487910FD-A011-4E51-A206-BEE90D94CB2C}" destId="{523AC331-A4DE-48A4-9D80-56C0F76FBFF0}" srcOrd="0" destOrd="0" presId="urn:microsoft.com/office/officeart/2005/8/layout/vList4#1"/>
    <dgm:cxn modelId="{9F7931E1-0623-470C-8C9E-D0DC3321CFA8}" type="presParOf" srcId="{783E31FD-05C2-442D-B914-1DF301ED66BC}" destId="{AD78791F-9CAA-437B-9871-7358E6399AB9}" srcOrd="0" destOrd="0" presId="urn:microsoft.com/office/officeart/2005/8/layout/vList4#1"/>
    <dgm:cxn modelId="{338FF198-FBCF-49C0-B611-325AEF0D54B9}" type="presParOf" srcId="{AD78791F-9CAA-437B-9871-7358E6399AB9}" destId="{523AC331-A4DE-48A4-9D80-56C0F76FBFF0}" srcOrd="0" destOrd="0" presId="urn:microsoft.com/office/officeart/2005/8/layout/vList4#1"/>
    <dgm:cxn modelId="{676730DE-EFA1-49AC-A65F-026D5B78690C}" type="presParOf" srcId="{AD78791F-9CAA-437B-9871-7358E6399AB9}" destId="{E6DC9C90-8E05-4F86-BA32-A8155FEE6DF6}" srcOrd="1" destOrd="0" presId="urn:microsoft.com/office/officeart/2005/8/layout/vList4#1"/>
    <dgm:cxn modelId="{AD95670E-B4BB-4B9C-94BE-BFEC2FCD6D32}" type="presParOf" srcId="{AD78791F-9CAA-437B-9871-7358E6399AB9}" destId="{BD4578AD-3021-4B07-AAD9-5ECE4A2737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C331-A4DE-48A4-9D80-56C0F76FBFF0}">
      <dsp:nvSpPr>
        <dsp:cNvPr id="0" name=""/>
        <dsp:cNvSpPr/>
      </dsp:nvSpPr>
      <dsp:spPr>
        <a:xfrm>
          <a:off x="0" y="0"/>
          <a:ext cx="6172199" cy="1752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ইমানঃ ১ম অধ্যায়, পাঠ-১৩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আখিরাত ও এর স্তরসমূহু</a:t>
          </a:r>
          <a:endParaRPr lang="en-US" sz="40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1409700" y="0"/>
        <a:ext cx="4762500" cy="1752600"/>
      </dsp:txXfrm>
    </dsp:sp>
    <dsp:sp modelId="{E6DC9C90-8E05-4F86-BA32-A8155FEE6DF6}">
      <dsp:nvSpPr>
        <dsp:cNvPr id="0" name=""/>
        <dsp:cNvSpPr/>
      </dsp:nvSpPr>
      <dsp:spPr>
        <a:xfrm>
          <a:off x="175260" y="175260"/>
          <a:ext cx="1234440" cy="1402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85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13FD2595-E374-4FFA-9587-BBA40AFCF84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85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85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6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86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A868249-8DDD-4233-A1ED-329DDE3C0D1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A868249-8DDD-4233-A1ED-329DDE3C0D1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A868249-8DDD-4233-A1ED-329DDE3C0D1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A868249-8DDD-4233-A1ED-329DDE3C0D1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6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17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1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1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20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21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22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23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24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25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726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27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28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729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0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1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2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3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4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5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6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7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8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39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0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1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2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3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4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5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6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7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8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49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50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751" name="Rectangle 45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52" name="Rectangle 46"/>
          <p:cNvSpPr/>
          <p:nvPr/>
        </p:nvSpPr>
        <p:spPr>
          <a:xfrm>
            <a:off x="4649096" y="-21511"/>
            <a:ext cx="3505200" cy="2312889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53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54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algn="l" indent="0" marL="0">
              <a:buNone/>
              <a:defRPr sz="1800">
                <a:solidFill>
                  <a:srgbClr val="424242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756" name="Rectangle 49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487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759" name="Rectangle 88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7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7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baseline="0"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9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96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7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49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50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5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52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5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85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5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7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6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76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7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80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0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0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807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08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09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810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11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812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813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814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815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816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17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18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19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0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1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2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3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4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5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6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7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8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29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0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1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2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3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4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5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6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837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838" name="Rectangle 45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39" name="Rectangle 56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8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842" name="Rectangle 57"/>
          <p:cNvSpPr/>
          <p:nvPr/>
        </p:nvSpPr>
        <p:spPr>
          <a:xfrm>
            <a:off x="905571" y="601883"/>
            <a:ext cx="3562257" cy="5648445"/>
          </a:xfrm>
          <a:prstGeom prst="rect"/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4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44" name="Rectangle 60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84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p>
            <a:endParaRPr lang="en-US"/>
          </a:p>
        </p:txBody>
      </p:sp>
      <p:sp>
        <p:nvSpPr>
          <p:cNvPr id="1048846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b="0"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47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indent="0" marL="0">
              <a:buNone/>
              <a:defRPr sz="1600">
                <a:solidFill>
                  <a:srgbClr val="42424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70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60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1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2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63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4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5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766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7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768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769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70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771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772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3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4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5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6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7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8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79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0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1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2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3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4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5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6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7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8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89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0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1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2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793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794" name="Rectangle 93"/>
          <p:cNvSpPr/>
          <p:nvPr/>
        </p:nvSpPr>
        <p:spPr>
          <a:xfrm>
            <a:off x="4561242" y="-21511"/>
            <a:ext cx="3679116" cy="6271840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95" name="Rectangle 100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96" name="Rectangle 101"/>
          <p:cNvSpPr/>
          <p:nvPr/>
        </p:nvSpPr>
        <p:spPr>
          <a:xfrm>
            <a:off x="905571" y="601883"/>
            <a:ext cx="3562257" cy="5648445"/>
          </a:xfrm>
          <a:prstGeom prst="rect"/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97" name="Rectangle 104"/>
          <p:cNvSpPr/>
          <p:nvPr/>
        </p:nvSpPr>
        <p:spPr>
          <a:xfrm>
            <a:off x="4650889" y="6088284"/>
            <a:ext cx="3505200" cy="8174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798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b="0"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99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indent="0" marL="0">
              <a:buNone/>
              <a:defRPr sz="3200">
                <a:solidFill>
                  <a:schemeClr val="accent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800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indent="0" marL="0">
              <a:buNone/>
              <a:defRPr sz="1600">
                <a:solidFill>
                  <a:srgbClr val="42424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80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p>
            <a:endParaRPr lang="en-US"/>
          </a:p>
        </p:txBody>
      </p:sp>
      <p:sp>
        <p:nvSpPr>
          <p:cNvPr id="10488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1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76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77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78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79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0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1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48582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3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  <p:sp>
              <p:nvSpPr>
                <p:cNvPr id="1048584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/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US"/>
                </a:p>
              </p:txBody>
            </p:sp>
          </p:grpSp>
          <p:sp>
            <p:nvSpPr>
              <p:cNvPr id="1048585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586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  <p:sp>
            <p:nvSpPr>
              <p:cNvPr id="1048587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/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US"/>
              </a:p>
            </p:txBody>
          </p:sp>
        </p:grpSp>
        <p:sp>
          <p:nvSpPr>
            <p:cNvPr id="1048588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89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0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1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2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3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4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5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6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7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8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599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0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1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2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3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4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5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6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7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8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  <p:sp>
          <p:nvSpPr>
            <p:cNvPr id="1048609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US"/>
            </a:p>
          </p:txBody>
        </p:sp>
      </p:grpSp>
      <p:sp>
        <p:nvSpPr>
          <p:cNvPr id="1048610" name="Rectangle 65"/>
          <p:cNvSpPr/>
          <p:nvPr/>
        </p:nvSpPr>
        <p:spPr>
          <a:xfrm>
            <a:off x="457200" y="333487"/>
            <a:ext cx="8229600" cy="6185647"/>
          </a:xfrm>
          <a:prstGeom prst="rect"/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1" name="Rectangle 69"/>
          <p:cNvSpPr/>
          <p:nvPr/>
        </p:nvSpPr>
        <p:spPr>
          <a:xfrm>
            <a:off x="4561242" y="-21511"/>
            <a:ext cx="3679116" cy="699244"/>
          </a:xfrm>
          <a:prstGeom prst="rect"/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2" name="Rectangle 70"/>
          <p:cNvSpPr/>
          <p:nvPr/>
        </p:nvSpPr>
        <p:spPr>
          <a:xfrm>
            <a:off x="4649096" y="-21510"/>
            <a:ext cx="3505200" cy="623938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3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/>
        </p:spPr>
        <p:txBody>
          <a:bodyPr anchor="b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34290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64008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91440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24712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32588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baseline="0"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517904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1719072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1920240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121408" rtl="0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slideLayout" Target="../slideLayouts/slideLayout7.xml"/><Relationship Id="rId10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slideLayout" Target="../slideLayouts/slideLayout7.xml"/><Relationship Id="rId7" Type="http://schemas.openxmlformats.org/officeDocument/2006/relationships/notesSlide" Target="../notesSlides/notesSlide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pn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png"/><Relationship Id="rId6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98353" y="1849534"/>
            <a:ext cx="5140873" cy="4653548"/>
          </a:xfrm>
          <a:prstGeom prst="rect"/>
        </p:spPr>
      </p:pic>
      <p:sp>
        <p:nvSpPr>
          <p:cNvPr id="1048863" name=""/>
          <p:cNvSpPr txBox="1"/>
          <p:nvPr/>
        </p:nvSpPr>
        <p:spPr>
          <a:xfrm>
            <a:off x="2252860" y="1262795"/>
            <a:ext cx="4000000" cy="586740"/>
          </a:xfrm>
          <a:prstGeom prst="rect"/>
        </p:spPr>
        <p:txBody>
          <a:bodyPr rtlCol="0" wrap="square">
            <a:spAutoFit/>
          </a:bodyPr>
          <a:p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স</a:t>
            </a:r>
            <a:r>
              <a:rPr altLang="en-US" b="1" sz="3200" lang="en-US">
                <a:solidFill>
                  <a:srgbClr val="FF0000"/>
                </a:solidFill>
              </a:rPr>
              <a:t>ব</a:t>
            </a:r>
            <a:r>
              <a:rPr altLang="en-US" b="1" sz="3200" lang="en-US">
                <a:solidFill>
                  <a:srgbClr val="FF0000"/>
                </a:solidFill>
              </a:rPr>
              <a:t>া</a:t>
            </a:r>
            <a:r>
              <a:rPr altLang="en-US" b="1" sz="3200" lang="en-US">
                <a:solidFill>
                  <a:srgbClr val="FF0000"/>
                </a:solidFill>
              </a:rPr>
              <a:t>ই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ক</a:t>
            </a:r>
            <a:r>
              <a:rPr altLang="en-US" b="1" sz="3200" lang="en-US">
                <a:solidFill>
                  <a:srgbClr val="FF0000"/>
                </a:solidFill>
              </a:rPr>
              <a:t>ে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r>
              <a:rPr altLang="en-US" b="1" sz="3200" lang="en-US">
                <a:solidFill>
                  <a:srgbClr val="FF0000"/>
                </a:solidFill>
              </a:rPr>
              <a:t>অ</a:t>
            </a:r>
            <a:r>
              <a:rPr altLang="en-US" b="1" sz="3200" lang="en-US">
                <a:solidFill>
                  <a:srgbClr val="FF0000"/>
                </a:solidFill>
              </a:rPr>
              <a:t>ভ</a:t>
            </a:r>
            <a:r>
              <a:rPr altLang="en-US" b="1" sz="3200" lang="en-US">
                <a:solidFill>
                  <a:srgbClr val="FF0000"/>
                </a:solidFill>
              </a:rPr>
              <a:t>ি</a:t>
            </a:r>
            <a:r>
              <a:rPr altLang="en-US" b="1" sz="3200" lang="en-US">
                <a:solidFill>
                  <a:srgbClr val="FF0000"/>
                </a:solidFill>
              </a:rPr>
              <a:t>ন</a:t>
            </a:r>
            <a:r>
              <a:rPr altLang="en-US" b="1" sz="3200" lang="en-US">
                <a:solidFill>
                  <a:srgbClr val="FF0000"/>
                </a:solidFill>
              </a:rPr>
              <a:t>ন</a:t>
            </a:r>
            <a:r>
              <a:rPr altLang="en-US" b="1" sz="3200" lang="en-US">
                <a:solidFill>
                  <a:srgbClr val="FF0000"/>
                </a:solidFill>
              </a:rPr>
              <a:t>্দ</a:t>
            </a:r>
            <a:r>
              <a:rPr altLang="en-US" b="1" sz="3200" lang="en-US">
                <a:solidFill>
                  <a:srgbClr val="FF0000"/>
                </a:solidFill>
              </a:rPr>
              <a:t>ন</a:t>
            </a:r>
            <a:r>
              <a:rPr altLang="en-US" b="1" sz="3200" lang="en-US">
                <a:solidFill>
                  <a:srgbClr val="FF0000"/>
                </a:solidFill>
              </a:rPr>
              <a:t>।</a:t>
            </a:r>
            <a:r>
              <a:rPr altLang="en-US" b="1" sz="3200" lang="en-US">
                <a:solidFill>
                  <a:srgbClr val="FF0000"/>
                </a:solidFill>
              </a:rPr>
              <a:t> </a:t>
            </a:r>
            <a:endParaRPr b="1" sz="32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Arrow Connector 58"/>
          <p:cNvCxnSpPr>
            <a:cxnSpLocks/>
          </p:cNvCxnSpPr>
          <p:nvPr/>
        </p:nvCxnSpPr>
        <p:spPr>
          <a:xfrm flipH="1" flipV="1">
            <a:off x="2590800" y="3130187"/>
            <a:ext cx="1447801" cy="610145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Straight Arrow Connector 46"/>
          <p:cNvCxnSpPr>
            <a:cxnSpLocks/>
          </p:cNvCxnSpPr>
          <p:nvPr/>
        </p:nvCxnSpPr>
        <p:spPr>
          <a:xfrm flipV="1">
            <a:off x="4610100" y="2489562"/>
            <a:ext cx="1409700" cy="1168038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3" name="Flowchart: Terminator 1"/>
          <p:cNvSpPr/>
          <p:nvPr/>
        </p:nvSpPr>
        <p:spPr>
          <a:xfrm>
            <a:off x="1524001" y="304800"/>
            <a:ext cx="6172199" cy="762000"/>
          </a:xfrm>
          <a:prstGeom prst="flowChartTerminator"/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lvl="0"/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dirty="0" sz="4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39" name="Straight Arrow Connector 18"/>
          <p:cNvCxnSpPr>
            <a:cxnSpLocks/>
          </p:cNvCxnSpPr>
          <p:nvPr/>
        </p:nvCxnSpPr>
        <p:spPr>
          <a:xfrm flipH="1" flipV="1">
            <a:off x="3663179" y="2489562"/>
            <a:ext cx="908822" cy="128125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Straight Arrow Connector 19"/>
          <p:cNvCxnSpPr>
            <a:cxnSpLocks/>
          </p:cNvCxnSpPr>
          <p:nvPr/>
        </p:nvCxnSpPr>
        <p:spPr>
          <a:xfrm flipH="1">
            <a:off x="2133600" y="3930831"/>
            <a:ext cx="2209800" cy="6477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Straight Arrow Connector 20"/>
          <p:cNvCxnSpPr>
            <a:cxnSpLocks/>
            <a:endCxn id="1048667" idx="0"/>
          </p:cNvCxnSpPr>
          <p:nvPr/>
        </p:nvCxnSpPr>
        <p:spPr>
          <a:xfrm flipH="1">
            <a:off x="3172097" y="4060484"/>
            <a:ext cx="1171303" cy="1162481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2" name="Straight Arrow Connector 21"/>
          <p:cNvCxnSpPr>
            <a:cxnSpLocks/>
          </p:cNvCxnSpPr>
          <p:nvPr/>
        </p:nvCxnSpPr>
        <p:spPr>
          <a:xfrm>
            <a:off x="4572000" y="3930831"/>
            <a:ext cx="533400" cy="14097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Straight Arrow Connector 22"/>
          <p:cNvCxnSpPr>
            <a:cxnSpLocks/>
            <a:endCxn id="1048669" idx="1"/>
          </p:cNvCxnSpPr>
          <p:nvPr/>
        </p:nvCxnSpPr>
        <p:spPr>
          <a:xfrm>
            <a:off x="4610100" y="4060484"/>
            <a:ext cx="2136075" cy="860154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Straight Arrow Connector 23"/>
          <p:cNvCxnSpPr>
            <a:cxnSpLocks/>
            <a:endCxn id="1048670" idx="2"/>
          </p:cNvCxnSpPr>
          <p:nvPr/>
        </p:nvCxnSpPr>
        <p:spPr>
          <a:xfrm>
            <a:off x="4457700" y="3908085"/>
            <a:ext cx="2316778" cy="22746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4" name="Flowchart: Connector 24"/>
          <p:cNvSpPr/>
          <p:nvPr/>
        </p:nvSpPr>
        <p:spPr>
          <a:xfrm>
            <a:off x="3543300" y="2902131"/>
            <a:ext cx="1943100" cy="1676400"/>
          </a:xfrm>
          <a:prstGeom prst="flowChartConnector"/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আখিরাত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5" name="Flowchart: Connector 25"/>
          <p:cNvSpPr/>
          <p:nvPr/>
        </p:nvSpPr>
        <p:spPr>
          <a:xfrm>
            <a:off x="2590800" y="1241947"/>
            <a:ext cx="1447800" cy="1272653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মৃত্যু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6" name="Flowchart: Connector 26"/>
          <p:cNvSpPr/>
          <p:nvPr/>
        </p:nvSpPr>
        <p:spPr>
          <a:xfrm>
            <a:off x="838200" y="3930831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>
                <a:latin typeface="NikoshBAN" pitchFamily="2" charset="0"/>
                <a:cs typeface="NikoshBAN" pitchFamily="2" charset="0"/>
              </a:rPr>
              <a:t>কিয়ামত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7" name="Flowchart: Connector 27"/>
          <p:cNvSpPr/>
          <p:nvPr/>
        </p:nvSpPr>
        <p:spPr>
          <a:xfrm>
            <a:off x="2448197" y="5222965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হাশর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8" name="Flowchart: Connector 28"/>
          <p:cNvSpPr/>
          <p:nvPr/>
        </p:nvSpPr>
        <p:spPr>
          <a:xfrm>
            <a:off x="4572000" y="5334000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মিজান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9" name="Flowchart: Connector 29"/>
          <p:cNvSpPr/>
          <p:nvPr/>
        </p:nvSpPr>
        <p:spPr>
          <a:xfrm>
            <a:off x="6534150" y="4730931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>
                <a:latin typeface="NikoshBAN" pitchFamily="2" charset="0"/>
                <a:cs typeface="NikoshBAN" pitchFamily="2" charset="0"/>
              </a:rPr>
              <a:t>সিরাত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0" name="Flowchart: Connector 30"/>
          <p:cNvSpPr/>
          <p:nvPr/>
        </p:nvSpPr>
        <p:spPr>
          <a:xfrm>
            <a:off x="6774478" y="3283131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000" lang="bn-BD" smtClean="0">
                <a:latin typeface="NikoshBAN" pitchFamily="2" charset="0"/>
                <a:cs typeface="NikoshBAN" pitchFamily="2" charset="0"/>
              </a:rPr>
              <a:t>সাফাআত</a:t>
            </a:r>
            <a:endParaRPr dirty="0" sz="2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1" name="Flowchart: Connector 47"/>
          <p:cNvSpPr/>
          <p:nvPr/>
        </p:nvSpPr>
        <p:spPr>
          <a:xfrm>
            <a:off x="5919949" y="1537062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2" name="Flowchart: Connector 59"/>
          <p:cNvSpPr/>
          <p:nvPr/>
        </p:nvSpPr>
        <p:spPr>
          <a:xfrm>
            <a:off x="1219200" y="2271735"/>
            <a:ext cx="1447800" cy="1272653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BD" smtClean="0">
                <a:latin typeface="NikoshBAN" pitchFamily="2" charset="0"/>
                <a:cs typeface="NikoshBAN" pitchFamily="2" charset="0"/>
              </a:rPr>
              <a:t>কবর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9"/>
                                        <p:tgtEl>
                                          <p:spTgt spid="314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314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1"/>
                                        <p:tgtEl>
                                          <p:spTgt spid="314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314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3"/>
                                        <p:tgtEl>
                                          <p:spTgt spid="314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4"/>
                                        <p:tgtEl>
                                          <p:spTgt spid="314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id="8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5"/>
                                        <p:tgtEl>
                                          <p:spTgt spid="314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>
                      <p:stCondLst>
                        <p:cond delay="indefinite"/>
                      </p:stCondLst>
                      <p:childTnLst>
                        <p:par>
                          <p:cTn fill="hold" id="8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>
                      <p:stCondLst>
                        <p:cond delay="indefinite"/>
                      </p:stCondLst>
                      <p:childTnLst>
                        <p:par>
                          <p:cTn fill="hold" id="93">
                            <p:stCondLst>
                              <p:cond delay="0"/>
                            </p:stCondLst>
                            <p:childTnLst>
                              <p:par>
                                <p:cTn fill="hold" id="9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6"/>
                                        <p:tgtEl>
                                          <p:spTgt spid="314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7">
                      <p:stCondLst>
                        <p:cond delay="indefinite"/>
                      </p:stCondLst>
                      <p:childTnLst>
                        <p:par>
                          <p:cTn fill="hold" id="9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1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2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 animBg="1"/>
      <p:bldP spid="1048664" grpId="0" animBg="1"/>
      <p:bldP spid="1048665" grpId="0" animBg="1"/>
      <p:bldP spid="1048666" grpId="0" animBg="1"/>
      <p:bldP spid="1048667" grpId="0" animBg="1"/>
      <p:bldP spid="1048668" grpId="0" animBg="1"/>
      <p:bldP spid="1048669" grpId="0" animBg="1"/>
      <p:bldP spid="1048670" grpId="0" animBg="1"/>
      <p:bldP spid="1048671" grpId="0" animBg="1"/>
      <p:bldP spid="10486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5" name="Straight Arrow Connector 46"/>
          <p:cNvCxnSpPr>
            <a:cxnSpLocks/>
            <a:endCxn id="1048681" idx="2"/>
          </p:cNvCxnSpPr>
          <p:nvPr/>
        </p:nvCxnSpPr>
        <p:spPr>
          <a:xfrm flipV="1">
            <a:off x="4724400" y="1790700"/>
            <a:ext cx="1402378" cy="11049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3" name="Flowchart: Terminator 1"/>
          <p:cNvSpPr/>
          <p:nvPr/>
        </p:nvSpPr>
        <p:spPr>
          <a:xfrm>
            <a:off x="1676401" y="228600"/>
            <a:ext cx="6172199" cy="762000"/>
          </a:xfrm>
          <a:prstGeom prst="flowChartTerminator"/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lvl="0"/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dirty="0" sz="4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46" name="Straight Arrow Connector 18"/>
          <p:cNvCxnSpPr>
            <a:cxnSpLocks/>
          </p:cNvCxnSpPr>
          <p:nvPr/>
        </p:nvCxnSpPr>
        <p:spPr>
          <a:xfrm flipH="1" flipV="1">
            <a:off x="2754359" y="1980599"/>
            <a:ext cx="1817641" cy="1097881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7" name="Straight Arrow Connector 19"/>
          <p:cNvCxnSpPr>
            <a:cxnSpLocks/>
          </p:cNvCxnSpPr>
          <p:nvPr/>
        </p:nvCxnSpPr>
        <p:spPr>
          <a:xfrm flipH="1">
            <a:off x="2133600" y="3238500"/>
            <a:ext cx="2209800" cy="6477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8" name="Straight Arrow Connector 20"/>
          <p:cNvCxnSpPr>
            <a:cxnSpLocks/>
            <a:endCxn id="1048677" idx="0"/>
          </p:cNvCxnSpPr>
          <p:nvPr/>
        </p:nvCxnSpPr>
        <p:spPr>
          <a:xfrm flipH="1">
            <a:off x="3172097" y="3368153"/>
            <a:ext cx="1171303" cy="1162481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9" name="Straight Arrow Connector 21"/>
          <p:cNvCxnSpPr>
            <a:cxnSpLocks/>
          </p:cNvCxnSpPr>
          <p:nvPr/>
        </p:nvCxnSpPr>
        <p:spPr>
          <a:xfrm>
            <a:off x="4572000" y="3238500"/>
            <a:ext cx="533400" cy="14097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50" name="Straight Arrow Connector 22"/>
          <p:cNvCxnSpPr>
            <a:cxnSpLocks/>
            <a:endCxn id="1048679" idx="1"/>
          </p:cNvCxnSpPr>
          <p:nvPr/>
        </p:nvCxnSpPr>
        <p:spPr>
          <a:xfrm>
            <a:off x="4610100" y="3368153"/>
            <a:ext cx="2136075" cy="860154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51" name="Straight Arrow Connector 23"/>
          <p:cNvCxnSpPr>
            <a:cxnSpLocks/>
            <a:endCxn id="1048680" idx="2"/>
          </p:cNvCxnSpPr>
          <p:nvPr/>
        </p:nvCxnSpPr>
        <p:spPr>
          <a:xfrm>
            <a:off x="4457700" y="3215754"/>
            <a:ext cx="2316778" cy="22746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4" name="Flowchart: Connector 24"/>
          <p:cNvSpPr/>
          <p:nvPr/>
        </p:nvSpPr>
        <p:spPr>
          <a:xfrm>
            <a:off x="3543300" y="2209800"/>
            <a:ext cx="1943100" cy="1676400"/>
          </a:xfrm>
          <a:prstGeom prst="flowChartConnector"/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আখিরাত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5" name="Flowchart: Connector 25"/>
          <p:cNvSpPr/>
          <p:nvPr/>
        </p:nvSpPr>
        <p:spPr>
          <a:xfrm>
            <a:off x="1306559" y="1143000"/>
            <a:ext cx="1447800" cy="1272653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মৃত্যু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6" name="Flowchart: Connector 26"/>
          <p:cNvSpPr/>
          <p:nvPr/>
        </p:nvSpPr>
        <p:spPr>
          <a:xfrm>
            <a:off x="838200" y="3238500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কবর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7" name="Flowchart: Connector 27"/>
          <p:cNvSpPr/>
          <p:nvPr/>
        </p:nvSpPr>
        <p:spPr>
          <a:xfrm>
            <a:off x="2448197" y="4530634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হাশর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8" name="Flowchart: Connector 28"/>
          <p:cNvSpPr/>
          <p:nvPr/>
        </p:nvSpPr>
        <p:spPr>
          <a:xfrm>
            <a:off x="4572000" y="4641669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মিজান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79" name="Flowchart: Connector 29"/>
          <p:cNvSpPr/>
          <p:nvPr/>
        </p:nvSpPr>
        <p:spPr>
          <a:xfrm>
            <a:off x="6534150" y="4038600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>
                <a:latin typeface="NikoshBAN" pitchFamily="2" charset="0"/>
                <a:cs typeface="NikoshBAN" pitchFamily="2" charset="0"/>
              </a:rPr>
              <a:t>সিরাত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80" name="Flowchart: Connector 30"/>
          <p:cNvSpPr/>
          <p:nvPr/>
        </p:nvSpPr>
        <p:spPr>
          <a:xfrm>
            <a:off x="6774478" y="2590800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000" lang="bn-BD" smtClean="0">
                <a:latin typeface="NikoshBAN" pitchFamily="2" charset="0"/>
                <a:cs typeface="NikoshBAN" pitchFamily="2" charset="0"/>
              </a:rPr>
              <a:t>সাফাআত</a:t>
            </a:r>
            <a:endParaRPr dirty="0" sz="2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81" name="Flowchart: Connector 47"/>
          <p:cNvSpPr/>
          <p:nvPr/>
        </p:nvSpPr>
        <p:spPr>
          <a:xfrm>
            <a:off x="6126778" y="1143000"/>
            <a:ext cx="1447800" cy="1295400"/>
          </a:xfrm>
          <a:prstGeom prst="flowChartConnector"/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70" name="Picture 2" descr="C:\Users\User\Desktop\images (13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916197" y="1328420"/>
            <a:ext cx="5845005" cy="3202214"/>
          </a:xfrm>
          <a:prstGeom prst="rect"/>
          <a:ln>
            <a:noFill/>
          </a:ln>
          <a:effectLst>
            <a:softEdge rad="112500"/>
          </a:effectLst>
        </p:spPr>
      </p:pic>
      <p:sp>
        <p:nvSpPr>
          <p:cNvPr id="1048682" name="Plaque 31"/>
          <p:cNvSpPr/>
          <p:nvPr/>
        </p:nvSpPr>
        <p:spPr>
          <a:xfrm>
            <a:off x="2087214" y="4686300"/>
            <a:ext cx="5669578" cy="1343025"/>
          </a:xfrm>
          <a:prstGeom prst="plaque"/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3200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কেয়ামতের পর মানুষ এক বিশাল ময়দানে উপস্থিত হবে । (চিত্রে প্রতিকী ময়দান)</a:t>
            </a:r>
            <a:endParaRPr b="1" dirty="0" sz="3200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6"/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"/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8"/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9"/>
                                        <p:tgtEl>
                                          <p:spTgt spid="3145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4"/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15"/>
                                        <p:tgtEl>
                                          <p:spTgt spid="3145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8"/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9"/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0"/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21"/>
                                        <p:tgtEl>
                                          <p:spTgt spid="3145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3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4"/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5"/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6"/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27"/>
                                        <p:tgtEl>
                                          <p:spTgt spid="3145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9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30"/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1"/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2"/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3"/>
                                        <p:tgtEl>
                                          <p:spTgt spid="3145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5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36"/>
                                        <p:tgtEl>
                                          <p:spTgt spid="314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7"/>
                                        <p:tgtEl>
                                          <p:spTgt spid="314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8"/>
                                        <p:tgtEl>
                                          <p:spTgt spid="3145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9"/>
                                        <p:tgtEl>
                                          <p:spTgt spid="3145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1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42"/>
                                        <p:tgtEl>
                                          <p:spTgt spid="314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43"/>
                                        <p:tgtEl>
                                          <p:spTgt spid="314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44"/>
                                        <p:tgtEl>
                                          <p:spTgt spid="3145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45"/>
                                        <p:tgtEl>
                                          <p:spTgt spid="3145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7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48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49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50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51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3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54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55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56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57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9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60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61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62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63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65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66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67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68"/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69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1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72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3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4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75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7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78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9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80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81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83" nodeType="with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84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85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86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87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>
                      <p:stCondLst>
                        <p:cond delay="indefinite"/>
                      </p:stCondLst>
                      <p:childTnLst>
                        <p:par>
                          <p:cTn fill="hold" id="90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91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22188 -0.49953 " pathEditMode="relative" rAng="0" ptsTypes="AA">
                                      <p:cBhvr>
                                        <p:cTn dur="2000" fill="hold" id="92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id="9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8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4" grpId="0" animBg="1"/>
      <p:bldP spid="1048675" grpId="0" animBg="1"/>
      <p:bldP spid="1048676" grpId="0" animBg="1"/>
      <p:bldP spid="1048677" grpId="0" animBg="1"/>
      <p:bldP spid="1048678" grpId="0" animBg="1"/>
      <p:bldP spid="1048679" grpId="0" animBg="1"/>
      <p:bldP spid="1048680" grpId="0" animBg="1"/>
      <p:bldP spid="1048681" grpId="0" animBg="1"/>
      <p:bldP spid="10486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Picture 2" descr="C:\Users\Asus\Desktop\digital content_2013\Image\images (63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423954" y="3274423"/>
            <a:ext cx="3352800" cy="2349172"/>
          </a:xfrm>
          <a:prstGeom prst="rect"/>
          <a:noFill/>
        </p:spPr>
      </p:pic>
      <p:sp>
        <p:nvSpPr>
          <p:cNvPr id="104868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1981200"/>
          </a:xfrm>
        </p:spPr>
        <p:txBody>
          <a:bodyPr>
            <a:normAutofit/>
          </a:bodyPr>
          <a:p>
            <a:pPr algn="ctr">
              <a:buNone/>
            </a:pPr>
            <a:r>
              <a:rPr b="1" dirty="0" sz="48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>
              <a:buFont typeface="Wingdings" pitchFamily="2" charset="2"/>
              <a:buChar char="Ø"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শ্রেণীতে শিক্ষার্থী আখিরাতের </a:t>
            </a:r>
            <a:r>
              <a:rPr dirty="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লিখে একটি পোস্টার তৈরি করবে ।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2"/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Picture 3" descr="download (28).jpg"/>
          <p:cNvPicPr>
            <a:picLocks noChangeAspect="1"/>
          </p:cNvPicPr>
          <p:nvPr/>
        </p:nvPicPr>
        <p:blipFill>
          <a:blip xmlns:r="http://schemas.openxmlformats.org/officeDocument/2006/relationships" r:embed="rId1">
            <a:lum contrast="10000"/>
          </a:blip>
          <a:stretch>
            <a:fillRect/>
          </a:stretch>
        </p:blipFill>
        <p:spPr>
          <a:xfrm>
            <a:off x="76200" y="-228600"/>
            <a:ext cx="2514600" cy="2667000"/>
          </a:xfrm>
          <a:prstGeom prst="rect"/>
        </p:spPr>
      </p:pic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3276600" y="1371600"/>
            <a:ext cx="2362200" cy="960438"/>
          </a:xfrm>
        </p:spPr>
        <p:txBody>
          <a:bodyPr>
            <a:normAutofit/>
          </a:bodyPr>
          <a:p>
            <a:pPr algn="ctr"/>
            <a:r>
              <a:rPr b="1" dirty="0" lang="bn-BD" u="sng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dirty="0" lang="en-US"/>
          </a:p>
        </p:txBody>
      </p:sp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1447800" y="3124200"/>
            <a:ext cx="7162800" cy="1752600"/>
          </a:xfrm>
        </p:spPr>
        <p:txBody>
          <a:bodyPr>
            <a:normAutofit/>
          </a:bodyPr>
          <a:p>
            <a:pPr>
              <a:buNone/>
            </a:pPr>
            <a:r>
              <a:rPr dirty="0" lang="bn-BD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আখিরাতের সংজ্ঞা দাও ।</a:t>
            </a:r>
          </a:p>
          <a:p>
            <a:pPr>
              <a:buNone/>
            </a:pPr>
            <a:r>
              <a:rPr dirty="0" lang="bn-BD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dirty="0" lang="bn-BD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dirty="0" lang="bn-BD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গুরুত্ব ব্যাখ্যা কর।  </a:t>
            </a:r>
          </a:p>
          <a:p>
            <a:pPr indent="0" marL="0">
              <a:buNone/>
            </a:pPr>
            <a:r>
              <a:rPr dirty="0" lang="bn-BD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dirty="0" lang="bn-BD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dirty="0" lang="bn-BD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স্তরগুলো কি? বিশ্লেষণ কর।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p>
            <a:pPr algn="ctr"/>
            <a:r>
              <a:rPr dirty="0" sz="5400" lang="bn-BD" smtClean="0">
                <a:latin typeface="NikoshBAN" pitchFamily="2" charset="0"/>
                <a:cs typeface="NikoshBAN" pitchFamily="2" charset="0"/>
              </a:rPr>
              <a:t>    বাড়ীর কাজ </a:t>
            </a:r>
            <a:endParaRPr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90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763000" cy="838200"/>
          </a:xfrm>
        </p:spPr>
        <p:txBody>
          <a:bodyPr>
            <a:normAutofit/>
          </a:bodyPr>
          <a:p>
            <a:pPr algn="ctr">
              <a:buFont typeface="Wingdings" pitchFamily="2" charset="2"/>
              <a:buChar char="q"/>
            </a:pPr>
            <a:r>
              <a:rPr b="1" dirty="0" lang="bn-IN">
                <a:latin typeface="NorsundaMJ" pitchFamily="2" charset="0"/>
                <a:cs typeface="NikoshBAN" panose="02000000000000000000" pitchFamily="2" charset="0"/>
              </a:rPr>
              <a:t>আখিরাতের ধাপ গুলো সহজ ভাবে অতিক্রম করার জন্য দুনিয়ার জীবনে আমাদের করনীয় কি? </a:t>
            </a:r>
            <a:r>
              <a:rPr b="1" lang="bn-IN">
                <a:latin typeface="NorsundaMJ" pitchFamily="2" charset="0"/>
                <a:cs typeface="NikoshBAN" panose="02000000000000000000" pitchFamily="2" charset="0"/>
              </a:rPr>
              <a:t>নিজের ভাষায় লিখে আনবে।</a:t>
            </a:r>
            <a:endParaRPr b="1" dirty="0" lang="bn-IN" err="1">
              <a:latin typeface="NorsundaMJ" pitchFamily="2" charset="0"/>
              <a:cs typeface="NikoshBAN" panose="02000000000000000000" pitchFamily="2" charset="0"/>
            </a:endParaRPr>
          </a:p>
        </p:txBody>
      </p:sp>
      <p:pic>
        <p:nvPicPr>
          <p:cNvPr id="2097173" name="Picture 2" descr="C:\Users\Asus\Desktop\digital content_2013\Image\download (45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grayscl/>
          </a:blip>
          <a:srcRect/>
          <a:stretch>
            <a:fillRect/>
          </a:stretch>
        </p:blipFill>
        <p:spPr bwMode="auto">
          <a:xfrm>
            <a:off x="-44380" y="609600"/>
            <a:ext cx="3206680" cy="2114550"/>
          </a:xfrm>
          <a:prstGeom prst="rect"/>
          <a:noFill/>
        </p:spPr>
      </p:pic>
      <p:pic>
        <p:nvPicPr>
          <p:cNvPr id="2097174" name="Picture 2" descr="C:\Users\Asus\Desktop\digital content_2013\Image\Agt_home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762000" y="3886200"/>
            <a:ext cx="990600" cy="900545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13" nodeType="withEffect" presetClass="path" presetID="63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0092 L 0.83333 -1.69288E-6 " pathEditMode="relative" rAng="0" ptsTypes="AA">
                                      <p:cBhvr>
                                        <p:cTn dur="3000" fill="hold" id="14"/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Rounded Rectangle 3"/>
          <p:cNvSpPr/>
          <p:nvPr/>
        </p:nvSpPr>
        <p:spPr>
          <a:xfrm>
            <a:off x="577077" y="588555"/>
            <a:ext cx="7989847" cy="2840444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B51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dirty="0" sz="9600" lang="bn-BD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</a:p>
        </p:txBody>
      </p:sp>
      <p:pic>
        <p:nvPicPr>
          <p:cNvPr id="209717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84965" y="3653838"/>
            <a:ext cx="8081958" cy="296272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ubtitle 4"/>
          <p:cNvSpPr txBox="1"/>
          <p:nvPr/>
        </p:nvSpPr>
        <p:spPr>
          <a:xfrm>
            <a:off x="533400" y="685800"/>
            <a:ext cx="3276600" cy="1066800"/>
          </a:xfrm>
          <a:prstGeom prst="rect"/>
        </p:spPr>
        <p:txBody>
          <a:bodyPr>
            <a:normAutofit fontScale="66667" lnSpcReduction="20000"/>
          </a:bodyPr>
          <a:p>
            <a:pPr algn="ctr"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প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র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ি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চ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ি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ত</a:t>
            </a:r>
            <a:r>
              <a:rPr altLang="en-US" baseline="0" b="1" cap="none" dirty="0" sz="9600" i="0" kern="1200" kumimoji="0" lang="en-US" noProof="0" normalizeH="0" spc="0" strike="noStrike" u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ি</a:t>
            </a:r>
            <a:endParaRPr altLang="en-US" lang="zh-CN"/>
          </a:p>
        </p:txBody>
      </p:sp>
      <p:cxnSp>
        <p:nvCxnSpPr>
          <p:cNvPr id="3145728" name="Straight Connector 9"/>
          <p:cNvCxnSpPr>
            <a:cxnSpLocks/>
          </p:cNvCxnSpPr>
          <p:nvPr/>
        </p:nvCxnSpPr>
        <p:spPr>
          <a:xfrm>
            <a:off x="0" y="1600200"/>
            <a:ext cx="3733800" cy="1588"/>
          </a:xfrm>
          <a:prstGeom prst="line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9715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rcRect t="35" b="35"/>
          <a:stretch>
            <a:fillRect/>
          </a:stretch>
        </p:blipFill>
        <p:spPr>
          <a:xfrm>
            <a:off x="990600" y="1981200"/>
            <a:ext cx="2133600" cy="2702560"/>
          </a:xfrm>
          <a:prstGeom prst="ellipse"/>
          <a:ln>
            <a:noFill/>
          </a:ln>
          <a:effectLst>
            <a:softEdge rad="112500"/>
          </a:effectLst>
        </p:spPr>
      </p:pic>
      <p:sp>
        <p:nvSpPr>
          <p:cNvPr id="1048862" name=""/>
          <p:cNvSpPr/>
          <p:nvPr/>
        </p:nvSpPr>
        <p:spPr>
          <a:xfrm>
            <a:off x="3124200" y="1219200"/>
            <a:ext cx="5111355" cy="5223798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lang="en-US"/>
              <a:t>মোহাম্মদ আবু সাইদ </a:t>
            </a:r>
            <a:endParaRPr lang="en-US"/>
          </a:p>
          <a:p>
            <a:pPr algn="ctr"/>
            <a:r>
              <a:rPr altLang="en-US" lang="en-US"/>
              <a:t>সহকারি শিক্ষক</a:t>
            </a:r>
            <a:endParaRPr lang="en-US"/>
          </a:p>
          <a:p>
            <a:pPr algn="ctr"/>
            <a:r>
              <a:rPr altLang="en-US" lang="en-US"/>
              <a:t>দেবোত্তর দাখিল মাদরাসা।</a:t>
            </a:r>
            <a:endParaRPr lang="en-US"/>
          </a:p>
          <a:p>
            <a:pPr algn="ctr"/>
            <a:r>
              <a:rPr altLang="en-US" lang="en-US"/>
              <a:t>আটঘরিয়া, পাবনা।</a:t>
            </a:r>
            <a:endParaRPr lang="en-US"/>
          </a:p>
          <a:p>
            <a:pPr algn="ctr"/>
            <a:r>
              <a:rPr altLang="en-US" lang="en-US"/>
              <a:t>ফোনঃ ০১৭১৭২৮৯৫৫০</a:t>
            </a:r>
            <a:endParaRPr lang="en-US"/>
          </a:p>
          <a:p>
            <a:pPr algn="ctr"/>
            <a:r>
              <a:rPr altLang="en-US" lang="en-US"/>
              <a:t>Email:masayeedtonmoy@gmail.com </a:t>
            </a:r>
            <a:endParaRPr lang="en-US"/>
          </a:p>
          <a:p>
            <a:pPr algn="ctr"/>
            <a:r>
              <a:rPr altLang="en-US" lang="en-US"/>
              <a:t> </a:t>
            </a:r>
            <a:endParaRPr lang="en-US"/>
          </a:p>
          <a:p>
            <a:pPr algn="ctr"/>
            <a:endParaRPr lang="en-US"/>
          </a:p>
        </p:txBody>
      </p:sp>
      <p:pic>
        <p:nvPicPr>
          <p:cNvPr id="2097176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21600000">
            <a:off x="5771173" y="579867"/>
            <a:ext cx="2464381" cy="2040667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3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7" name=""/>
          <p:cNvSpPr/>
          <p:nvPr/>
        </p:nvSpPr>
        <p:spPr>
          <a:xfrm>
            <a:off x="2594687" y="655998"/>
            <a:ext cx="4345413" cy="1272673"/>
          </a:xfrm>
          <a:prstGeom prst="wedge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6000" lang="en-US">
                <a:solidFill>
                  <a:srgbClr val="FF6600"/>
                </a:solidFill>
              </a:rPr>
              <a:t>প</a:t>
            </a:r>
            <a:r>
              <a:rPr altLang="en-US" b="1" sz="6000" lang="en-US">
                <a:solidFill>
                  <a:srgbClr val="FF6600"/>
                </a:solidFill>
              </a:rPr>
              <a:t>া</a:t>
            </a:r>
            <a:r>
              <a:rPr altLang="en-US" b="1" sz="6000" lang="en-US">
                <a:solidFill>
                  <a:srgbClr val="FF6600"/>
                </a:solidFill>
              </a:rPr>
              <a:t>ঠ</a:t>
            </a:r>
            <a:r>
              <a:rPr altLang="en-US" b="1" sz="6000" lang="en-US">
                <a:solidFill>
                  <a:srgbClr val="FF6600"/>
                </a:solidFill>
              </a:rPr>
              <a:t> </a:t>
            </a:r>
            <a:r>
              <a:rPr altLang="en-US" b="1" sz="6000" lang="en-US">
                <a:solidFill>
                  <a:srgbClr val="FF6600"/>
                </a:solidFill>
              </a:rPr>
              <a:t>প</a:t>
            </a:r>
            <a:r>
              <a:rPr altLang="en-US" b="1" sz="6000" lang="en-US">
                <a:solidFill>
                  <a:srgbClr val="FF6600"/>
                </a:solidFill>
              </a:rPr>
              <a:t>র</a:t>
            </a:r>
            <a:r>
              <a:rPr altLang="en-US" b="1" sz="6000" lang="en-US">
                <a:solidFill>
                  <a:srgbClr val="FF6600"/>
                </a:solidFill>
              </a:rPr>
              <a:t>ি</a:t>
            </a:r>
            <a:r>
              <a:rPr altLang="en-US" b="1" sz="6000" lang="en-US">
                <a:solidFill>
                  <a:srgbClr val="FF6600"/>
                </a:solidFill>
              </a:rPr>
              <a:t>চ</a:t>
            </a:r>
            <a:r>
              <a:rPr altLang="en-US" b="1" sz="6000" lang="en-US">
                <a:solidFill>
                  <a:srgbClr val="FF6600"/>
                </a:solidFill>
              </a:rPr>
              <a:t>ি</a:t>
            </a:r>
            <a:r>
              <a:rPr altLang="en-US" b="1" sz="6000" lang="en-US">
                <a:solidFill>
                  <a:srgbClr val="FF6600"/>
                </a:solidFill>
              </a:rPr>
              <a:t>ত</a:t>
            </a:r>
            <a:r>
              <a:rPr altLang="en-US" b="1" sz="6000" lang="en-US">
                <a:solidFill>
                  <a:srgbClr val="FF6600"/>
                </a:solidFill>
              </a:rPr>
              <a:t>ি</a:t>
            </a:r>
            <a:endParaRPr b="1" sz="6000" lang="en-US">
              <a:solidFill>
                <a:srgbClr val="FF6600"/>
              </a:solidFill>
            </a:endParaRPr>
          </a:p>
        </p:txBody>
      </p:sp>
      <p:sp>
        <p:nvSpPr>
          <p:cNvPr id="1048868" name=""/>
          <p:cNvSpPr/>
          <p:nvPr/>
        </p:nvSpPr>
        <p:spPr>
          <a:xfrm>
            <a:off x="1860008" y="2452864"/>
            <a:ext cx="6096138" cy="3768049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4100" lang="en-US">
                <a:solidFill>
                  <a:srgbClr val="800000"/>
                </a:solidFill>
              </a:rPr>
              <a:t>আ</a:t>
            </a:r>
            <a:r>
              <a:rPr altLang="en-US" b="1" sz="4100" lang="en-US">
                <a:solidFill>
                  <a:srgbClr val="800000"/>
                </a:solidFill>
              </a:rPr>
              <a:t>ক</a:t>
            </a:r>
            <a:r>
              <a:rPr altLang="en-US" b="1" sz="4100" lang="en-US">
                <a:solidFill>
                  <a:srgbClr val="800000"/>
                </a:solidFill>
              </a:rPr>
              <a:t>া</a:t>
            </a:r>
            <a:r>
              <a:rPr altLang="en-US" b="1" sz="4100" lang="en-US">
                <a:solidFill>
                  <a:srgbClr val="800000"/>
                </a:solidFill>
              </a:rPr>
              <a:t>ই</a:t>
            </a:r>
            <a:r>
              <a:rPr altLang="en-US" b="1" sz="4100" lang="en-US">
                <a:solidFill>
                  <a:srgbClr val="800000"/>
                </a:solidFill>
              </a:rPr>
              <a:t>দ</a:t>
            </a:r>
            <a:r>
              <a:rPr altLang="en-US" b="1" sz="4100" lang="en-US">
                <a:solidFill>
                  <a:srgbClr val="800000"/>
                </a:solidFill>
              </a:rPr>
              <a:t>ও</a:t>
            </a:r>
            <a:r>
              <a:rPr altLang="en-US" b="1" sz="4100" lang="en-US">
                <a:solidFill>
                  <a:srgbClr val="800000"/>
                </a:solidFill>
              </a:rPr>
              <a:t> </a:t>
            </a:r>
            <a:r>
              <a:rPr altLang="en-US" b="1" sz="4100" lang="en-US">
                <a:solidFill>
                  <a:srgbClr val="800000"/>
                </a:solidFill>
              </a:rPr>
              <a:t>ফ</a:t>
            </a:r>
            <a:r>
              <a:rPr altLang="en-US" b="1" sz="4100" lang="en-US">
                <a:solidFill>
                  <a:srgbClr val="800000"/>
                </a:solidFill>
              </a:rPr>
              <a:t>ি</a:t>
            </a:r>
            <a:r>
              <a:rPr altLang="en-US" b="1" sz="4100" lang="en-US">
                <a:solidFill>
                  <a:srgbClr val="800000"/>
                </a:solidFill>
              </a:rPr>
              <a:t>ক</a:t>
            </a:r>
            <a:r>
              <a:rPr altLang="en-US" b="1" sz="4100" lang="en-US">
                <a:solidFill>
                  <a:srgbClr val="800000"/>
                </a:solidFill>
              </a:rPr>
              <a:t>হ</a:t>
            </a:r>
            <a:endParaRPr b="1" sz="4100" lang="en-US">
              <a:solidFill>
                <a:srgbClr val="800000"/>
              </a:solidFill>
            </a:endParaRPr>
          </a:p>
          <a:p>
            <a:pPr algn="ctr"/>
            <a:r>
              <a:rPr altLang="en-US" b="1" sz="4100" lang="en-US">
                <a:solidFill>
                  <a:srgbClr val="800000"/>
                </a:solidFill>
              </a:rPr>
              <a:t>অ</a:t>
            </a:r>
            <a:r>
              <a:rPr altLang="en-US" b="1" sz="4100" lang="en-US">
                <a:solidFill>
                  <a:srgbClr val="800000"/>
                </a:solidFill>
              </a:rPr>
              <a:t>ধ</a:t>
            </a:r>
            <a:r>
              <a:rPr altLang="en-US" b="1" sz="4100" lang="en-US">
                <a:solidFill>
                  <a:srgbClr val="800000"/>
                </a:solidFill>
              </a:rPr>
              <a:t>্</a:t>
            </a:r>
            <a:r>
              <a:rPr altLang="en-US" b="1" sz="4100" lang="en-US">
                <a:solidFill>
                  <a:srgbClr val="800000"/>
                </a:solidFill>
              </a:rPr>
              <a:t>য</a:t>
            </a:r>
            <a:r>
              <a:rPr altLang="en-US" b="1" sz="4100" lang="en-US">
                <a:solidFill>
                  <a:srgbClr val="800000"/>
                </a:solidFill>
              </a:rPr>
              <a:t>া</a:t>
            </a:r>
            <a:r>
              <a:rPr altLang="en-US" b="1" sz="4100" lang="en-US">
                <a:solidFill>
                  <a:srgbClr val="800000"/>
                </a:solidFill>
              </a:rPr>
              <a:t>য়</a:t>
            </a:r>
            <a:r>
              <a:rPr altLang="en-US" b="1" sz="4100" lang="en-US">
                <a:solidFill>
                  <a:srgbClr val="800000"/>
                </a:solidFill>
              </a:rPr>
              <a:t>:</a:t>
            </a:r>
            <a:r>
              <a:rPr altLang="en-US" b="1" sz="4100" lang="en-US">
                <a:solidFill>
                  <a:srgbClr val="800000"/>
                </a:solidFill>
              </a:rPr>
              <a:t> </a:t>
            </a:r>
            <a:r>
              <a:rPr altLang="en-US" b="1" sz="4100" lang="en-US">
                <a:solidFill>
                  <a:srgbClr val="800000"/>
                </a:solidFill>
              </a:rPr>
              <a:t>৩</a:t>
            </a:r>
            <a:r>
              <a:rPr altLang="en-US" b="1" sz="4100" lang="en-US">
                <a:solidFill>
                  <a:srgbClr val="800000"/>
                </a:solidFill>
              </a:rPr>
              <a:t>য়</a:t>
            </a:r>
            <a:endParaRPr b="1" sz="4100" lang="en-US">
              <a:solidFill>
                <a:srgbClr val="800000"/>
              </a:solidFill>
            </a:endParaRPr>
          </a:p>
          <a:p>
            <a:pPr algn="ctr"/>
            <a:r>
              <a:rPr altLang="en-US" b="1" sz="4100" lang="en-US">
                <a:solidFill>
                  <a:srgbClr val="800000"/>
                </a:solidFill>
              </a:rPr>
              <a:t>শ</a:t>
            </a:r>
            <a:r>
              <a:rPr altLang="en-US" b="1" sz="4100" lang="en-US">
                <a:solidFill>
                  <a:srgbClr val="800000"/>
                </a:solidFill>
              </a:rPr>
              <a:t>্</a:t>
            </a:r>
            <a:r>
              <a:rPr altLang="en-US" b="1" sz="4100" lang="en-US">
                <a:solidFill>
                  <a:srgbClr val="800000"/>
                </a:solidFill>
              </a:rPr>
              <a:t>র</a:t>
            </a:r>
            <a:r>
              <a:rPr altLang="en-US" b="1" sz="4100" lang="en-US">
                <a:solidFill>
                  <a:srgbClr val="800000"/>
                </a:solidFill>
              </a:rPr>
              <a:t>ে</a:t>
            </a:r>
            <a:r>
              <a:rPr altLang="en-US" b="1" sz="4100" lang="en-US">
                <a:solidFill>
                  <a:srgbClr val="800000"/>
                </a:solidFill>
              </a:rPr>
              <a:t>ণ</a:t>
            </a:r>
            <a:r>
              <a:rPr altLang="en-US" b="1" sz="4100" lang="en-US">
                <a:solidFill>
                  <a:srgbClr val="800000"/>
                </a:solidFill>
              </a:rPr>
              <a:t>ি</a:t>
            </a:r>
            <a:r>
              <a:rPr altLang="en-US" b="1" sz="4100" lang="en-US">
                <a:solidFill>
                  <a:srgbClr val="800000"/>
                </a:solidFill>
              </a:rPr>
              <a:t>:</a:t>
            </a:r>
            <a:r>
              <a:rPr altLang="en-US" b="1" sz="4100" lang="en-US">
                <a:solidFill>
                  <a:srgbClr val="800000"/>
                </a:solidFill>
              </a:rPr>
              <a:t> </a:t>
            </a:r>
            <a:r>
              <a:rPr altLang="en-US" b="1" sz="4100" lang="en-US">
                <a:solidFill>
                  <a:srgbClr val="800000"/>
                </a:solidFill>
              </a:rPr>
              <a:t>ন</a:t>
            </a:r>
            <a:r>
              <a:rPr altLang="en-US" b="1" sz="4100" lang="en-US">
                <a:solidFill>
                  <a:srgbClr val="800000"/>
                </a:solidFill>
              </a:rPr>
              <a:t>ব</a:t>
            </a:r>
            <a:r>
              <a:rPr altLang="en-US" b="1" sz="4100" lang="en-US">
                <a:solidFill>
                  <a:srgbClr val="800000"/>
                </a:solidFill>
              </a:rPr>
              <a:t>ম</a:t>
            </a:r>
            <a:r>
              <a:rPr altLang="en-US" b="1" sz="4100" lang="en-US">
                <a:solidFill>
                  <a:srgbClr val="800000"/>
                </a:solidFill>
              </a:rPr>
              <a:t>/</a:t>
            </a:r>
            <a:r>
              <a:rPr altLang="en-US" b="1" sz="4100" lang="en-US">
                <a:solidFill>
                  <a:srgbClr val="800000"/>
                </a:solidFill>
              </a:rPr>
              <a:t>দ</a:t>
            </a:r>
            <a:r>
              <a:rPr altLang="en-US" b="1" sz="4100" lang="en-US">
                <a:solidFill>
                  <a:srgbClr val="800000"/>
                </a:solidFill>
              </a:rPr>
              <a:t>শ</a:t>
            </a:r>
            <a:r>
              <a:rPr altLang="en-US" b="1" sz="4100" lang="en-US">
                <a:solidFill>
                  <a:srgbClr val="800000"/>
                </a:solidFill>
              </a:rPr>
              <a:t>ম</a:t>
            </a:r>
            <a:endParaRPr b="1" sz="4100" lang="en-US">
              <a:solidFill>
                <a:srgbClr val="800000"/>
              </a:solidFill>
            </a:endParaRPr>
          </a:p>
          <a:p>
            <a:pPr algn="ctr"/>
            <a:r>
              <a:rPr altLang="en-US" b="1" sz="4100" lang="en-US">
                <a:solidFill>
                  <a:srgbClr val="800000"/>
                </a:solidFill>
              </a:rPr>
              <a:t>স</a:t>
            </a:r>
            <a:r>
              <a:rPr altLang="en-US" b="1" sz="4100" lang="en-US">
                <a:solidFill>
                  <a:srgbClr val="800000"/>
                </a:solidFill>
              </a:rPr>
              <a:t>ম</a:t>
            </a:r>
            <a:r>
              <a:rPr altLang="en-US" b="1" sz="4100" lang="en-US">
                <a:solidFill>
                  <a:srgbClr val="800000"/>
                </a:solidFill>
              </a:rPr>
              <a:t>য়</a:t>
            </a:r>
            <a:r>
              <a:rPr altLang="en-US" b="1" sz="4100" lang="en-US">
                <a:solidFill>
                  <a:srgbClr val="800000"/>
                </a:solidFill>
              </a:rPr>
              <a:t>:</a:t>
            </a:r>
            <a:r>
              <a:rPr altLang="en-US" b="1" sz="4100" lang="en-US">
                <a:solidFill>
                  <a:srgbClr val="800000"/>
                </a:solidFill>
              </a:rPr>
              <a:t> </a:t>
            </a:r>
            <a:r>
              <a:rPr altLang="en-US" b="1" sz="4100" lang="en-US">
                <a:solidFill>
                  <a:srgbClr val="800000"/>
                </a:solidFill>
              </a:rPr>
              <a:t>৫</a:t>
            </a:r>
            <a:r>
              <a:rPr altLang="en-US" b="1" sz="4100" lang="en-US">
                <a:solidFill>
                  <a:srgbClr val="800000"/>
                </a:solidFill>
              </a:rPr>
              <a:t>০</a:t>
            </a:r>
            <a:r>
              <a:rPr altLang="en-US" b="1" sz="4100" lang="en-US">
                <a:solidFill>
                  <a:srgbClr val="800000"/>
                </a:solidFill>
              </a:rPr>
              <a:t>ম</a:t>
            </a:r>
            <a:r>
              <a:rPr altLang="en-US" b="1" sz="4100" lang="en-US">
                <a:solidFill>
                  <a:srgbClr val="800000"/>
                </a:solidFill>
              </a:rPr>
              <a:t>ি</a:t>
            </a:r>
            <a:r>
              <a:rPr altLang="en-US" b="1" sz="4100" lang="en-US">
                <a:solidFill>
                  <a:srgbClr val="800000"/>
                </a:solidFill>
              </a:rPr>
              <a:t>ন</a:t>
            </a:r>
            <a:r>
              <a:rPr altLang="en-US" b="1" sz="4100" lang="en-US">
                <a:solidFill>
                  <a:srgbClr val="800000"/>
                </a:solidFill>
              </a:rPr>
              <a:t>ি</a:t>
            </a:r>
            <a:r>
              <a:rPr altLang="en-US" b="1" sz="4100" lang="en-US">
                <a:solidFill>
                  <a:srgbClr val="800000"/>
                </a:solidFill>
              </a:rPr>
              <a:t>ট</a:t>
            </a:r>
            <a:endParaRPr b="1" sz="41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10"/>
          <p:cNvSpPr/>
          <p:nvPr/>
        </p:nvSpPr>
        <p:spPr>
          <a:xfrm>
            <a:off x="2895600" y="228600"/>
            <a:ext cx="3352800" cy="685800"/>
          </a:xfrm>
          <a:prstGeom prst="roundRect"/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 লক্ষ্য কর </a:t>
            </a:r>
            <a:endParaRPr dirty="0" sz="2800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3" name="Rounded Rectangle 24"/>
          <p:cNvSpPr/>
          <p:nvPr/>
        </p:nvSpPr>
        <p:spPr>
          <a:xfrm>
            <a:off x="90991" y="3810000"/>
            <a:ext cx="2118809" cy="2338450"/>
          </a:xfrm>
          <a:prstGeom prst="roundRect"/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কি নির্দেশ করে?</a:t>
            </a:r>
            <a:endParaRPr dirty="0" sz="2800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4" name="Picture 4" descr="C:\Users\User\Desktop\images (6)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1"/>
          <a:srcRect l="11649" t="-1694" r="11043" b="1694"/>
          <a:stretch>
            <a:fillRect/>
          </a:stretch>
        </p:blipFill>
        <p:spPr bwMode="auto">
          <a:xfrm>
            <a:off x="152400" y="1217022"/>
            <a:ext cx="1907177" cy="1847850"/>
          </a:xfrm>
          <a:prstGeom prst="rect"/>
          <a:noFill/>
        </p:spPr>
      </p:pic>
      <p:pic>
        <p:nvPicPr>
          <p:cNvPr id="2097155" name="Picture 5" descr="C:\Users\User\Desktop\images (7)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2"/>
          <a:srcRect l="26642"/>
          <a:stretch>
            <a:fillRect/>
          </a:stretch>
        </p:blipFill>
        <p:spPr bwMode="auto">
          <a:xfrm>
            <a:off x="2590800" y="1236616"/>
            <a:ext cx="1914525" cy="1847850"/>
          </a:xfrm>
          <a:prstGeom prst="rect"/>
          <a:noFill/>
        </p:spPr>
      </p:pic>
      <p:pic>
        <p:nvPicPr>
          <p:cNvPr id="2097156" name="Picture 6" descr="C:\Users\User\Desktop\download (5)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3"/>
          <a:srcRect b="21282"/>
          <a:stretch>
            <a:fillRect/>
          </a:stretch>
        </p:blipFill>
        <p:spPr bwMode="auto">
          <a:xfrm>
            <a:off x="5029200" y="1227907"/>
            <a:ext cx="1924050" cy="1836965"/>
          </a:xfrm>
          <a:prstGeom prst="rect"/>
          <a:noFill/>
        </p:spPr>
      </p:pic>
      <p:pic>
        <p:nvPicPr>
          <p:cNvPr id="2097157" name="Picture 7" descr="C:\Users\User\Desktop\download (6)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4"/>
          <a:srcRect t="8799" b="13160"/>
          <a:stretch>
            <a:fillRect/>
          </a:stretch>
        </p:blipFill>
        <p:spPr bwMode="auto">
          <a:xfrm>
            <a:off x="7357382" y="1219200"/>
            <a:ext cx="1819275" cy="1865266"/>
          </a:xfrm>
          <a:prstGeom prst="rect"/>
          <a:noFill/>
        </p:spPr>
      </p:pic>
      <p:pic>
        <p:nvPicPr>
          <p:cNvPr id="2097158" name="Picture 8" descr="C:\Users\User\Desktop\download (7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5"/>
          <a:srcRect/>
          <a:stretch>
            <a:fillRect/>
          </a:stretch>
        </p:blipFill>
        <p:spPr bwMode="auto">
          <a:xfrm>
            <a:off x="7086600" y="3757675"/>
            <a:ext cx="1914525" cy="2390775"/>
          </a:xfrm>
          <a:prstGeom prst="rect"/>
          <a:noFill/>
        </p:spPr>
      </p:pic>
      <p:pic>
        <p:nvPicPr>
          <p:cNvPr id="2097159" name="Picture 9" descr="C:\Users\User\Desktop\10246737_647896008612805_6101684289537394156_n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6"/>
          <a:srcRect l="26954" r="25613"/>
          <a:stretch>
            <a:fillRect/>
          </a:stretch>
        </p:blipFill>
        <p:spPr bwMode="auto">
          <a:xfrm>
            <a:off x="4724400" y="3757676"/>
            <a:ext cx="1820773" cy="2427256"/>
          </a:xfrm>
          <a:prstGeom prst="rect"/>
          <a:noFill/>
        </p:spPr>
      </p:pic>
      <p:sp>
        <p:nvSpPr>
          <p:cNvPr id="1048624" name="Striped Right Arrow 1"/>
          <p:cNvSpPr/>
          <p:nvPr/>
        </p:nvSpPr>
        <p:spPr>
          <a:xfrm>
            <a:off x="2057400" y="1828800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5" name="Striped Right Arrow 17"/>
          <p:cNvSpPr/>
          <p:nvPr/>
        </p:nvSpPr>
        <p:spPr>
          <a:xfrm>
            <a:off x="4495800" y="1828800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Striped Right Arrow 18"/>
          <p:cNvSpPr/>
          <p:nvPr/>
        </p:nvSpPr>
        <p:spPr>
          <a:xfrm>
            <a:off x="6919913" y="1828800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7" name="Striped Right Arrow 19"/>
          <p:cNvSpPr/>
          <p:nvPr/>
        </p:nvSpPr>
        <p:spPr>
          <a:xfrm rot="5400000">
            <a:off x="7917657" y="3117056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8" name="Striped Right Arrow 20"/>
          <p:cNvSpPr/>
          <p:nvPr/>
        </p:nvSpPr>
        <p:spPr>
          <a:xfrm rot="10800000">
            <a:off x="6538913" y="4876799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9" name="Striped Right Arrow 21"/>
          <p:cNvSpPr/>
          <p:nvPr/>
        </p:nvSpPr>
        <p:spPr>
          <a:xfrm rot="10800000">
            <a:off x="4267201" y="4876800"/>
            <a:ext cx="547687" cy="533400"/>
          </a:xfrm>
          <a:prstGeom prst="stripedRightArrow"/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5" name="Group 2"/>
          <p:cNvGrpSpPr/>
          <p:nvPr/>
        </p:nvGrpSpPr>
        <p:grpSpPr>
          <a:xfrm>
            <a:off x="2271209" y="3757676"/>
            <a:ext cx="2002522" cy="2390774"/>
            <a:chOff x="2271209" y="3757676"/>
            <a:chExt cx="2002522" cy="2390774"/>
          </a:xfrm>
        </p:grpSpPr>
        <p:pic>
          <p:nvPicPr>
            <p:cNvPr id="2097160" name="Picture 10" descr="C:\Users\User\Desktop\Janazah-Funeral-Prayer2.jpg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7" cstate="print"/>
            <a:srcRect/>
            <a:stretch>
              <a:fillRect/>
            </a:stretch>
          </p:blipFill>
          <p:spPr bwMode="auto">
            <a:xfrm>
              <a:off x="2271209" y="3757676"/>
              <a:ext cx="1995991" cy="1323185"/>
            </a:xfrm>
            <a:prstGeom prst="rect"/>
            <a:noFill/>
          </p:spPr>
        </p:pic>
        <p:pic>
          <p:nvPicPr>
            <p:cNvPr id="2097161" name="Picture 11" descr="C:\Users\User\Desktop\download (8).jpg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8"/>
            <a:srcRect/>
            <a:stretch>
              <a:fillRect/>
            </a:stretch>
          </p:blipFill>
          <p:spPr bwMode="auto">
            <a:xfrm>
              <a:off x="2271209" y="5106489"/>
              <a:ext cx="2002522" cy="1041961"/>
            </a:xfrm>
            <a:prstGeom prst="rect"/>
            <a:noFill/>
          </p:spPr>
        </p:pic>
      </p:grp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>
                      <p:stCondLst>
                        <p:cond delay="indefinite"/>
                      </p:stCondLst>
                      <p:childTnLst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id="70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>
                      <p:stCondLst>
                        <p:cond delay="indefinite"/>
                      </p:stCondLst>
                      <p:childTnLst>
                        <p:par>
                          <p:cTn fill="hold" id="7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id="8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>
                      <p:stCondLst>
                        <p:cond delay="indefinite"/>
                      </p:stCondLst>
                      <p:childTnLst>
                        <p:par>
                          <p:cTn fill="hold" id="8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 animBg="1"/>
      <p:bldP spid="1048623" grpId="0" animBg="1"/>
      <p:bldP spid="1048624" grpId="0" animBg="1"/>
      <p:bldP spid="1048625" grpId="0" animBg="1"/>
      <p:bldP spid="1048626" grpId="0" animBg="1"/>
      <p:bldP spid="1048627" grpId="0" animBg="1"/>
      <p:bldP spid="1048628" grpId="0" animBg="1"/>
      <p:bldP spid="10486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"/>
          <p:cNvSpPr/>
          <p:nvPr/>
        </p:nvSpPr>
        <p:spPr>
          <a:xfrm>
            <a:off x="1295400" y="914400"/>
            <a:ext cx="68580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0" dirty="0" sz="5400" lang="bn-BD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5FF65"/>
                </a:solidFill>
                <a:effectLst>
                  <a:outerShdw algn="tl" blurRad="41275" dir="1800000" dist="20320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 পাঠ </a:t>
            </a:r>
            <a:endParaRPr b="0" dirty="0" sz="5400" lang="en-US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5FF65"/>
              </a:solidFill>
              <a:effectLst>
                <a:outerShdw algn="tl" blurRad="41275" dir="1800000" dist="20320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194304" name="Diagram 3"/>
          <p:cNvGraphicFramePr>
            <a:graphicFrameLocks/>
          </p:cNvGraphicFramePr>
          <p:nvPr/>
        </p:nvGraphicFramePr>
        <p:xfrm>
          <a:off x="1600200" y="3505200"/>
          <a:ext cx="6172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  <p:sp>
        <p:nvSpPr>
          <p:cNvPr id="1048864" name=""/>
          <p:cNvSpPr/>
          <p:nvPr/>
        </p:nvSpPr>
        <p:spPr>
          <a:xfrm>
            <a:off x="1184748" y="2309637"/>
            <a:ext cx="7321905" cy="4143726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865" name=""/>
          <p:cNvSpPr txBox="1"/>
          <p:nvPr/>
        </p:nvSpPr>
        <p:spPr>
          <a:xfrm>
            <a:off x="2572000" y="3219450"/>
            <a:ext cx="4000000" cy="624840"/>
          </a:xfrm>
          <a:prstGeom prst="rect"/>
        </p:spPr>
        <p:txBody>
          <a:bodyPr rtlCol="0" wrap="square">
            <a:spAutoFit/>
          </a:bodyPr>
          <a:p>
            <a:r>
              <a:rPr altLang="en-US" b="1" sz="3500" lang="en-US">
                <a:solidFill>
                  <a:srgbClr val="800000"/>
                </a:solidFill>
              </a:rPr>
              <a:t>আ</a:t>
            </a:r>
            <a:r>
              <a:rPr altLang="en-US" b="1" sz="3500" lang="en-US">
                <a:solidFill>
                  <a:srgbClr val="800000"/>
                </a:solidFill>
              </a:rPr>
              <a:t>খ</a:t>
            </a:r>
            <a:r>
              <a:rPr altLang="en-US" b="1" sz="3500" lang="en-US">
                <a:solidFill>
                  <a:srgbClr val="800000"/>
                </a:solidFill>
              </a:rPr>
              <a:t>ি</a:t>
            </a:r>
            <a:r>
              <a:rPr altLang="en-US" b="1" sz="3500" lang="en-US">
                <a:solidFill>
                  <a:srgbClr val="800000"/>
                </a:solidFill>
              </a:rPr>
              <a:t>র</a:t>
            </a:r>
            <a:r>
              <a:rPr altLang="en-US" b="1" sz="3500" lang="en-US">
                <a:solidFill>
                  <a:srgbClr val="800000"/>
                </a:solidFill>
              </a:rPr>
              <a:t>া</a:t>
            </a:r>
            <a:r>
              <a:rPr altLang="en-US" b="1" sz="3500" lang="en-US">
                <a:solidFill>
                  <a:srgbClr val="800000"/>
                </a:solidFill>
              </a:rPr>
              <a:t>ত</a:t>
            </a:r>
            <a:r>
              <a:rPr altLang="en-US" b="1" sz="3500" lang="en-US">
                <a:solidFill>
                  <a:srgbClr val="800000"/>
                </a:solidFill>
              </a:rPr>
              <a:t> </a:t>
            </a:r>
            <a:r>
              <a:rPr altLang="en-US" b="1" sz="3500" lang="en-US">
                <a:solidFill>
                  <a:srgbClr val="800000"/>
                </a:solidFill>
              </a:rPr>
              <a:t>ও</a:t>
            </a:r>
            <a:r>
              <a:rPr altLang="en-US" b="1" sz="3500" lang="en-US">
                <a:solidFill>
                  <a:srgbClr val="800000"/>
                </a:solidFill>
              </a:rPr>
              <a:t> </a:t>
            </a:r>
            <a:r>
              <a:rPr altLang="en-US" b="1" sz="3500" lang="en-US">
                <a:solidFill>
                  <a:srgbClr val="800000"/>
                </a:solidFill>
              </a:rPr>
              <a:t>স</a:t>
            </a:r>
            <a:r>
              <a:rPr altLang="en-US" b="1" sz="3500" lang="en-US">
                <a:solidFill>
                  <a:srgbClr val="800000"/>
                </a:solidFill>
              </a:rPr>
              <a:t>্</a:t>
            </a:r>
            <a:r>
              <a:rPr altLang="en-US" b="1" sz="3500" lang="en-US">
                <a:solidFill>
                  <a:srgbClr val="800000"/>
                </a:solidFill>
              </a:rPr>
              <a:t>ত</a:t>
            </a:r>
            <a:r>
              <a:rPr altLang="en-US" b="1" sz="3500" lang="en-US">
                <a:solidFill>
                  <a:srgbClr val="800000"/>
                </a:solidFill>
              </a:rPr>
              <a:t>র</a:t>
            </a:r>
            <a:r>
              <a:rPr altLang="en-US" b="1" sz="3500" lang="en-US">
                <a:solidFill>
                  <a:srgbClr val="800000"/>
                </a:solidFill>
              </a:rPr>
              <a:t> </a:t>
            </a:r>
            <a:r>
              <a:rPr altLang="en-US" b="1" sz="3500" lang="en-US">
                <a:solidFill>
                  <a:srgbClr val="800000"/>
                </a:solidFill>
              </a:rPr>
              <a:t>স</a:t>
            </a:r>
            <a:r>
              <a:rPr altLang="en-US" b="1" sz="3500" lang="en-US">
                <a:solidFill>
                  <a:srgbClr val="800000"/>
                </a:solidFill>
              </a:rPr>
              <a:t>ম</a:t>
            </a:r>
            <a:r>
              <a:rPr altLang="en-US" b="1" sz="3500" lang="en-US">
                <a:solidFill>
                  <a:srgbClr val="800000"/>
                </a:solidFill>
              </a:rPr>
              <a:t>ূ</a:t>
            </a:r>
            <a:r>
              <a:rPr altLang="en-US" b="1" sz="3500" lang="en-US">
                <a:solidFill>
                  <a:srgbClr val="800000"/>
                </a:solidFill>
              </a:rPr>
              <a:t>হ</a:t>
            </a:r>
            <a:endParaRPr b="1" sz="35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3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animBg="1"/>
      <p:bldGraphic spid="419430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" descr="C:\Users\User\Desktop\desk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 flipH="1">
            <a:off x="6078538" y="4267200"/>
            <a:ext cx="2608262" cy="2305050"/>
          </a:xfrm>
          <a:prstGeom prst="rect"/>
          <a:noFill/>
        </p:spPr>
      </p:pic>
      <p:sp>
        <p:nvSpPr>
          <p:cNvPr id="1048637" name="Rectangle 3"/>
          <p:cNvSpPr/>
          <p:nvPr/>
        </p:nvSpPr>
        <p:spPr>
          <a:xfrm>
            <a:off x="990600" y="2819400"/>
            <a:ext cx="7696200" cy="1958341"/>
          </a:xfrm>
          <a:prstGeom prst="rect"/>
        </p:spPr>
        <p:txBody>
          <a:bodyPr wrap="square">
            <a:spAutoFit/>
          </a:bodyPr>
          <a:p>
            <a:r>
              <a:rPr b="1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</a:p>
          <a:p>
            <a:pPr>
              <a:buFont typeface="Wingdings" pitchFamily="2" charset="2"/>
              <a:buChar char="q"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সংজ্ঞা বলতে পারবে </a:t>
            </a:r>
            <a:endParaRPr dirty="0" sz="2800"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dirty="0" sz="28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 বিশ্বাসের গুরুত্ব বর্ণনা করতে পারবে </a:t>
            </a:r>
          </a:p>
          <a:p>
            <a:pPr>
              <a:buFont typeface="Wingdings" pitchFamily="2" charset="2"/>
              <a:buChar char="q"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স্ত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bn-BD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altLang="en-US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 </a:t>
            </a:r>
            <a:r>
              <a:rPr dirty="0" sz="3200" lang="bn-BD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3200"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8" name="Flowchart: Terminator 2"/>
          <p:cNvSpPr/>
          <p:nvPr/>
        </p:nvSpPr>
        <p:spPr>
          <a:xfrm>
            <a:off x="2133600" y="1143001"/>
            <a:ext cx="4800600" cy="914400"/>
          </a:xfrm>
          <a:prstGeom prst="flowChartTerminator"/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400" lang="bn-BD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</a:t>
            </a:r>
            <a:r>
              <a:rPr b="1" dirty="0" sz="5400" lang="bn-BD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b="1" dirty="0" sz="5400" lang="bn-BD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Flowchart: Terminator 10"/>
          <p:cNvSpPr/>
          <p:nvPr/>
        </p:nvSpPr>
        <p:spPr>
          <a:xfrm>
            <a:off x="1524001" y="304800"/>
            <a:ext cx="6172199" cy="762000"/>
          </a:xfrm>
          <a:prstGeom prst="flowChartTerminator"/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lvl="0"/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পরকালের জীবন চিরস্থায়ী</a:t>
            </a:r>
            <a:endParaRPr dirty="0" sz="4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29" name="Straight Arrow Connector 12"/>
          <p:cNvCxnSpPr>
            <a:cxnSpLocks/>
          </p:cNvCxnSpPr>
          <p:nvPr/>
        </p:nvCxnSpPr>
        <p:spPr>
          <a:xfrm flipH="1">
            <a:off x="1143000" y="2941093"/>
            <a:ext cx="3352800" cy="9144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3"/>
          <p:cNvCxnSpPr>
            <a:cxnSpLocks/>
          </p:cNvCxnSpPr>
          <p:nvPr/>
        </p:nvCxnSpPr>
        <p:spPr>
          <a:xfrm flipH="1">
            <a:off x="2438400" y="2941093"/>
            <a:ext cx="2057400" cy="9144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6"/>
          <p:cNvCxnSpPr>
            <a:cxnSpLocks/>
          </p:cNvCxnSpPr>
          <p:nvPr/>
        </p:nvCxnSpPr>
        <p:spPr>
          <a:xfrm flipH="1">
            <a:off x="3848100" y="2941093"/>
            <a:ext cx="647700" cy="914400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7"/>
          <p:cNvCxnSpPr>
            <a:cxnSpLocks/>
          </p:cNvCxnSpPr>
          <p:nvPr/>
        </p:nvCxnSpPr>
        <p:spPr>
          <a:xfrm>
            <a:off x="4572000" y="2941093"/>
            <a:ext cx="609600" cy="945107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Straight Arrow Connector 18"/>
          <p:cNvCxnSpPr>
            <a:cxnSpLocks/>
            <a:stCxn id="1048640" idx="4"/>
          </p:cNvCxnSpPr>
          <p:nvPr/>
        </p:nvCxnSpPr>
        <p:spPr>
          <a:xfrm>
            <a:off x="4591050" y="2941093"/>
            <a:ext cx="1924050" cy="945107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Straight Arrow Connector 19"/>
          <p:cNvCxnSpPr>
            <a:cxnSpLocks/>
          </p:cNvCxnSpPr>
          <p:nvPr/>
        </p:nvCxnSpPr>
        <p:spPr>
          <a:xfrm>
            <a:off x="4781550" y="2942230"/>
            <a:ext cx="3295650" cy="913263"/>
          </a:xfrm>
          <a:prstGeom prst="straightConnector1"/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0" name="Flowchart: Connector 20"/>
          <p:cNvSpPr/>
          <p:nvPr/>
        </p:nvSpPr>
        <p:spPr>
          <a:xfrm>
            <a:off x="3619500" y="1264693"/>
            <a:ext cx="1943100" cy="1676400"/>
          </a:xfrm>
          <a:prstGeom prst="flowChartConnector"/>
          <a:solidFill>
            <a:schemeClr val="tx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আখিরাত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1" name="Flowchart: Connector 21"/>
          <p:cNvSpPr/>
          <p:nvPr/>
        </p:nvSpPr>
        <p:spPr>
          <a:xfrm>
            <a:off x="228600" y="3855493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মৃত্যু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2" name="Flowchart: Connector 22"/>
          <p:cNvSpPr/>
          <p:nvPr/>
        </p:nvSpPr>
        <p:spPr>
          <a:xfrm>
            <a:off x="1676400" y="3886200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কবর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3" name="Flowchart: Connector 23"/>
          <p:cNvSpPr/>
          <p:nvPr/>
        </p:nvSpPr>
        <p:spPr>
          <a:xfrm>
            <a:off x="3124200" y="3886200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হাশর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4" name="Flowchart: Connector 24"/>
          <p:cNvSpPr/>
          <p:nvPr/>
        </p:nvSpPr>
        <p:spPr>
          <a:xfrm>
            <a:off x="4572000" y="3855493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মিজান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5" name="Flowchart: Connector 25"/>
          <p:cNvSpPr/>
          <p:nvPr/>
        </p:nvSpPr>
        <p:spPr>
          <a:xfrm>
            <a:off x="6019800" y="3886200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>
                <a:latin typeface="NikoshBAN" pitchFamily="2" charset="0"/>
                <a:cs typeface="NikoshBAN" pitchFamily="2" charset="0"/>
              </a:rPr>
              <a:t>সিরাত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6" name="Flowchart: Connector 26"/>
          <p:cNvSpPr/>
          <p:nvPr/>
        </p:nvSpPr>
        <p:spPr>
          <a:xfrm>
            <a:off x="7561428" y="3886200"/>
            <a:ext cx="1447800" cy="1295400"/>
          </a:xfrm>
          <a:prstGeom prst="flowChartConnector"/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47" name="TextBox 1"/>
          <p:cNvSpPr txBox="1"/>
          <p:nvPr/>
        </p:nvSpPr>
        <p:spPr>
          <a:xfrm>
            <a:off x="630072" y="5562600"/>
            <a:ext cx="7828128" cy="14122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400" lang="bn-BD" smtClean="0">
                <a:latin typeface="NikoshBAN" pitchFamily="2" charset="0"/>
                <a:cs typeface="NikoshBAN" pitchFamily="2" charset="0"/>
              </a:rPr>
              <a:t>এর পর.............   চলতেই থাকবে............</a:t>
            </a:r>
            <a:endParaRPr b="1" dirty="0" sz="44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9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1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3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4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5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9" grpId="0" animBg="1"/>
      <p:bldP spid="1048640" grpId="0" animBg="1"/>
      <p:bldP spid="1048641" grpId="0" animBg="1"/>
      <p:bldP spid="1048642" grpId="0" animBg="1"/>
      <p:bldP spid="1048643" grpId="0" animBg="1"/>
      <p:bldP spid="1048644" grpId="0" animBg="1"/>
      <p:bldP spid="1048645" grpId="0" animBg="1"/>
      <p:bldP spid="1048646" grpId="0" animBg="1"/>
      <p:bldP spid="10486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"/>
          <p:cNvGrpSpPr/>
          <p:nvPr/>
        </p:nvGrpSpPr>
        <p:grpSpPr>
          <a:xfrm>
            <a:off x="1779519" y="685799"/>
            <a:ext cx="5775263" cy="718079"/>
            <a:chOff x="571500" y="2844796"/>
            <a:chExt cx="2986500" cy="1022879"/>
          </a:xfrm>
        </p:grpSpPr>
        <p:sp>
          <p:nvSpPr>
            <p:cNvPr id="1048653" name="Rounded Rectangle 5"/>
            <p:cNvSpPr/>
            <p:nvPr/>
          </p:nvSpPr>
          <p:spPr>
            <a:xfrm>
              <a:off x="571500" y="2844796"/>
              <a:ext cx="2986500" cy="1022879"/>
            </a:xfrm>
            <a:prstGeom prst="roundRect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8654" name="Rounded Rectangle 6"/>
            <p:cNvSpPr/>
            <p:nvPr/>
          </p:nvSpPr>
          <p:spPr>
            <a:xfrm>
              <a:off x="621433" y="2894729"/>
              <a:ext cx="2886634" cy="923013"/>
            </a:xfrm>
            <a:prstGeom prst="rect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 anchorCtr="0" bIns="88900" lIns="88900" numCol="1" rIns="88900" spcCol="1270" spcFirstLastPara="0" tIns="88900" vert="horz" wrap="square">
              <a:noAutofit/>
            </a:bodyPr>
            <a:p>
              <a:pPr algn="ctr" defTabSz="155575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dirty="0" sz="3500" lang="bn-BD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পরকালে অবিশ্বাস করলে</a:t>
              </a:r>
              <a:endParaRPr dirty="0" sz="3500" kern="1200"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48655" name="Oval Callout 11"/>
          <p:cNvSpPr/>
          <p:nvPr/>
        </p:nvSpPr>
        <p:spPr>
          <a:xfrm>
            <a:off x="457200" y="1752600"/>
            <a:ext cx="3200400" cy="2101321"/>
          </a:xfrm>
          <a:prstGeom prst="wedgeEllipseCallout">
            <a:avLst>
              <a:gd name="adj1" fmla="val 50376"/>
              <a:gd name="adj2" fmla="val 705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bn-BD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খাও দাও ফুর্তি কর দুনিয়াটা মস্ত বড়!!!</a:t>
            </a:r>
            <a:endParaRPr dirty="0" sz="2800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63" name="Picture 2" descr="C:\Users\User\Desktop\digital content_2013\Image\article-1288235-0A18F320000005DnC-119_468x5951ss-235x300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657600" y="1602136"/>
            <a:ext cx="3800622" cy="3817589"/>
          </a:xfrm>
          <a:prstGeom prst="rect"/>
          <a:noFill/>
        </p:spPr>
      </p:pic>
      <p:sp>
        <p:nvSpPr>
          <p:cNvPr id="1048656" name="TextBox 1"/>
          <p:cNvSpPr txBox="1"/>
          <p:nvPr/>
        </p:nvSpPr>
        <p:spPr>
          <a:xfrm>
            <a:off x="5862711" y="1981200"/>
            <a:ext cx="1376289" cy="13487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2800" lang="bn-BD" smtClean="0">
                <a:latin typeface="NikoshBAN" pitchFamily="2" charset="0"/>
                <a:cs typeface="NikoshBAN" pitchFamily="2" charset="0"/>
              </a:rPr>
              <a:t>পরকাল আবার কী?</a:t>
            </a:r>
            <a:endParaRPr b="1"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57" name="Rounded Rectangle 2"/>
          <p:cNvSpPr/>
          <p:nvPr/>
        </p:nvSpPr>
        <p:spPr>
          <a:xfrm>
            <a:off x="2520179" y="5422524"/>
            <a:ext cx="4718820" cy="1139743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800" lang="bn-BD" smtClean="0">
                <a:latin typeface="NikoshBAN" pitchFamily="2" charset="0"/>
                <a:cs typeface="NikoshBAN" pitchFamily="2" charset="0"/>
              </a:rPr>
              <a:t>পাপ চিন্তা মাথায় আসে </a:t>
            </a:r>
            <a:endParaRPr dirty="0" sz="4800" lang="en-US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45735" name="Straight Connector 7"/>
          <p:cNvCxnSpPr>
            <a:cxnSpLocks/>
          </p:cNvCxnSpPr>
          <p:nvPr/>
        </p:nvCxnSpPr>
        <p:spPr>
          <a:xfrm>
            <a:off x="762000" y="1981200"/>
            <a:ext cx="2743200" cy="1529730"/>
          </a:xfrm>
          <a:prstGeom prst="line"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6" name="Straight Connector 9"/>
          <p:cNvCxnSpPr>
            <a:cxnSpLocks/>
          </p:cNvCxnSpPr>
          <p:nvPr/>
        </p:nvCxnSpPr>
        <p:spPr>
          <a:xfrm flipH="1">
            <a:off x="762000" y="1981200"/>
            <a:ext cx="2590800" cy="1529730"/>
          </a:xfrm>
          <a:prstGeom prst="line"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5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7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4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5" grpId="0" animBg="1"/>
      <p:bldP spid="1048656" grpId="0"/>
      <p:bldP spid="10486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Flowchart: Terminator 2"/>
          <p:cNvSpPr/>
          <p:nvPr/>
        </p:nvSpPr>
        <p:spPr>
          <a:xfrm>
            <a:off x="1524001" y="304800"/>
            <a:ext cx="6172199" cy="762000"/>
          </a:xfrm>
          <a:prstGeom prst="flowChartTerminator"/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lvl="0"/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বিশ্বাসের গুরুত্ব</a:t>
            </a:r>
            <a:endParaRPr dirty="0" sz="4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59" name="TextBox 3"/>
          <p:cNvSpPr txBox="1"/>
          <p:nvPr/>
        </p:nvSpPr>
        <p:spPr>
          <a:xfrm>
            <a:off x="1828800" y="1371600"/>
            <a:ext cx="5410200" cy="11582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 মুত্তাকীদের বৈশিষ্ট্য</a:t>
            </a:r>
            <a:endParaRPr dirty="0" sz="3600" lang="en-US"/>
          </a:p>
        </p:txBody>
      </p:sp>
      <p:grpSp>
        <p:nvGrpSpPr>
          <p:cNvPr id="47" name="Group 4"/>
          <p:cNvGrpSpPr/>
          <p:nvPr/>
        </p:nvGrpSpPr>
        <p:grpSpPr>
          <a:xfrm>
            <a:off x="1535986" y="2057400"/>
            <a:ext cx="3188414" cy="1158240"/>
            <a:chOff x="240586" y="5029200"/>
            <a:chExt cx="3188414" cy="1158240"/>
          </a:xfrm>
        </p:grpSpPr>
        <p:sp>
          <p:nvSpPr>
            <p:cNvPr id="1048660" name="TextBox 5"/>
            <p:cNvSpPr txBox="1"/>
            <p:nvPr/>
          </p:nvSpPr>
          <p:spPr>
            <a:xfrm>
              <a:off x="990600" y="5029200"/>
              <a:ext cx="2438400" cy="1158240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b="1" dirty="0" sz="3600" lang="bn-BD" smtClean="0">
                  <a:latin typeface="NikoshBAN" pitchFamily="2" charset="0"/>
                  <a:cs typeface="NikoshBAN" pitchFamily="2" charset="0"/>
                </a:rPr>
                <a:t>আল্লাহ বলেন....</a:t>
              </a:r>
              <a:endParaRPr b="1" dirty="0" sz="3600" lang="en-US"/>
            </a:p>
          </p:txBody>
        </p:sp>
        <p:pic>
          <p:nvPicPr>
            <p:cNvPr id="2097164" name="Picture 3" descr="C:\Users\User\Desktop\imagres.jpg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 cstate="print"/>
            <a:srcRect/>
            <a:stretch>
              <a:fillRect/>
            </a:stretch>
          </p:blipFill>
          <p:spPr bwMode="auto">
            <a:xfrm flipH="1">
              <a:off x="240586" y="5041900"/>
              <a:ext cx="773424" cy="673100"/>
            </a:xfrm>
            <a:prstGeom prst="rect"/>
            <a:noFill/>
          </p:spPr>
        </p:pic>
      </p:grpSp>
      <p:grpSp>
        <p:nvGrpSpPr>
          <p:cNvPr id="48" name="Group 7"/>
          <p:cNvGrpSpPr/>
          <p:nvPr/>
        </p:nvGrpSpPr>
        <p:grpSpPr>
          <a:xfrm>
            <a:off x="5300118" y="2057400"/>
            <a:ext cx="2015082" cy="683079"/>
            <a:chOff x="1067752" y="2948260"/>
            <a:chExt cx="2015082" cy="683079"/>
          </a:xfrm>
        </p:grpSpPr>
        <p:pic>
          <p:nvPicPr>
            <p:cNvPr id="2097165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xmlns:r="http://schemas.openxmlformats.org/officeDocument/2006/relationships" r:embed="rId2"/>
            <a:srcRect r="72767" b="50000"/>
            <a:stretch>
              <a:fillRect/>
            </a:stretch>
          </p:blipFill>
          <p:spPr bwMode="auto">
            <a:xfrm>
              <a:off x="1331913" y="3002689"/>
              <a:ext cx="1750921" cy="628650"/>
            </a:xfrm>
            <a:prstGeom prst="rect"/>
            <a:noFill/>
          </p:spPr>
        </p:pic>
        <p:pic>
          <p:nvPicPr>
            <p:cNvPr id="2097166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xmlns:r="http://schemas.openxmlformats.org/officeDocument/2006/relationships" r:embed="rId2"/>
            <a:srcRect l="88178" t="50000"/>
            <a:stretch>
              <a:fillRect/>
            </a:stretch>
          </p:blipFill>
          <p:spPr bwMode="auto">
            <a:xfrm>
              <a:off x="1067752" y="2948260"/>
              <a:ext cx="760095" cy="628650"/>
            </a:xfrm>
            <a:prstGeom prst="rect"/>
            <a:noFill/>
          </p:spPr>
        </p:pic>
      </p:grpSp>
      <p:sp>
        <p:nvSpPr>
          <p:cNvPr id="1048661" name="TextBox 9"/>
          <p:cNvSpPr txBox="1"/>
          <p:nvPr/>
        </p:nvSpPr>
        <p:spPr>
          <a:xfrm>
            <a:off x="1143000" y="2971800"/>
            <a:ext cx="6781800" cy="1056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অর্থাৎ তারা (মুত্তাকীগণ) আখিরাতে দৃঢ় বিশ্বাস রাখে 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67" name="Picture 3" descr="C:\Users\User\Desktop\ore ssobi\aaaaa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457200" y="3556575"/>
            <a:ext cx="2466976" cy="1847850"/>
          </a:xfrm>
          <a:prstGeom prst="rect"/>
          <a:noFill/>
        </p:spPr>
      </p:pic>
      <p:pic>
        <p:nvPicPr>
          <p:cNvPr id="2097168" name="Picture 4" descr="C:\Users\User\Desktop\ore ssobi\zsfew.jpg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4"/>
          <a:srcRect b="12615"/>
          <a:stretch>
            <a:fillRect/>
          </a:stretch>
        </p:blipFill>
        <p:spPr bwMode="auto">
          <a:xfrm>
            <a:off x="3276600" y="3835794"/>
            <a:ext cx="2667000" cy="1498206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9" name="Picture 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5" cstate="print"/>
          <a:srcRect/>
          <a:stretch>
            <a:fillRect/>
          </a:stretch>
        </p:blipFill>
        <p:spPr bwMode="auto">
          <a:xfrm>
            <a:off x="6405566" y="3835794"/>
            <a:ext cx="2357434" cy="1517517"/>
          </a:xfrm>
          <a:prstGeom prst="rect"/>
          <a:noFill/>
          <a:ln>
            <a:noFill/>
          </a:ln>
          <a:effectLst/>
        </p:spPr>
      </p:pic>
      <p:sp>
        <p:nvSpPr>
          <p:cNvPr id="1048662" name="TextBox 14"/>
          <p:cNvSpPr txBox="1"/>
          <p:nvPr/>
        </p:nvSpPr>
        <p:spPr>
          <a:xfrm>
            <a:off x="1295400" y="5562600"/>
            <a:ext cx="6781800" cy="15392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এই সবগুলো একই সূত্রে গাঁথা, সুতরাং আখিরাত বিশ্বাস মানে আল্লাহকেই বিশ্বাস করা 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 animBg="1"/>
      <p:bldP spid="1048659" grpId="0"/>
      <p:bldP spid="1048661" grpId="0"/>
      <p:bldP spid="1048662" grpId="0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lastClr="000000" val="windowText"/>
      </a:dk1>
      <a:lt1>
        <a:sysClr lastClr="FFFFFF" val="window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r="5400000" dist="50800" rotWithShape="0" sx="9600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গ্রুপ </dc:title>
  <dc:creator>Kausar Alam</dc:creator>
  <cp:lastModifiedBy>it world</cp:lastModifiedBy>
  <dcterms:created xsi:type="dcterms:W3CDTF">2006-08-15T12:00:00Z</dcterms:created>
  <dcterms:modified xsi:type="dcterms:W3CDTF">2019-12-18T11:20:30Z</dcterms:modified>
</cp:coreProperties>
</file>