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7" saveSubsetFonts="1">
  <p:sldMasterIdLst>
    <p:sldMasterId id="2147483674" r:id="rId1"/>
  </p:sldMasterIdLst>
  <p:sldIdLst>
    <p:sldId id="257" r:id="rId2"/>
    <p:sldId id="287" r:id="rId3"/>
    <p:sldId id="259" r:id="rId4"/>
    <p:sldId id="261" r:id="rId5"/>
    <p:sldId id="262" r:id="rId6"/>
    <p:sldId id="288" r:id="rId7"/>
    <p:sldId id="289" r:id="rId8"/>
    <p:sldId id="290" r:id="rId9"/>
    <p:sldId id="291" r:id="rId10"/>
    <p:sldId id="293" r:id="rId11"/>
    <p:sldId id="307" r:id="rId12"/>
    <p:sldId id="292" r:id="rId13"/>
    <p:sldId id="296" r:id="rId14"/>
    <p:sldId id="295" r:id="rId15"/>
    <p:sldId id="297" r:id="rId16"/>
    <p:sldId id="306" r:id="rId17"/>
    <p:sldId id="308" r:id="rId1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338F7-08D9-4791-B42B-C9FCAF078F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EB97E-E104-4C34-B390-8A32DC6556B3}">
      <dgm:prSet phldrT="[Text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যাকাতের পরিচয় বর্ণনা করতে পারবে;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CC188A-93BF-4888-936F-F0A6A4B925AD}" type="parTrans" cxnId="{F500F365-3237-4B83-AA2E-178DC79FFD1E}">
      <dgm:prSet/>
      <dgm:spPr/>
      <dgm:t>
        <a:bodyPr/>
        <a:lstStyle/>
        <a:p>
          <a:endParaRPr lang="en-US"/>
        </a:p>
      </dgm:t>
    </dgm:pt>
    <dgm:pt modelId="{EFF4B1A2-1E8D-414D-8282-DCA28496D61D}" type="sibTrans" cxnId="{F500F365-3237-4B83-AA2E-178DC79FFD1E}">
      <dgm:prSet/>
      <dgm:spPr/>
      <dgm:t>
        <a:bodyPr/>
        <a:lstStyle/>
        <a:p>
          <a:endParaRPr lang="en-US"/>
        </a:p>
      </dgm:t>
    </dgm:pt>
    <dgm:pt modelId="{CF522170-36B1-484E-B13F-5413D9BD1109}">
      <dgm:prSet phldrT="[Text]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যাকাতের গুরুত্ব ব্যাখ্যা করতে পরবে।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D2F432-5640-40AE-A904-9F6FE3E0FECD}" type="parTrans" cxnId="{8E5E3F72-C75B-41AE-A7E3-A8681B3BFE82}">
      <dgm:prSet/>
      <dgm:spPr/>
      <dgm:t>
        <a:bodyPr/>
        <a:lstStyle/>
        <a:p>
          <a:endParaRPr lang="en-US"/>
        </a:p>
      </dgm:t>
    </dgm:pt>
    <dgm:pt modelId="{D18FD1C3-8A9C-4973-82DF-398B9A53A01B}" type="sibTrans" cxnId="{8E5E3F72-C75B-41AE-A7E3-A8681B3BFE82}">
      <dgm:prSet/>
      <dgm:spPr/>
      <dgm:t>
        <a:bodyPr/>
        <a:lstStyle/>
        <a:p>
          <a:endParaRPr lang="en-US"/>
        </a:p>
      </dgm:t>
    </dgm:pt>
    <dgm:pt modelId="{89D4F2DD-448E-4DEC-85CB-84E7826B99B8}" type="pres">
      <dgm:prSet presAssocID="{F96338F7-08D9-4791-B42B-C9FCAF078F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2DC176-32D3-4849-AB41-285EB0224CEA}" type="pres">
      <dgm:prSet presAssocID="{D72EB97E-E104-4C34-B390-8A32DC6556B3}" presName="composite" presStyleCnt="0"/>
      <dgm:spPr/>
    </dgm:pt>
    <dgm:pt modelId="{0DE8AEBE-C13D-4622-A658-FB31DBA3B3E4}" type="pres">
      <dgm:prSet presAssocID="{D72EB97E-E104-4C34-B390-8A32DC6556B3}" presName="imgShp" presStyleLbl="fgImgPlace1" presStyleIdx="0" presStyleCnt="2" custScaleX="70016" custScaleY="64618" custLinFactNeighborX="-14695" custLinFactNeighborY="109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en-US"/>
        </a:p>
      </dgm:t>
    </dgm:pt>
    <dgm:pt modelId="{7E694395-2338-40E0-BF38-8F0C19E1E734}" type="pres">
      <dgm:prSet presAssocID="{D72EB97E-E104-4C34-B390-8A32DC6556B3}" presName="txShp" presStyleLbl="node1" presStyleIdx="0" presStyleCnt="2" custScaleX="109706" custScaleY="51361" custLinFactNeighborX="-2614" custLinFactNeighborY="11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916F8-CDC1-48B3-A13C-45F91D1D50AA}" type="pres">
      <dgm:prSet presAssocID="{EFF4B1A2-1E8D-414D-8282-DCA28496D61D}" presName="spacing" presStyleCnt="0"/>
      <dgm:spPr/>
    </dgm:pt>
    <dgm:pt modelId="{0F694134-0368-4327-A125-5E8FE60565AD}" type="pres">
      <dgm:prSet presAssocID="{CF522170-36B1-484E-B13F-5413D9BD1109}" presName="composite" presStyleCnt="0"/>
      <dgm:spPr/>
    </dgm:pt>
    <dgm:pt modelId="{8151F17A-34BF-44F6-B8E3-09B982852B5F}" type="pres">
      <dgm:prSet presAssocID="{CF522170-36B1-484E-B13F-5413D9BD1109}" presName="imgShp" presStyleLbl="fgImgPlace1" presStyleIdx="1" presStyleCnt="2" custScaleX="65892" custScaleY="66888" custLinFactNeighborX="-11668" custLinFactNeighborY="-1425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  <dgm:pt modelId="{B3FFF421-B0A0-4EA3-817A-0030F025755B}" type="pres">
      <dgm:prSet presAssocID="{CF522170-36B1-484E-B13F-5413D9BD1109}" presName="txShp" presStyleLbl="node1" presStyleIdx="1" presStyleCnt="2" custScaleX="127896" custScaleY="57773" custLinFactNeighborX="5017" custLinFactNeighborY="-14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5E3F72-C75B-41AE-A7E3-A8681B3BFE82}" srcId="{F96338F7-08D9-4791-B42B-C9FCAF078FA2}" destId="{CF522170-36B1-484E-B13F-5413D9BD1109}" srcOrd="1" destOrd="0" parTransId="{3ED2F432-5640-40AE-A904-9F6FE3E0FECD}" sibTransId="{D18FD1C3-8A9C-4973-82DF-398B9A53A01B}"/>
    <dgm:cxn modelId="{5AEAA1AE-1EE0-4CD6-ABFD-92508BCCCFD7}" type="presOf" srcId="{F96338F7-08D9-4791-B42B-C9FCAF078FA2}" destId="{89D4F2DD-448E-4DEC-85CB-84E7826B99B8}" srcOrd="0" destOrd="0" presId="urn:microsoft.com/office/officeart/2005/8/layout/vList3"/>
    <dgm:cxn modelId="{F500F365-3237-4B83-AA2E-178DC79FFD1E}" srcId="{F96338F7-08D9-4791-B42B-C9FCAF078FA2}" destId="{D72EB97E-E104-4C34-B390-8A32DC6556B3}" srcOrd="0" destOrd="0" parTransId="{63CC188A-93BF-4888-936F-F0A6A4B925AD}" sibTransId="{EFF4B1A2-1E8D-414D-8282-DCA28496D61D}"/>
    <dgm:cxn modelId="{C0B889CF-8150-43EA-BE7D-D1CA118DB983}" type="presOf" srcId="{CF522170-36B1-484E-B13F-5413D9BD1109}" destId="{B3FFF421-B0A0-4EA3-817A-0030F025755B}" srcOrd="0" destOrd="0" presId="urn:microsoft.com/office/officeart/2005/8/layout/vList3"/>
    <dgm:cxn modelId="{9396F50E-344F-4C34-91FD-DA86627E82BC}" type="presOf" srcId="{D72EB97E-E104-4C34-B390-8A32DC6556B3}" destId="{7E694395-2338-40E0-BF38-8F0C19E1E734}" srcOrd="0" destOrd="0" presId="urn:microsoft.com/office/officeart/2005/8/layout/vList3"/>
    <dgm:cxn modelId="{B42CD131-4612-47E8-AEEC-C64D7C76D21B}" type="presParOf" srcId="{89D4F2DD-448E-4DEC-85CB-84E7826B99B8}" destId="{9E2DC176-32D3-4849-AB41-285EB0224CEA}" srcOrd="0" destOrd="0" presId="urn:microsoft.com/office/officeart/2005/8/layout/vList3"/>
    <dgm:cxn modelId="{6BBA69F4-4AB3-45E9-9FAD-DC42B1D2A819}" type="presParOf" srcId="{9E2DC176-32D3-4849-AB41-285EB0224CEA}" destId="{0DE8AEBE-C13D-4622-A658-FB31DBA3B3E4}" srcOrd="0" destOrd="0" presId="urn:microsoft.com/office/officeart/2005/8/layout/vList3"/>
    <dgm:cxn modelId="{85357467-E877-4727-9C00-430921B786D9}" type="presParOf" srcId="{9E2DC176-32D3-4849-AB41-285EB0224CEA}" destId="{7E694395-2338-40E0-BF38-8F0C19E1E734}" srcOrd="1" destOrd="0" presId="urn:microsoft.com/office/officeart/2005/8/layout/vList3"/>
    <dgm:cxn modelId="{20BDE008-E4F1-40E1-BD3B-51D481BE05E3}" type="presParOf" srcId="{89D4F2DD-448E-4DEC-85CB-84E7826B99B8}" destId="{29E916F8-CDC1-48B3-A13C-45F91D1D50AA}" srcOrd="1" destOrd="0" presId="urn:microsoft.com/office/officeart/2005/8/layout/vList3"/>
    <dgm:cxn modelId="{0BD0B722-305E-45B7-BE10-A1397430BCD0}" type="presParOf" srcId="{89D4F2DD-448E-4DEC-85CB-84E7826B99B8}" destId="{0F694134-0368-4327-A125-5E8FE60565AD}" srcOrd="2" destOrd="0" presId="urn:microsoft.com/office/officeart/2005/8/layout/vList3"/>
    <dgm:cxn modelId="{0274F11C-4DAA-4681-96DC-322A4D543EE7}" type="presParOf" srcId="{0F694134-0368-4327-A125-5E8FE60565AD}" destId="{8151F17A-34BF-44F6-B8E3-09B982852B5F}" srcOrd="0" destOrd="0" presId="urn:microsoft.com/office/officeart/2005/8/layout/vList3"/>
    <dgm:cxn modelId="{D8DED924-8378-4B6F-861E-120D0209754F}" type="presParOf" srcId="{0F694134-0368-4327-A125-5E8FE60565AD}" destId="{B3FFF421-B0A0-4EA3-817A-0030F02575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94395-2338-40E0-BF38-8F0C19E1E734}">
      <dsp:nvSpPr>
        <dsp:cNvPr id="0" name=""/>
        <dsp:cNvSpPr/>
      </dsp:nvSpPr>
      <dsp:spPr>
        <a:xfrm rot="10800000">
          <a:off x="1513191" y="471041"/>
          <a:ext cx="7524249" cy="1362109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472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যাকাতের পরিচয় বর্ণনা করতে পারবে;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853718" y="471041"/>
        <a:ext cx="7183722" cy="1362109"/>
      </dsp:txXfrm>
    </dsp:sp>
    <dsp:sp modelId="{0DE8AEBE-C13D-4622-A658-FB31DBA3B3E4}">
      <dsp:nvSpPr>
        <dsp:cNvPr id="0" name=""/>
        <dsp:cNvSpPr/>
      </dsp:nvSpPr>
      <dsp:spPr>
        <a:xfrm>
          <a:off x="707181" y="292148"/>
          <a:ext cx="1856845" cy="17136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FF421-B0A0-4EA3-817A-0030F025755B}">
      <dsp:nvSpPr>
        <dsp:cNvPr id="0" name=""/>
        <dsp:cNvSpPr/>
      </dsp:nvSpPr>
      <dsp:spPr>
        <a:xfrm rot="10800000">
          <a:off x="1114993" y="2253252"/>
          <a:ext cx="8771821" cy="1532157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472" tIns="186690" rIns="348488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যাকাতের গুরুত্ব ব্যাখ্যা করতে পরবে। </a:t>
          </a:r>
          <a:endParaRPr lang="en-US" sz="4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498032" y="2253252"/>
        <a:ext cx="8388782" cy="1532157"/>
      </dsp:txXfrm>
    </dsp:sp>
    <dsp:sp modelId="{8151F17A-34BF-44F6-B8E3-09B982852B5F}">
      <dsp:nvSpPr>
        <dsp:cNvPr id="0" name=""/>
        <dsp:cNvSpPr/>
      </dsp:nvSpPr>
      <dsp:spPr>
        <a:xfrm>
          <a:off x="544354" y="2127904"/>
          <a:ext cx="1747476" cy="177389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7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6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2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78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8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2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4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1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5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0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17931-29A1-42AB-9FF8-F66D5B0ABE95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0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m350950@gmail.com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2069" y="173660"/>
            <a:ext cx="11743508" cy="647533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65101"/>
            <a:ext cx="11482253" cy="626632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67007" y="173660"/>
            <a:ext cx="8037677" cy="2908944"/>
            <a:chOff x="3554556" y="1281954"/>
            <a:chExt cx="8037677" cy="2908944"/>
          </a:xfrm>
        </p:grpSpPr>
        <p:sp>
          <p:nvSpPr>
            <p:cNvPr id="7" name="Wave 6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bn-IN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 সবাইকে জানাই শুভেচ্ছা।</a:t>
              </a:r>
              <a:r>
                <a:rPr lang="bn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65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tled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817" y="130629"/>
            <a:ext cx="11856722" cy="6570617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05098" y="333742"/>
            <a:ext cx="6142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দেখ এবং বল।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39" y="1252448"/>
            <a:ext cx="5172891" cy="275231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85958" y="4378884"/>
            <a:ext cx="3478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গুরুত্ব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89" y="4148052"/>
            <a:ext cx="108552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 অর্থ ব্যবস্থার উৎস গুলোর মধ্যে অন্যতম। এর উপর ইসলামি রাষ্ট্রের অর্থনৈতিক ভিত্তি ও জনকল্যাণমুখী প্রকল্পসমুহের সাফল্য নির্ভরশীল। এতে সম্পদের প্রবাহ গতিশীল হয়।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817" y="130629"/>
            <a:ext cx="11856722" cy="6570617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47102" y="333743"/>
            <a:ext cx="5485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দেখ এবং বল।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63" y="1164740"/>
            <a:ext cx="6082428" cy="369464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42720" y="5168003"/>
            <a:ext cx="429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যাকাতেরধর্মীয় গুরুত্ব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645" y="4901720"/>
            <a:ext cx="116498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 না দিলে সে আর পরিপূর্ণ মুসলমান থাকতে পারে না। “যারা যাকাত দেয় না এবং তারা পরকাল ও অস্বীকারকারী”(সুরা হা-মীম আস্-সাজদা, আয়াত-৭) ইসলামি আইনে যাকাত দানের উপযুক্ত ব্যক্তিকে অবশ্যই যাকাত দিতে হবে।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0628" y="130629"/>
            <a:ext cx="11913325" cy="6557554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183" r="6702" b="7012"/>
          <a:stretch/>
        </p:blipFill>
        <p:spPr>
          <a:xfrm>
            <a:off x="2882538" y="1267098"/>
            <a:ext cx="6309359" cy="4240597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98297" y="309491"/>
            <a:ext cx="3077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2538" y="5634305"/>
            <a:ext cx="6285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গুরুত্ব ব্যাখ্যা 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7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399" y="261258"/>
            <a:ext cx="11848012" cy="6596742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05097" y="425934"/>
            <a:ext cx="6142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দেখ এবং বল।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4"/>
          <a:stretch/>
        </p:blipFill>
        <p:spPr>
          <a:xfrm>
            <a:off x="1985553" y="1256931"/>
            <a:ext cx="7696199" cy="469768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546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0628" y="130629"/>
            <a:ext cx="11913325" cy="6583680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t="11333"/>
          <a:stretch/>
        </p:blipFill>
        <p:spPr>
          <a:xfrm>
            <a:off x="3953692" y="1264762"/>
            <a:ext cx="4245428" cy="2718836"/>
          </a:xfrm>
          <a:prstGeom prst="rect">
            <a:avLst/>
          </a:prstGeom>
          <a:ln w="57150">
            <a:solidFill>
              <a:srgbClr val="99CC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61584" y="433766"/>
            <a:ext cx="2829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6365" y="4225834"/>
            <a:ext cx="8530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যাকাতের অর্থনৈতিক গুরুত্বের উপর একটি অনুচ্ছেদ লিখ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4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30627"/>
            <a:ext cx="11878492" cy="6570619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29350" y="574766"/>
            <a:ext cx="189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4376" y="1709561"/>
            <a:ext cx="829293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যাকাত অর্থ কী?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যাকাত কিসের সেতুবন্ধন?</a:t>
            </a:r>
          </a:p>
          <a:p>
            <a:pPr>
              <a:lnSpc>
                <a:spcPct val="150000"/>
              </a:lnSpc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যাকাত কার উপর ফরজ? </a:t>
            </a:r>
          </a:p>
          <a:p>
            <a:pPr>
              <a:lnSpc>
                <a:spcPct val="150000"/>
              </a:lnSpc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৪. সম্পদের কত শতাংশ যাকাত দিতে হয়। </a:t>
            </a:r>
          </a:p>
        </p:txBody>
      </p:sp>
    </p:spTree>
    <p:extLst>
      <p:ext uri="{BB962C8B-B14F-4D97-AF65-F5344CB8AC3E}">
        <p14:creationId xmlns:p14="http://schemas.microsoft.com/office/powerpoint/2010/main" val="7344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6754" y="130629"/>
            <a:ext cx="11887200" cy="6590847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1981200" y="6342684"/>
            <a:ext cx="6818811" cy="365125"/>
          </a:xfrm>
        </p:spPr>
        <p:txBody>
          <a:bodyPr/>
          <a:lstStyle/>
          <a:p>
            <a:r>
              <a:rPr lang="bn-IN" dirty="0" smtClean="0">
                <a:solidFill>
                  <a:prstClr val="black"/>
                </a:solidFill>
              </a:rPr>
              <a:t>সুলতান মাহমুদ , সহকারী শিক্ষক, প্রতাপ মহিউদ্দিন মেমোরিয়াল উচ্চ বিদ্যালয়, উল্লাপাড়া, সিরাজগঞ্জ।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5446" y="6356351"/>
            <a:ext cx="515354" cy="365125"/>
          </a:xfrm>
        </p:spPr>
        <p:txBody>
          <a:bodyPr/>
          <a:lstStyle/>
          <a:p>
            <a:r>
              <a:rPr lang="bn-IN" dirty="0" smtClean="0">
                <a:solidFill>
                  <a:prstClr val="black"/>
                </a:solidFill>
              </a:rPr>
              <a:t>.১</a:t>
            </a:r>
            <a:r>
              <a:rPr lang="bn-IN" dirty="0">
                <a:solidFill>
                  <a:prstClr val="black"/>
                </a:solidFill>
              </a:rPr>
              <a:t>৯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8684" y="4736319"/>
            <a:ext cx="860334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 মাধ্যমে কী কী জনকল্যাণমুখী প্রকল্প গ্রহন করা যায়, তার একটি তালিকা করে লিখে আনবে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9512565" y="6196937"/>
            <a:ext cx="6982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Date Placeholder 5"/>
          <p:cNvSpPr txBox="1">
            <a:spLocks/>
          </p:cNvSpPr>
          <p:nvPr/>
        </p:nvSpPr>
        <p:spPr>
          <a:xfrm>
            <a:off x="1981200" y="635635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05112" y="444138"/>
            <a:ext cx="7290334" cy="4107081"/>
            <a:chOff x="1667243" y="1395735"/>
            <a:chExt cx="6480720" cy="5976664"/>
          </a:xfrm>
        </p:grpSpPr>
        <p:sp>
          <p:nvSpPr>
            <p:cNvPr id="16" name="Isosceles Triangle 15"/>
            <p:cNvSpPr/>
            <p:nvPr/>
          </p:nvSpPr>
          <p:spPr>
            <a:xfrm>
              <a:off x="1667243" y="1395735"/>
              <a:ext cx="6480720" cy="2664296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7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56991" y="4060031"/>
              <a:ext cx="5904656" cy="33123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7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7271" y="6364287"/>
              <a:ext cx="432048" cy="10081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7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09319" y="6364287"/>
              <a:ext cx="432048" cy="10081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7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280263" y="2832050"/>
            <a:ext cx="3592287" cy="7831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4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691" y="117566"/>
            <a:ext cx="11887200" cy="660980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0" y="248194"/>
            <a:ext cx="11547564" cy="6217920"/>
          </a:xfrm>
          <a:prstGeom prst="rect">
            <a:avLst/>
          </a:prstGeom>
          <a:ln w="57150">
            <a:solidFill>
              <a:srgbClr val="99CC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28012" y="479309"/>
            <a:ext cx="3409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6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817" y="168612"/>
            <a:ext cx="11821886" cy="6510218"/>
          </a:xfrm>
          <a:prstGeom prst="rect">
            <a:avLst/>
          </a:prstGeom>
          <a:noFill/>
          <a:ln w="177800" cmpd="tri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52" tIns="34326" rIns="68652" bIns="343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4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59" y="678014"/>
            <a:ext cx="1417444" cy="1783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18823" y="3178996"/>
            <a:ext cx="4505115" cy="332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প্রতাপ মহিউদ্দিন মেমোরিয়াল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 </a:t>
            </a:r>
          </a:p>
          <a:p>
            <a:pPr algn="ctr"/>
            <a:r>
              <a:rPr lang="bn-BD" sz="3003" dirty="0">
                <a:latin typeface="NikoshBAN" panose="02000000000000000000" pitchFamily="2" charset="0"/>
                <a:cs typeface="NikoshBAN" panose="02000000000000000000" pitchFamily="2" charset="0"/>
              </a:rPr>
              <a:t>উল্লাপাড়া ,সিরাজগঞ্জ। </a:t>
            </a:r>
          </a:p>
          <a:p>
            <a:pPr algn="ctr"/>
            <a:r>
              <a:rPr lang="bn-BD" sz="2102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০১৭৩৩১১৩৯৫৭</a:t>
            </a:r>
          </a:p>
          <a:p>
            <a:pPr algn="ctr"/>
            <a:r>
              <a:rPr lang="en-US" sz="1502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1502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sm</a:t>
            </a:r>
            <a:r>
              <a:rPr lang="en-US" sz="1502" dirty="0">
                <a:cs typeface="NikoshBAN" panose="02000000000000000000" pitchFamily="2" charset="0"/>
                <a:hlinkClick r:id="rId3"/>
              </a:rPr>
              <a:t>350950</a:t>
            </a:r>
            <a:r>
              <a:rPr lang="en-US" sz="1502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@gmail.com</a:t>
            </a:r>
            <a:r>
              <a:rPr lang="en-US" sz="15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5753657" y="155548"/>
            <a:ext cx="34325" cy="6510218"/>
          </a:xfrm>
          <a:prstGeom prst="rect">
            <a:avLst/>
          </a:prstGeom>
          <a:noFill/>
          <a:ln w="107950" cmpd="tri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84" t="6377" r="25236" b="6860"/>
          <a:stretch/>
        </p:blipFill>
        <p:spPr>
          <a:xfrm>
            <a:off x="7518242" y="321782"/>
            <a:ext cx="2743200" cy="328831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080760" y="3763269"/>
            <a:ext cx="4531910" cy="2079865"/>
            <a:chOff x="6080760" y="3577500"/>
            <a:chExt cx="4531910" cy="2079865"/>
          </a:xfrm>
        </p:grpSpPr>
        <p:sp>
          <p:nvSpPr>
            <p:cNvPr id="5" name="Rectangle 4"/>
            <p:cNvSpPr/>
            <p:nvPr/>
          </p:nvSpPr>
          <p:spPr>
            <a:xfrm>
              <a:off x="6080760" y="3577500"/>
              <a:ext cx="4531910" cy="2079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304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 ৯ম</a:t>
              </a:r>
            </a:p>
            <a:p>
              <a:r>
                <a:rPr lang="bn-BD" sz="3304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304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04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–</a:t>
              </a:r>
              <a:r>
                <a:rPr lang="bn-BD" sz="3304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304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 ও নৈতিক শিক্ষা </a:t>
              </a:r>
              <a:endParaRPr lang="bn-BD" sz="3304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304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 </a:t>
              </a:r>
              <a:r>
                <a:rPr lang="bn-IN" sz="3304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তৃতীয় (ইবাদত) </a:t>
              </a:r>
              <a:endParaRPr lang="bn-BD" sz="3304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003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– </a:t>
              </a:r>
              <a:r>
                <a:rPr lang="bn-IN" sz="3003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যাকাত (        )</a:t>
              </a:r>
              <a:endParaRPr lang="bn-BD" sz="3304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89" t="41412" r="18379" b="39893"/>
            <a:stretch/>
          </p:blipFill>
          <p:spPr>
            <a:xfrm>
              <a:off x="7998242" y="5181599"/>
              <a:ext cx="681932" cy="369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71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5943" y="185393"/>
            <a:ext cx="11782697" cy="6470902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7122" y="476487"/>
            <a:ext cx="5603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দেখ এবং বল।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" y="1205948"/>
            <a:ext cx="10760765" cy="52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" y="169817"/>
            <a:ext cx="11808823" cy="6505303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55096" y="5722615"/>
            <a:ext cx="1656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607" y="363435"/>
            <a:ext cx="318733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আজকের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61" y="1388050"/>
            <a:ext cx="7991061" cy="432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6755" y="143692"/>
            <a:ext cx="11861074" cy="6570617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3472850" y="474039"/>
            <a:ext cx="6294783" cy="970448"/>
          </a:xfrm>
          <a:prstGeom prst="wedgeEllipseCallout">
            <a:avLst>
              <a:gd name="adj1" fmla="val -49249"/>
              <a:gd name="adj2" fmla="val 119280"/>
            </a:avLst>
          </a:prstGeom>
          <a:solidFill>
            <a:schemeClr val="bg1"/>
          </a:solidFill>
          <a:ln w="130175" cmpd="tri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49338436"/>
              </p:ext>
            </p:extLst>
          </p:nvPr>
        </p:nvGraphicFramePr>
        <p:xfrm>
          <a:off x="1282030" y="2319130"/>
          <a:ext cx="10313621" cy="4280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78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E8AEBE-C13D-4622-A658-FB31DBA3B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0DE8AEBE-C13D-4622-A658-FB31DBA3B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0DE8AEBE-C13D-4622-A658-FB31DBA3B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94395-2338-40E0-BF38-8F0C19E1E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graphicEl>
                                              <a:dgm id="{7E694395-2338-40E0-BF38-8F0C19E1E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dgm id="{7E694395-2338-40E0-BF38-8F0C19E1E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51F17A-34BF-44F6-B8E3-09B982852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dgm id="{8151F17A-34BF-44F6-B8E3-09B982852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8151F17A-34BF-44F6-B8E3-09B982852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FFF421-B0A0-4EA3-817A-0030F0257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B3FFF421-B0A0-4EA3-817A-0030F0257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B3FFF421-B0A0-4EA3-817A-0030F0257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5943" y="156376"/>
            <a:ext cx="11834948" cy="6496216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08261" y="395157"/>
            <a:ext cx="712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দেখ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0379" y="4217141"/>
            <a:ext cx="8310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 শব্দের অর্থ পবিত্রতা, পরিশুদ্ধতা, বৃদ্ধি পাওয়া।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76" y="1658901"/>
            <a:ext cx="2564664" cy="2043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61" y="1658901"/>
            <a:ext cx="2933700" cy="1968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406" y="3863198"/>
            <a:ext cx="99800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 শরিয়তের দৃষ্টিতে কোনো মুসলিম নিসাব পরিমান সম্পদের মালিক হলে বছরান্তে তার সম্পদের শতকরা ২.৫০ হারে নির্দিষ্ট খাতে ব্যয় করাকে যাকাত বলে।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58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691" y="130629"/>
            <a:ext cx="11874138" cy="6583680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3" t="-298" r="1142" b="5706"/>
          <a:stretch/>
        </p:blipFill>
        <p:spPr>
          <a:xfrm>
            <a:off x="2764971" y="1203296"/>
            <a:ext cx="6492240" cy="4283105"/>
          </a:xfrm>
          <a:prstGeom prst="rect">
            <a:avLst/>
          </a:prstGeom>
          <a:ln w="57150">
            <a:solidFill>
              <a:srgbClr val="99CC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13574" y="277590"/>
            <a:ext cx="2325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244" y="5594173"/>
            <a:ext cx="4716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কাকে বলে?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74360"/>
            <a:ext cx="11887200" cy="6544491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8818" y="4376298"/>
            <a:ext cx="516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সামাজিক গুরুত্ব।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6288" y="328881"/>
            <a:ext cx="521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দেখ এবং বল।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88" y="1168553"/>
            <a:ext cx="4874623" cy="314219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685108" y="4376298"/>
            <a:ext cx="9457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 সমাজ থেকে অস্থিতিশীলতা ও বিশৃঙ্খলা দূর করে পারস্পরিক সৌহার্দ স্থাপন করে।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690" y="143692"/>
            <a:ext cx="11900263" cy="6544491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78182" y="420610"/>
            <a:ext cx="6248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মনোযোগ সহকারে দেখ।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04" y="1330997"/>
            <a:ext cx="4794069" cy="286447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606844" y="4644194"/>
            <a:ext cx="479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নৈতিক গুরুত্ব।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5211" y="4274862"/>
            <a:ext cx="10881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 মানুষের মনে খোদাভীতি সৃষ্টি করে। পবিত্র ও উন্নত দৃষ্টিভঙ্গি তৈরি করে। অপচয় রোধ করতে শেখায়।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8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</TotalTime>
  <Words>343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sultan mahmud</dc:creator>
  <cp:lastModifiedBy>sultan mahmud</cp:lastModifiedBy>
  <cp:revision>225</cp:revision>
  <dcterms:created xsi:type="dcterms:W3CDTF">2019-08-30T01:49:24Z</dcterms:created>
  <dcterms:modified xsi:type="dcterms:W3CDTF">2019-12-18T13:56:39Z</dcterms:modified>
</cp:coreProperties>
</file>