
<file path=[Content_Types].xml><?xml version="1.0" encoding="utf-8"?>
<Types xmlns="http://schemas.openxmlformats.org/package/2006/content-types">
  <Default Extension="jfif" ContentType="image/jpeg"/>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22" r:id="rId2"/>
    <p:sldId id="282" r:id="rId3"/>
    <p:sldId id="329" r:id="rId4"/>
    <p:sldId id="286" r:id="rId5"/>
    <p:sldId id="319" r:id="rId6"/>
    <p:sldId id="317" r:id="rId7"/>
    <p:sldId id="316" r:id="rId8"/>
    <p:sldId id="305" r:id="rId9"/>
    <p:sldId id="324" r:id="rId10"/>
    <p:sldId id="308" r:id="rId11"/>
    <p:sldId id="309" r:id="rId12"/>
    <p:sldId id="327" r:id="rId13"/>
    <p:sldId id="310" r:id="rId14"/>
    <p:sldId id="311" r:id="rId15"/>
    <p:sldId id="315" r:id="rId16"/>
    <p:sldId id="318" r:id="rId17"/>
    <p:sldId id="328" r:id="rId18"/>
    <p:sldId id="290" r:id="rId19"/>
    <p:sldId id="29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CC99"/>
    <a:srgbClr val="008000"/>
    <a:srgbClr val="33CC33"/>
    <a:srgbClr val="0066FF"/>
    <a:srgbClr val="FFFF66"/>
    <a:srgbClr val="996600"/>
    <a:srgbClr val="CC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83" autoAdjust="0"/>
  </p:normalViewPr>
  <p:slideViewPr>
    <p:cSldViewPr snapToGrid="0">
      <p:cViewPr varScale="1">
        <p:scale>
          <a:sx n="64" d="100"/>
          <a:sy n="64" d="100"/>
        </p:scale>
        <p:origin x="156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F4BC2-EE53-496E-BC23-78B2D360DD9C}" type="datetimeFigureOut">
              <a:rPr lang="en-US" smtClean="0"/>
              <a:t>12/19/2019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00CF68-8557-449B-9106-1E966B5BD533}" type="slidenum">
              <a:rPr lang="en-US" smtClean="0"/>
              <a:t>‹#›</a:t>
            </a:fld>
            <a:endParaRPr lang="en-US"/>
          </a:p>
        </p:txBody>
      </p:sp>
    </p:spTree>
    <p:extLst>
      <p:ext uri="{BB962C8B-B14F-4D97-AF65-F5344CB8AC3E}">
        <p14:creationId xmlns:p14="http://schemas.microsoft.com/office/powerpoint/2010/main" val="3886781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NikoshBAN" pitchFamily="2" charset="0"/>
              <a:cs typeface="NikoshBAN" pitchFamily="2" charset="0"/>
            </a:endParaRPr>
          </a:p>
          <a:p>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t>2</a:t>
            </a:fld>
            <a:endParaRPr lang="en-US"/>
          </a:p>
        </p:txBody>
      </p:sp>
    </p:spTree>
    <p:extLst>
      <p:ext uri="{BB962C8B-B14F-4D97-AF65-F5344CB8AC3E}">
        <p14:creationId xmlns:p14="http://schemas.microsoft.com/office/powerpoint/2010/main" val="3179474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sz="1200" dirty="0" smtClean="0">
                <a:latin typeface="NikoshBAN" pitchFamily="2" charset="0"/>
                <a:cs typeface="NikoshBAN" pitchFamily="2" charset="0"/>
              </a:rPr>
              <a:t>প্রথম চিত্রে,,ছোট বালক ফুটবলে কিক করছে। দ্বিতীয় চিত্রে, প্রাপ্ত বয়স্ক লোক ফুটবলে কিক করছে।  এখানে</a:t>
            </a:r>
            <a:r>
              <a:rPr lang="bn-BD" sz="1200" baseline="0" dirty="0" smtClean="0">
                <a:latin typeface="NikoshBAN" pitchFamily="2" charset="0"/>
                <a:cs typeface="NikoshBAN" pitchFamily="2" charset="0"/>
              </a:rPr>
              <a:t> কার শক্তি বেশি?    </a:t>
            </a:r>
            <a:r>
              <a:rPr lang="bn-BD" sz="1400" dirty="0" smtClean="0">
                <a:latin typeface="NikoshBAN" pitchFamily="2" charset="0"/>
                <a:cs typeface="NikoshBAN" pitchFamily="2" charset="0"/>
              </a:rPr>
              <a:t>এদের মধ্যে কার কিকে ফুটবলের বেশি সরণ হবে? কেন হবে?</a:t>
            </a:r>
          </a:p>
          <a:p>
            <a:endParaRPr lang="bn-BD" sz="1400"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0D00CF68-8557-449B-9106-1E966B5BD533}" type="slidenum">
              <a:rPr lang="en-US" smtClean="0"/>
              <a:t>13</a:t>
            </a:fld>
            <a:endParaRPr lang="en-US"/>
          </a:p>
        </p:txBody>
      </p:sp>
    </p:spTree>
    <p:extLst>
      <p:ext uri="{BB962C8B-B14F-4D97-AF65-F5344CB8AC3E}">
        <p14:creationId xmlns:p14="http://schemas.microsoft.com/office/powerpoint/2010/main" val="2740007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latin typeface="NikoshBAN" pitchFamily="2" charset="0"/>
                <a:cs typeface="NikoshBAN" pitchFamily="2" charset="0"/>
              </a:rPr>
              <a:t>পর্দায়</a:t>
            </a:r>
            <a:r>
              <a:rPr lang="bn-BD" baseline="0" dirty="0" smtClean="0">
                <a:latin typeface="NikoshBAN" pitchFamily="2" charset="0"/>
                <a:cs typeface="NikoshBAN" pitchFamily="2" charset="0"/>
              </a:rPr>
              <a:t> চিত্র  প্রদর্শনের পর শিক্ষক বলতে পারেন: কোন যন্ত্রটির শক্তি বেশি? তাহলে শক্তি কাকে বলে?  ( উত্তর: </a:t>
            </a:r>
            <a:r>
              <a:rPr lang="bn-BD" sz="1200" dirty="0" smtClean="0">
                <a:latin typeface="NikoshBAN" pitchFamily="2" charset="0"/>
                <a:cs typeface="NikoshBAN" pitchFamily="2" charset="0"/>
              </a:rPr>
              <a:t>প্রথম চিত্রে, মোটর যন্ত্রটি কম পানি উত্তোলন করছে। কারণ যন্ত্রটির  পানি তোলার সামর্থ বা শক্তি কম। দ্বিতীয় চিত্রে, মোটর যন্ত্রটি বেশি পানি উত্তোলন করছে। কারণ যন্ত্রটির  পানি তোলার সামর্থ বা শক্তি বেশি।</a:t>
            </a:r>
            <a:r>
              <a:rPr lang="en-US" sz="1200" dirty="0" smtClean="0">
                <a:latin typeface="NikoshBAN" pitchFamily="2" charset="0"/>
                <a:cs typeface="NikoshBAN" pitchFamily="2" charset="0"/>
              </a:rPr>
              <a:t> </a:t>
            </a:r>
            <a:r>
              <a:rPr lang="bn-BD" sz="1200" baseline="0" dirty="0" smtClean="0">
                <a:latin typeface="NikoshBAN" pitchFamily="2" charset="0"/>
                <a:cs typeface="NikoshBAN" pitchFamily="2" charset="0"/>
              </a:rPr>
              <a:t> </a:t>
            </a:r>
            <a:r>
              <a:rPr lang="bn-BD" sz="1200" dirty="0" smtClean="0">
                <a:latin typeface="NikoshBAN" pitchFamily="2" charset="0"/>
                <a:cs typeface="NikoshBAN" pitchFamily="2" charset="0"/>
              </a:rPr>
              <a:t>যে যন্ত্র বা ব্যক্তির শক্তি যত বেশি সে তত বেশি কাজ করতে পারে।)</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t>14</a:t>
            </a:fld>
            <a:endParaRPr lang="en-US"/>
          </a:p>
        </p:txBody>
      </p:sp>
    </p:spTree>
    <p:extLst>
      <p:ext uri="{BB962C8B-B14F-4D97-AF65-F5344CB8AC3E}">
        <p14:creationId xmlns:p14="http://schemas.microsoft.com/office/powerpoint/2010/main" val="2148928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200" dirty="0" smtClean="0">
                <a:solidFill>
                  <a:srgbClr val="FF00FF"/>
                </a:solidFill>
                <a:latin typeface="NikoshBAN" pitchFamily="2" charset="0"/>
                <a:cs typeface="NikoshBAN" pitchFamily="2" charset="0"/>
                <a:sym typeface="Wingdings"/>
              </a:rPr>
              <a:t>শিক্ষার্থীরা</a:t>
            </a:r>
            <a:r>
              <a:rPr lang="bn-BD" sz="1200" baseline="0" dirty="0" smtClean="0">
                <a:solidFill>
                  <a:srgbClr val="FF00FF"/>
                </a:solidFill>
                <a:latin typeface="NikoshBAN" pitchFamily="2" charset="0"/>
                <a:cs typeface="NikoshBAN" pitchFamily="2" charset="0"/>
                <a:sym typeface="Wingdings"/>
              </a:rPr>
              <a:t> দলীয়ভাবে কাজটি সম্পন্ন করবে। শিক্ষক প্রয়োজনে সহযোগিতা করবেন।</a:t>
            </a:r>
            <a:r>
              <a:rPr lang="bn-BD" sz="1200" dirty="0" smtClean="0">
                <a:solidFill>
                  <a:srgbClr val="FF00FF"/>
                </a:solidFill>
                <a:latin typeface="NikoshBAN" pitchFamily="2" charset="0"/>
                <a:cs typeface="NikoshBAN" pitchFamily="2" charset="0"/>
                <a:sym typeface="Wingdings"/>
              </a:rPr>
              <a:t>  এখানে</a:t>
            </a:r>
            <a:r>
              <a:rPr lang="bn-BD" sz="1200" baseline="0" dirty="0" smtClean="0">
                <a:solidFill>
                  <a:srgbClr val="FF00FF"/>
                </a:solidFill>
                <a:latin typeface="NikoshBAN" pitchFamily="2" charset="0"/>
                <a:cs typeface="NikoshBAN" pitchFamily="2" charset="0"/>
                <a:sym typeface="Wingdings"/>
              </a:rPr>
              <a:t> দলগুলো  ক-এক, ক-দু্ই, ..... এবং খ-এক, খ-দুই, ..... বিভক্ত করা যেতে পারে। অর্থাৎ শিক্ষক তার </a:t>
            </a:r>
            <a:r>
              <a:rPr lang="en-US" sz="1200" baseline="0" dirty="0" smtClean="0">
                <a:solidFill>
                  <a:srgbClr val="FF00FF"/>
                </a:solidFill>
                <a:latin typeface="NikoshBAN" pitchFamily="2" charset="0"/>
                <a:cs typeface="NikoshBAN" pitchFamily="2" charset="0"/>
                <a:sym typeface="Wingdings"/>
              </a:rPr>
              <a:t> </a:t>
            </a:r>
            <a:r>
              <a:rPr lang="bn-BD" sz="1200" baseline="0" dirty="0" smtClean="0">
                <a:solidFill>
                  <a:srgbClr val="FF00FF"/>
                </a:solidFill>
                <a:latin typeface="NikoshBAN" pitchFamily="2" charset="0"/>
                <a:cs typeface="NikoshBAN" pitchFamily="2" charset="0"/>
                <a:sym typeface="Wingdings"/>
              </a:rPr>
              <a:t>সুবিধামত  একাধিক দল গঠন করে দলগত কাজ দিতে পারেন।</a:t>
            </a:r>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t>15</a:t>
            </a:fld>
            <a:endParaRPr lang="en-US"/>
          </a:p>
        </p:txBody>
      </p:sp>
    </p:spTree>
    <p:extLst>
      <p:ext uri="{BB962C8B-B14F-4D97-AF65-F5344CB8AC3E}">
        <p14:creationId xmlns:p14="http://schemas.microsoft.com/office/powerpoint/2010/main" val="2463329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শিক্ষার্থীরা</a:t>
            </a:r>
            <a:r>
              <a:rPr lang="bn-BD" baseline="0" dirty="0" smtClean="0"/>
              <a:t> পাঠের আলোকে প্রশ্নের উত্তর দিবে। প্রয়োজনে শিক্ষক উত্তরে সহায়তা করতে পারেন।</a:t>
            </a:r>
            <a:r>
              <a:rPr lang="bn-BD" dirty="0" smtClean="0"/>
              <a:t>প্রয়োজনে</a:t>
            </a:r>
            <a:r>
              <a:rPr lang="bn-BD" baseline="0" dirty="0" smtClean="0"/>
              <a:t> শিক্ষক মূল্যায়নের প্রশ্ন পরিবর্তন করতে পারেন।</a:t>
            </a:r>
            <a:endParaRPr lang="en-US" smtClean="0"/>
          </a:p>
          <a:p>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t>16</a:t>
            </a:fld>
            <a:endParaRPr lang="en-US"/>
          </a:p>
        </p:txBody>
      </p:sp>
    </p:spTree>
    <p:extLst>
      <p:ext uri="{BB962C8B-B14F-4D97-AF65-F5344CB8AC3E}">
        <p14:creationId xmlns:p14="http://schemas.microsoft.com/office/powerpoint/2010/main" val="2259631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সময়</a:t>
            </a:r>
            <a:r>
              <a:rPr lang="bn-BD" baseline="0" dirty="0" smtClean="0"/>
              <a:t> দুই মিনিট।</a:t>
            </a:r>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t>18</a:t>
            </a:fld>
            <a:endParaRPr lang="en-US"/>
          </a:p>
        </p:txBody>
      </p:sp>
    </p:spTree>
    <p:extLst>
      <p:ext uri="{BB962C8B-B14F-4D97-AF65-F5344CB8AC3E}">
        <p14:creationId xmlns:p14="http://schemas.microsoft.com/office/powerpoint/2010/main" val="3231676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baseline="0" dirty="0" smtClean="0">
                <a:latin typeface="NikoshBAN" pitchFamily="2" charset="0"/>
                <a:cs typeface="NikoshBAN" pitchFamily="2" charset="0"/>
              </a:rPr>
              <a:t> পাঠ শিরোনার বের করার জন্য শিক্ষক প্রশ্ন করতে পারেন:    </a:t>
            </a:r>
            <a:r>
              <a:rPr lang="bn-BD" sz="1200" b="0" dirty="0" smtClean="0">
                <a:latin typeface="NikoshBAN" pitchFamily="2" charset="0"/>
                <a:cs typeface="NikoshBAN" pitchFamily="2" charset="0"/>
                <a:sym typeface="Wingdings"/>
              </a:rPr>
              <a:t>চিত্রের মানুষ এবং যন্ত্রগুলো কী করছে?</a:t>
            </a:r>
            <a:r>
              <a:rPr lang="en-US" sz="1200" b="0" dirty="0" smtClean="0">
                <a:latin typeface="NikoshBAN" pitchFamily="2" charset="0"/>
                <a:cs typeface="NikoshBAN" pitchFamily="2" charset="0"/>
                <a:sym typeface="Wingdings"/>
              </a:rPr>
              <a:t> </a:t>
            </a:r>
            <a:r>
              <a:rPr lang="bn-BD" sz="1200" b="0" dirty="0" smtClean="0">
                <a:latin typeface="NikoshBAN" pitchFamily="2" charset="0"/>
                <a:cs typeface="NikoshBAN" pitchFamily="2" charset="0"/>
                <a:sym typeface="Wingdings"/>
              </a:rPr>
              <a:t> </a:t>
            </a:r>
            <a:r>
              <a:rPr lang="bn-BD" sz="1200" b="0" dirty="0" smtClean="0">
                <a:latin typeface="NikoshBAN" pitchFamily="2" charset="0"/>
                <a:cs typeface="NikoshBAN" pitchFamily="2" charset="0"/>
              </a:rPr>
              <a:t>এরা প্রত্যেকে কী একই সময়ে সমপরিমাণ কাজ করতে পারে</a:t>
            </a:r>
            <a:r>
              <a:rPr lang="bn-BD" sz="1200" b="0" dirty="0" smtClean="0">
                <a:latin typeface="NikoshBAN" pitchFamily="2" charset="0"/>
                <a:cs typeface="NikoshBAN" pitchFamily="2" charset="0"/>
                <a:sym typeface="Wingdings"/>
              </a:rPr>
              <a:t>?</a:t>
            </a:r>
            <a:r>
              <a:rPr lang="bn-BD" sz="1200" b="0" baseline="0" dirty="0" smtClean="0">
                <a:latin typeface="+mn-lt"/>
                <a:cs typeface="+mn-cs"/>
                <a:sym typeface="Wingdings"/>
              </a:rPr>
              <a:t>  কেন পারে না? </a:t>
            </a:r>
            <a:r>
              <a:rPr lang="bn-BD" sz="1200" b="0" dirty="0" smtClean="0">
                <a:latin typeface="NikoshBAN" pitchFamily="2" charset="0"/>
                <a:cs typeface="NikoshBAN" pitchFamily="2" charset="0"/>
              </a:rPr>
              <a:t>কাজের মাধ্যমে কী প্রকাশ পায়</a:t>
            </a:r>
            <a:r>
              <a:rPr lang="bn-BD" sz="1200" b="0" dirty="0" smtClean="0">
                <a:latin typeface="NikoshBAN" pitchFamily="2" charset="0"/>
                <a:cs typeface="NikoshBAN" pitchFamily="2" charset="0"/>
                <a:sym typeface="Wingdings"/>
              </a:rPr>
              <a:t>?</a:t>
            </a:r>
            <a:endParaRPr lang="en-US"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b="0" dirty="0" smtClean="0">
              <a:latin typeface="NikoshBAN" pitchFamily="2" charset="0"/>
              <a:cs typeface="NikoshBAN" pitchFamily="2" charset="0"/>
            </a:endParaRPr>
          </a:p>
          <a:p>
            <a:endParaRPr lang="en-US" b="0" dirty="0"/>
          </a:p>
        </p:txBody>
      </p:sp>
      <p:sp>
        <p:nvSpPr>
          <p:cNvPr id="4" name="Slide Number Placeholder 3"/>
          <p:cNvSpPr>
            <a:spLocks noGrp="1"/>
          </p:cNvSpPr>
          <p:nvPr>
            <p:ph type="sldNum" sz="quarter" idx="10"/>
          </p:nvPr>
        </p:nvSpPr>
        <p:spPr/>
        <p:txBody>
          <a:bodyPr/>
          <a:lstStyle/>
          <a:p>
            <a:fld id="{0D00CF68-8557-449B-9106-1E966B5BD533}" type="slidenum">
              <a:rPr lang="en-US" smtClean="0"/>
              <a:t>3</a:t>
            </a:fld>
            <a:endParaRPr lang="en-US"/>
          </a:p>
        </p:txBody>
      </p:sp>
    </p:spTree>
    <p:extLst>
      <p:ext uri="{BB962C8B-B14F-4D97-AF65-F5344CB8AC3E}">
        <p14:creationId xmlns:p14="http://schemas.microsoft.com/office/powerpoint/2010/main" val="1663178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200" dirty="0" smtClean="0">
                <a:latin typeface="NikoshBAN" pitchFamily="2" charset="0"/>
                <a:cs typeface="NikoshBAN" pitchFamily="2" charset="0"/>
              </a:rPr>
              <a:t>শিক্ষক চিত্র প্রদর্শনের</a:t>
            </a:r>
            <a:r>
              <a:rPr lang="bn-BD" sz="1200" baseline="0" dirty="0" smtClean="0">
                <a:latin typeface="NikoshBAN" pitchFamily="2" charset="0"/>
                <a:cs typeface="NikoshBAN" pitchFamily="2" charset="0"/>
              </a:rPr>
              <a:t> পর  প্রশ্ন করবেন:  </a:t>
            </a:r>
            <a:r>
              <a:rPr lang="bn-BD" sz="1200" dirty="0" smtClean="0">
                <a:latin typeface="NikoshBAN" pitchFamily="2" charset="0"/>
                <a:cs typeface="NikoshBAN" pitchFamily="2" charset="0"/>
              </a:rPr>
              <a:t>এক নং চিত্রে মেয়েটি লেখাপড়া করছে।  দুই নং চিত্রের লোকটি বোঝা নিয়ে দাঁড়িয়ে আছে।  তিন নং চিত্রের লোকটি ফুটবলে কিক করছে।</a:t>
            </a:r>
            <a:r>
              <a:rPr lang="bn-BD" sz="1200" baseline="0" dirty="0" smtClean="0">
                <a:latin typeface="NikoshBAN" pitchFamily="2" charset="0"/>
                <a:cs typeface="NikoshBAN" pitchFamily="2" charset="0"/>
              </a:rPr>
              <a:t> কোনটিতে বল  প্রয়োগে সরণ হয়েছে? </a:t>
            </a:r>
            <a:r>
              <a:rPr lang="bn-BD" sz="1200" dirty="0" smtClean="0">
                <a:latin typeface="NikoshBAN" pitchFamily="2" charset="0"/>
                <a:cs typeface="NikoshBAN" pitchFamily="2" charset="0"/>
              </a:rPr>
              <a:t> </a:t>
            </a:r>
            <a:r>
              <a:rPr lang="bn-BD" sz="1400" dirty="0" smtClean="0">
                <a:latin typeface="NikoshBAN" pitchFamily="2" charset="0"/>
                <a:cs typeface="NikoshBAN" pitchFamily="2" charset="0"/>
              </a:rPr>
              <a:t>এরা কী সবাই কাজ করছে? কেন?</a:t>
            </a:r>
          </a:p>
          <a:p>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t>6</a:t>
            </a:fld>
            <a:endParaRPr lang="en-US"/>
          </a:p>
        </p:txBody>
      </p:sp>
    </p:spTree>
    <p:extLst>
      <p:ext uri="{BB962C8B-B14F-4D97-AF65-F5344CB8AC3E}">
        <p14:creationId xmlns:p14="http://schemas.microsoft.com/office/powerpoint/2010/main" val="495282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latin typeface="NikoshBAN" pitchFamily="2" charset="0"/>
                <a:cs typeface="NikoshBAN" pitchFamily="2" charset="0"/>
              </a:rPr>
              <a:t>শিক্ষক প্রশ্ন করবেন,</a:t>
            </a:r>
            <a:r>
              <a:rPr lang="bn-BD" baseline="0" dirty="0" smtClean="0">
                <a:latin typeface="NikoshBAN" pitchFamily="2" charset="0"/>
                <a:cs typeface="NikoshBAN" pitchFamily="2" charset="0"/>
              </a:rPr>
              <a:t>: এখানে কাজ হয়েছে কী? কেন কাজ হয়েছে?</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0D00CF68-8557-449B-9106-1E966B5BD533}" type="slidenum">
              <a:rPr lang="en-US" smtClean="0"/>
              <a:t>7</a:t>
            </a:fld>
            <a:endParaRPr lang="en-US"/>
          </a:p>
        </p:txBody>
      </p:sp>
    </p:spTree>
    <p:extLst>
      <p:ext uri="{BB962C8B-B14F-4D97-AF65-F5344CB8AC3E}">
        <p14:creationId xmlns:p14="http://schemas.microsoft.com/office/powerpoint/2010/main" val="1298803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200" dirty="0" smtClean="0">
                <a:latin typeface="NikoshBAN" pitchFamily="2" charset="0"/>
                <a:cs typeface="NikoshBAN" pitchFamily="2" charset="0"/>
              </a:rPr>
              <a:t>এক নিউটন বল প্রয়োগ করায় কাজ হয়েছে কী?  </a:t>
            </a:r>
            <a:r>
              <a:rPr lang="bn-BD" sz="1200" baseline="0" dirty="0" smtClean="0">
                <a:latin typeface="NikoshBAN" pitchFamily="2" charset="0"/>
                <a:cs typeface="NikoshBAN" pitchFamily="2" charset="0"/>
              </a:rPr>
              <a:t> দশ নিউটন বল প্রয়োগ করায় কাজ হয়েছে কি? কেন কাজ হয়েছে এবং কেন কাজ হয়নি?</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t>8</a:t>
            </a:fld>
            <a:endParaRPr lang="en-US"/>
          </a:p>
        </p:txBody>
      </p:sp>
    </p:spTree>
    <p:extLst>
      <p:ext uri="{BB962C8B-B14F-4D97-AF65-F5344CB8AC3E}">
        <p14:creationId xmlns:p14="http://schemas.microsoft.com/office/powerpoint/2010/main" val="3546524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latin typeface="NikoshBAN" pitchFamily="2" charset="0"/>
                <a:cs typeface="NikoshBAN" pitchFamily="2" charset="0"/>
              </a:rPr>
              <a:t>শিক্ষক</a:t>
            </a:r>
            <a:r>
              <a:rPr lang="bn-BD" baseline="0" dirty="0" smtClean="0">
                <a:latin typeface="NikoshBAN" pitchFamily="2" charset="0"/>
                <a:cs typeface="NikoshBAN" pitchFamily="2" charset="0"/>
              </a:rPr>
              <a:t> বোর্ডে ব্যাখ্যা করবেন।</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0D00CF68-8557-449B-9106-1E966B5BD533}" type="slidenum">
              <a:rPr lang="en-US" smtClean="0"/>
              <a:t>9</a:t>
            </a:fld>
            <a:endParaRPr lang="en-US"/>
          </a:p>
        </p:txBody>
      </p:sp>
    </p:spTree>
    <p:extLst>
      <p:ext uri="{BB962C8B-B14F-4D97-AF65-F5344CB8AC3E}">
        <p14:creationId xmlns:p14="http://schemas.microsoft.com/office/powerpoint/2010/main" val="1085991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latin typeface="NikoshBAN" pitchFamily="2" charset="0"/>
                <a:cs typeface="NikoshBAN" pitchFamily="2" charset="0"/>
              </a:rPr>
              <a:t>শিক্ষক প্রয়োজনে</a:t>
            </a:r>
            <a:r>
              <a:rPr lang="bn-BD" baseline="0" dirty="0" smtClean="0">
                <a:latin typeface="NikoshBAN" pitchFamily="2" charset="0"/>
                <a:cs typeface="NikoshBAN" pitchFamily="2" charset="0"/>
              </a:rPr>
              <a:t> সহযোগিতা করবেন।</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0D00CF68-8557-449B-9106-1E966B5BD533}" type="slidenum">
              <a:rPr lang="en-US" smtClean="0"/>
              <a:t>10</a:t>
            </a:fld>
            <a:endParaRPr lang="en-US"/>
          </a:p>
        </p:txBody>
      </p:sp>
    </p:spTree>
    <p:extLst>
      <p:ext uri="{BB962C8B-B14F-4D97-AF65-F5344CB8AC3E}">
        <p14:creationId xmlns:p14="http://schemas.microsoft.com/office/powerpoint/2010/main" val="877697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200" dirty="0" smtClean="0">
                <a:latin typeface="NikoshBAN" pitchFamily="2" charset="0"/>
                <a:cs typeface="NikoshBAN" pitchFamily="2" charset="0"/>
              </a:rPr>
              <a:t>স্লাইড</a:t>
            </a:r>
            <a:r>
              <a:rPr lang="bn-BD" sz="1200" baseline="0" dirty="0" smtClean="0">
                <a:latin typeface="NikoshBAN" pitchFamily="2" charset="0"/>
                <a:cs typeface="NikoshBAN" pitchFamily="2" charset="0"/>
              </a:rPr>
              <a:t> </a:t>
            </a:r>
            <a:r>
              <a:rPr lang="bn-BD" sz="1200" dirty="0" smtClean="0">
                <a:latin typeface="NikoshBAN" pitchFamily="2" charset="0"/>
                <a:cs typeface="NikoshBAN" pitchFamily="2" charset="0"/>
              </a:rPr>
              <a:t> প্রদর্শনের</a:t>
            </a:r>
            <a:r>
              <a:rPr lang="bn-BD" sz="1200" baseline="0" dirty="0" smtClean="0">
                <a:latin typeface="NikoshBAN" pitchFamily="2" charset="0"/>
                <a:cs typeface="NikoshBAN" pitchFamily="2" charset="0"/>
              </a:rPr>
              <a:t>  পর  শিক্ষক প্রশ্ন করতে পারেন:   </a:t>
            </a:r>
            <a:r>
              <a:rPr lang="bn-BD" sz="1200" dirty="0" smtClean="0">
                <a:latin typeface="NikoshBAN" pitchFamily="2" charset="0"/>
                <a:cs typeface="NikoshBAN" pitchFamily="2" charset="0"/>
              </a:rPr>
              <a:t>কাজ করতে সময় কার কম লেগেছে?  কার বেশি সময়  লেগেছে?  চিত্র হতে</a:t>
            </a:r>
            <a:r>
              <a:rPr lang="bn-BD" sz="1200" baseline="0" dirty="0" smtClean="0">
                <a:latin typeface="NikoshBAN" pitchFamily="2" charset="0"/>
                <a:cs typeface="NikoshBAN" pitchFamily="2" charset="0"/>
              </a:rPr>
              <a:t> কী প্রকাশ পায়?</a:t>
            </a:r>
            <a:endParaRPr lang="bn-BD" sz="1200" dirty="0" smtClean="0">
              <a:latin typeface="NikoshBAN" pitchFamily="2" charset="0"/>
              <a:cs typeface="NikoshBAN" pitchFamily="2" charset="0"/>
            </a:endParaRPr>
          </a:p>
          <a:p>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0D00CF68-8557-449B-9106-1E966B5BD533}" type="slidenum">
              <a:rPr lang="en-US" smtClean="0"/>
              <a:t>11</a:t>
            </a:fld>
            <a:endParaRPr lang="en-US"/>
          </a:p>
        </p:txBody>
      </p:sp>
    </p:spTree>
    <p:extLst>
      <p:ext uri="{BB962C8B-B14F-4D97-AF65-F5344CB8AC3E}">
        <p14:creationId xmlns:p14="http://schemas.microsoft.com/office/powerpoint/2010/main" val="3098291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শিক্ষক</a:t>
            </a:r>
            <a:r>
              <a:rPr lang="bn-BD" baseline="0" dirty="0" smtClean="0"/>
              <a:t> বোর্ডে ব্যাখ্যা করবেন।</a:t>
            </a:r>
            <a:endParaRPr lang="en-US" dirty="0" smtClean="0"/>
          </a:p>
          <a:p>
            <a:endParaRPr lang="en-US" dirty="0"/>
          </a:p>
        </p:txBody>
      </p:sp>
      <p:sp>
        <p:nvSpPr>
          <p:cNvPr id="4" name="Slide Number Placeholder 3"/>
          <p:cNvSpPr>
            <a:spLocks noGrp="1"/>
          </p:cNvSpPr>
          <p:nvPr>
            <p:ph type="sldNum" sz="quarter" idx="10"/>
          </p:nvPr>
        </p:nvSpPr>
        <p:spPr/>
        <p:txBody>
          <a:bodyPr/>
          <a:lstStyle/>
          <a:p>
            <a:fld id="{0D00CF68-8557-449B-9106-1E966B5BD533}" type="slidenum">
              <a:rPr lang="en-US" smtClean="0"/>
              <a:t>12</a:t>
            </a:fld>
            <a:endParaRPr lang="en-US"/>
          </a:p>
        </p:txBody>
      </p:sp>
    </p:spTree>
    <p:extLst>
      <p:ext uri="{BB962C8B-B14F-4D97-AF65-F5344CB8AC3E}">
        <p14:creationId xmlns:p14="http://schemas.microsoft.com/office/powerpoint/2010/main" val="4004827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C6C6E5-274D-47B7-894C-55A462AC65C1}"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CD05B-A385-4D8F-A343-C72193ED27AD}" type="slidenum">
              <a:rPr lang="en-US" smtClean="0"/>
              <a:t>‹#›</a:t>
            </a:fld>
            <a:endParaRPr lang="en-US"/>
          </a:p>
        </p:txBody>
      </p:sp>
    </p:spTree>
    <p:extLst>
      <p:ext uri="{BB962C8B-B14F-4D97-AF65-F5344CB8AC3E}">
        <p14:creationId xmlns:p14="http://schemas.microsoft.com/office/powerpoint/2010/main" val="280930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6C6E5-274D-47B7-894C-55A462AC65C1}"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CD05B-A385-4D8F-A343-C72193ED27AD}" type="slidenum">
              <a:rPr lang="en-US" smtClean="0"/>
              <a:t>‹#›</a:t>
            </a:fld>
            <a:endParaRPr lang="en-US"/>
          </a:p>
        </p:txBody>
      </p:sp>
    </p:spTree>
    <p:extLst>
      <p:ext uri="{BB962C8B-B14F-4D97-AF65-F5344CB8AC3E}">
        <p14:creationId xmlns:p14="http://schemas.microsoft.com/office/powerpoint/2010/main" val="356003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6C6E5-274D-47B7-894C-55A462AC65C1}"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CD05B-A385-4D8F-A343-C72193ED27AD}" type="slidenum">
              <a:rPr lang="en-US" smtClean="0"/>
              <a:t>‹#›</a:t>
            </a:fld>
            <a:endParaRPr lang="en-US"/>
          </a:p>
        </p:txBody>
      </p:sp>
    </p:spTree>
    <p:extLst>
      <p:ext uri="{BB962C8B-B14F-4D97-AF65-F5344CB8AC3E}">
        <p14:creationId xmlns:p14="http://schemas.microsoft.com/office/powerpoint/2010/main" val="163025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6C6E5-274D-47B7-894C-55A462AC65C1}"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CD05B-A385-4D8F-A343-C72193ED27AD}" type="slidenum">
              <a:rPr lang="en-US" smtClean="0"/>
              <a:t>‹#›</a:t>
            </a:fld>
            <a:endParaRPr lang="en-US"/>
          </a:p>
        </p:txBody>
      </p:sp>
    </p:spTree>
    <p:extLst>
      <p:ext uri="{BB962C8B-B14F-4D97-AF65-F5344CB8AC3E}">
        <p14:creationId xmlns:p14="http://schemas.microsoft.com/office/powerpoint/2010/main" val="328009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C6C6E5-274D-47B7-894C-55A462AC65C1}"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CD05B-A385-4D8F-A343-C72193ED27AD}" type="slidenum">
              <a:rPr lang="en-US" smtClean="0"/>
              <a:t>‹#›</a:t>
            </a:fld>
            <a:endParaRPr lang="en-US"/>
          </a:p>
        </p:txBody>
      </p:sp>
    </p:spTree>
    <p:extLst>
      <p:ext uri="{BB962C8B-B14F-4D97-AF65-F5344CB8AC3E}">
        <p14:creationId xmlns:p14="http://schemas.microsoft.com/office/powerpoint/2010/main" val="376803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C6C6E5-274D-47B7-894C-55A462AC65C1}"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CD05B-A385-4D8F-A343-C72193ED27AD}" type="slidenum">
              <a:rPr lang="en-US" smtClean="0"/>
              <a:t>‹#›</a:t>
            </a:fld>
            <a:endParaRPr lang="en-US"/>
          </a:p>
        </p:txBody>
      </p:sp>
    </p:spTree>
    <p:extLst>
      <p:ext uri="{BB962C8B-B14F-4D97-AF65-F5344CB8AC3E}">
        <p14:creationId xmlns:p14="http://schemas.microsoft.com/office/powerpoint/2010/main" val="105817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C6C6E5-274D-47B7-894C-55A462AC65C1}" type="datetimeFigureOut">
              <a:rPr lang="en-US" smtClean="0"/>
              <a:t>12/19/2019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7CD05B-A385-4D8F-A343-C72193ED27AD}" type="slidenum">
              <a:rPr lang="en-US" smtClean="0"/>
              <a:t>‹#›</a:t>
            </a:fld>
            <a:endParaRPr lang="en-US"/>
          </a:p>
        </p:txBody>
      </p:sp>
    </p:spTree>
    <p:extLst>
      <p:ext uri="{BB962C8B-B14F-4D97-AF65-F5344CB8AC3E}">
        <p14:creationId xmlns:p14="http://schemas.microsoft.com/office/powerpoint/2010/main" val="1179274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C6C6E5-274D-47B7-894C-55A462AC65C1}" type="datetimeFigureOut">
              <a:rPr lang="en-US" smtClean="0"/>
              <a:t>12/19/2019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7CD05B-A385-4D8F-A343-C72193ED27AD}" type="slidenum">
              <a:rPr lang="en-US" smtClean="0"/>
              <a:t>‹#›</a:t>
            </a:fld>
            <a:endParaRPr lang="en-US"/>
          </a:p>
        </p:txBody>
      </p:sp>
    </p:spTree>
    <p:extLst>
      <p:ext uri="{BB962C8B-B14F-4D97-AF65-F5344CB8AC3E}">
        <p14:creationId xmlns:p14="http://schemas.microsoft.com/office/powerpoint/2010/main" val="840798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12855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6C6E5-274D-47B7-894C-55A462AC65C1}"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CD05B-A385-4D8F-A343-C72193ED27AD}" type="slidenum">
              <a:rPr lang="en-US" smtClean="0"/>
              <a:t>‹#›</a:t>
            </a:fld>
            <a:endParaRPr lang="en-US"/>
          </a:p>
        </p:txBody>
      </p:sp>
    </p:spTree>
    <p:extLst>
      <p:ext uri="{BB962C8B-B14F-4D97-AF65-F5344CB8AC3E}">
        <p14:creationId xmlns:p14="http://schemas.microsoft.com/office/powerpoint/2010/main" val="251986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6C6E5-274D-47B7-894C-55A462AC65C1}"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CD05B-A385-4D8F-A343-C72193ED27AD}" type="slidenum">
              <a:rPr lang="en-US" smtClean="0"/>
              <a:t>‹#›</a:t>
            </a:fld>
            <a:endParaRPr lang="en-US"/>
          </a:p>
        </p:txBody>
      </p:sp>
    </p:spTree>
    <p:extLst>
      <p:ext uri="{BB962C8B-B14F-4D97-AF65-F5344CB8AC3E}">
        <p14:creationId xmlns:p14="http://schemas.microsoft.com/office/powerpoint/2010/main" val="3340068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8000">
              <a:schemeClr val="bg1"/>
            </a:gs>
            <a:gs pos="100000">
              <a:srgbClr val="21D6E0"/>
            </a:gs>
            <a:gs pos="100000">
              <a:srgbClr val="0087E6"/>
            </a:gs>
            <a:gs pos="100000">
              <a:srgbClr val="005CB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6C6E5-274D-47B7-894C-55A462AC65C1}" type="datetimeFigureOut">
              <a:rPr lang="en-US" smtClean="0"/>
              <a:t>12/19/2019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CD05B-A385-4D8F-A343-C72193ED27AD}" type="slidenum">
              <a:rPr lang="en-US" smtClean="0"/>
              <a:t>‹#›</a:t>
            </a:fld>
            <a:endParaRPr lang="en-US"/>
          </a:p>
        </p:txBody>
      </p:sp>
    </p:spTree>
    <p:extLst>
      <p:ext uri="{BB962C8B-B14F-4D97-AF65-F5344CB8AC3E}">
        <p14:creationId xmlns:p14="http://schemas.microsoft.com/office/powerpoint/2010/main" val="3345106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gif"/></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6.jpg"/></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shabujnamuri@gmai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png"/><Relationship Id="rId5" Type="http://schemas.microsoft.com/office/2007/relationships/hdphoto" Target="../media/hdphoto2.wdp"/><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1544" y="482283"/>
            <a:ext cx="6851075" cy="1107996"/>
          </a:xfrm>
          <a:prstGeom prst="rect">
            <a:avLst/>
          </a:prstGeom>
          <a:noFill/>
        </p:spPr>
        <p:txBody>
          <a:bodyPr wrap="square" rtlCol="0">
            <a:spAutoFit/>
          </a:bodyPr>
          <a:lstStyle/>
          <a:p>
            <a:r>
              <a:rPr lang="bn-BD" sz="6600" b="1" dirty="0" smtClean="0">
                <a:solidFill>
                  <a:srgbClr val="00B050"/>
                </a:solidFill>
                <a:latin typeface="NikoshBAN" pitchFamily="2" charset="0"/>
                <a:cs typeface="NikoshBAN" pitchFamily="2" charset="0"/>
              </a:rPr>
              <a:t>আজকের ক্লাসে সকলকে </a:t>
            </a:r>
            <a:endParaRPr lang="en-US" sz="6600" b="1" dirty="0">
              <a:solidFill>
                <a:srgbClr val="00B050"/>
              </a:solidFill>
              <a:latin typeface="NikoshBAN" pitchFamily="2" charset="0"/>
              <a:cs typeface="NikoshBAN" pitchFamily="2" charset="0"/>
            </a:endParaRPr>
          </a:p>
        </p:txBody>
      </p:sp>
      <p:sp>
        <p:nvSpPr>
          <p:cNvPr id="3" name="TextBox 2"/>
          <p:cNvSpPr txBox="1"/>
          <p:nvPr/>
        </p:nvSpPr>
        <p:spPr>
          <a:xfrm>
            <a:off x="2688940" y="1648727"/>
            <a:ext cx="3657600" cy="1481048"/>
          </a:xfrm>
          <a:prstGeom prst="rect">
            <a:avLst/>
          </a:prstGeom>
          <a:noFill/>
          <a:scene3d>
            <a:camera prst="orthographicFront"/>
            <a:lightRig rig="threePt" dir="t"/>
          </a:scene3d>
          <a:sp3d>
            <a:bevelT/>
          </a:sp3d>
        </p:spPr>
        <p:txBody>
          <a:bodyPr wrap="square" rtlCol="0">
            <a:prstTxWarp prst="textPlain">
              <a:avLst/>
            </a:prstTxWarp>
            <a:spAutoFit/>
          </a:bodyPr>
          <a:lstStyle/>
          <a:p>
            <a:r>
              <a:rPr lang="bn-BD" sz="8800" dirty="0" smtClean="0">
                <a:solidFill>
                  <a:srgbClr val="FF0000"/>
                </a:solidFill>
                <a:latin typeface="NikoshBAN" pitchFamily="2" charset="0"/>
                <a:cs typeface="NikoshBAN" pitchFamily="2" charset="0"/>
              </a:rPr>
              <a:t>স্বাগতম</a:t>
            </a:r>
            <a:r>
              <a:rPr lang="bn-BD" sz="2800" dirty="0" smtClean="0">
                <a:solidFill>
                  <a:srgbClr val="00B050"/>
                </a:solidFill>
                <a:latin typeface="NikoshBAN" pitchFamily="2" charset="0"/>
                <a:cs typeface="NikoshBAN" pitchFamily="2" charset="0"/>
              </a:rPr>
              <a:t> </a:t>
            </a:r>
            <a:endParaRPr lang="bn-BD" sz="2000" dirty="0">
              <a:solidFill>
                <a:srgbClr val="00B050"/>
              </a:solidFill>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1543" y="3188223"/>
            <a:ext cx="6513341" cy="3557351"/>
          </a:xfrm>
          <a:prstGeom prst="rect">
            <a:avLst/>
          </a:prstGeom>
        </p:spPr>
      </p:pic>
    </p:spTree>
    <p:extLst>
      <p:ext uri="{BB962C8B-B14F-4D97-AF65-F5344CB8AC3E}">
        <p14:creationId xmlns:p14="http://schemas.microsoft.com/office/powerpoint/2010/main" val="2839431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fltVal val="0"/>
                                          </p:val>
                                        </p:tav>
                                        <p:tav tm="100000">
                                          <p:val>
                                            <p:strVal val="#ppt_h"/>
                                          </p:val>
                                        </p:tav>
                                      </p:tavLst>
                                    </p:anim>
                                    <p:animEffect transition="in" filter="fade">
                                      <p:cBhvr>
                                        <p:cTn id="9"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603849" y="2908420"/>
            <a:ext cx="7591245" cy="1371616"/>
            <a:chOff x="706581" y="1899053"/>
            <a:chExt cx="7910946" cy="2429379"/>
          </a:xfrm>
          <a:noFill/>
        </p:grpSpPr>
        <p:sp>
          <p:nvSpPr>
            <p:cNvPr id="22" name="Plaque 21"/>
            <p:cNvSpPr/>
            <p:nvPr/>
          </p:nvSpPr>
          <p:spPr>
            <a:xfrm>
              <a:off x="706581" y="1899053"/>
              <a:ext cx="7910946" cy="2429379"/>
            </a:xfrm>
            <a:prstGeom prst="plaque">
              <a:avLst/>
            </a:prstGeom>
            <a:grp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3" name="Rectangle 22"/>
            <p:cNvSpPr/>
            <p:nvPr/>
          </p:nvSpPr>
          <p:spPr>
            <a:xfrm>
              <a:off x="831281" y="2252563"/>
              <a:ext cx="7624485" cy="1907947"/>
            </a:xfrm>
            <a:prstGeom prst="rect">
              <a:avLst/>
            </a:prstGeom>
            <a:grpFill/>
          </p:spPr>
          <p:txBody>
            <a:bodyPr wrap="square">
              <a:spAutoFit/>
            </a:bodyPr>
            <a:lstStyle/>
            <a:p>
              <a:pPr algn="just"/>
              <a:r>
                <a:rPr lang="en-US" sz="3200" dirty="0" smtClean="0">
                  <a:latin typeface="NikoshBAN" pitchFamily="2" charset="0"/>
                  <a:cs typeface="NikoshBAN" pitchFamily="2" charset="0"/>
                  <a:sym typeface="Wingdings"/>
                </a:rPr>
                <a:t> </a:t>
              </a:r>
              <a:r>
                <a:rPr lang="bn-IN" sz="3200" dirty="0" smtClean="0">
                  <a:latin typeface="Mongolian Baiti" pitchFamily="66" charset="0"/>
                  <a:cs typeface="NikoshBAN" pitchFamily="2" charset="0"/>
                  <a:sym typeface="Wingdings"/>
                </a:rPr>
                <a:t>৫০০</a:t>
              </a:r>
              <a:r>
                <a:rPr lang="en-US" sz="3200" dirty="0" smtClean="0">
                  <a:latin typeface="Mongolian Baiti" pitchFamily="66" charset="0"/>
                  <a:cs typeface="Mongolian Baiti" pitchFamily="66" charset="0"/>
                </a:rPr>
                <a:t> </a:t>
              </a:r>
              <a:r>
                <a:rPr lang="en-US" sz="3200" dirty="0">
                  <a:latin typeface="Mongolian Baiti" pitchFamily="66" charset="0"/>
                  <a:cs typeface="Mongolian Baiti" pitchFamily="66" charset="0"/>
                </a:rPr>
                <a:t>N </a:t>
              </a:r>
              <a:r>
                <a:rPr lang="bn-BD" sz="3200" dirty="0">
                  <a:latin typeface="NikoshBAN" pitchFamily="2" charset="0"/>
                  <a:cs typeface="NikoshBAN" pitchFamily="2" charset="0"/>
                </a:rPr>
                <a:t>বল প্রয়োগে কোনো বস্তুর বলের দিকে সরণ </a:t>
              </a:r>
              <a:r>
                <a:rPr lang="bn-IN" sz="3200" dirty="0" smtClean="0">
                  <a:latin typeface="Mongolian Baiti" pitchFamily="66" charset="0"/>
                  <a:cs typeface="NikoshBAN" pitchFamily="2" charset="0"/>
                </a:rPr>
                <a:t>৫০</a:t>
              </a:r>
              <a:r>
                <a:rPr lang="en-US" sz="3200" dirty="0" smtClean="0">
                  <a:latin typeface="Mongolian Baiti" pitchFamily="66" charset="0"/>
                  <a:cs typeface="Mongolian Baiti" pitchFamily="66" charset="0"/>
                </a:rPr>
                <a:t> </a:t>
              </a:r>
              <a:r>
                <a:rPr lang="en-US" sz="3200" dirty="0">
                  <a:latin typeface="Mongolian Baiti" pitchFamily="66" charset="0"/>
                  <a:cs typeface="Mongolian Baiti" pitchFamily="66" charset="0"/>
                </a:rPr>
                <a:t>m </a:t>
              </a:r>
              <a:r>
                <a:rPr lang="bn-BD" sz="3200" dirty="0">
                  <a:latin typeface="NikoshBAN" pitchFamily="2" charset="0"/>
                  <a:cs typeface="NikoshBAN" pitchFamily="2" charset="0"/>
                </a:rPr>
                <a:t>হলে, </a:t>
              </a:r>
              <a:r>
                <a:rPr lang="bn-BD" sz="3200" dirty="0" smtClean="0">
                  <a:latin typeface="NikoshBAN" pitchFamily="2" charset="0"/>
                  <a:cs typeface="NikoshBAN" pitchFamily="2" charset="0"/>
                </a:rPr>
                <a:t>কৃত কাজের </a:t>
              </a:r>
              <a:r>
                <a:rPr lang="bn-BD" sz="3200" dirty="0">
                  <a:latin typeface="NikoshBAN" pitchFamily="2" charset="0"/>
                  <a:cs typeface="NikoshBAN" pitchFamily="2" charset="0"/>
                </a:rPr>
                <a:t>পরিমাণ নির্ণয় কর। </a:t>
              </a:r>
            </a:p>
          </p:txBody>
        </p:sp>
      </p:grpSp>
      <p:sp>
        <p:nvSpPr>
          <p:cNvPr id="25" name="Pentagon 24"/>
          <p:cNvSpPr/>
          <p:nvPr/>
        </p:nvSpPr>
        <p:spPr>
          <a:xfrm>
            <a:off x="31891" y="45483"/>
            <a:ext cx="2901090" cy="803564"/>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smtClean="0">
                <a:solidFill>
                  <a:schemeClr val="bg1"/>
                </a:solidFill>
                <a:latin typeface="NikoshBAN" pitchFamily="2" charset="0"/>
                <a:cs typeface="NikoshBAN" pitchFamily="2" charset="0"/>
                <a:sym typeface="Wingdings"/>
              </a:rPr>
              <a:t>একক  কাজ</a:t>
            </a:r>
            <a:endParaRPr lang="en-US" sz="4400" b="1" dirty="0">
              <a:solidFill>
                <a:schemeClr val="bg1"/>
              </a:solidFill>
            </a:endParaRPr>
          </a:p>
        </p:txBody>
      </p:sp>
      <p:sp>
        <p:nvSpPr>
          <p:cNvPr id="6" name="Rectangle 5"/>
          <p:cNvSpPr/>
          <p:nvPr/>
        </p:nvSpPr>
        <p:spPr>
          <a:xfrm>
            <a:off x="3126731" y="235007"/>
            <a:ext cx="1760260" cy="461665"/>
          </a:xfrm>
          <a:prstGeom prst="rect">
            <a:avLst/>
          </a:prstGeom>
        </p:spPr>
        <p:txBody>
          <a:bodyPr wrap="square">
            <a:spAutoFit/>
          </a:bodyPr>
          <a:lstStyle/>
          <a:p>
            <a:r>
              <a:rPr lang="bn-BD" sz="2400" dirty="0" smtClean="0">
                <a:solidFill>
                  <a:srgbClr val="FF0000"/>
                </a:solidFill>
                <a:latin typeface="NikoshBAN" pitchFamily="2" charset="0"/>
                <a:cs typeface="NikoshBAN" pitchFamily="2" charset="0"/>
                <a:sym typeface="Wingdings"/>
              </a:rPr>
              <a:t>সময়: ৫ মিনিট</a:t>
            </a:r>
            <a:endParaRPr lang="en-US" sz="2400" dirty="0">
              <a:solidFill>
                <a:srgbClr val="FF0000"/>
              </a:solidFill>
            </a:endParaRPr>
          </a:p>
        </p:txBody>
      </p:sp>
    </p:spTree>
    <p:extLst>
      <p:ext uri="{BB962C8B-B14F-4D97-AF65-F5344CB8AC3E}">
        <p14:creationId xmlns:p14="http://schemas.microsoft.com/office/powerpoint/2010/main" val="103968733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313703" y="1055381"/>
            <a:ext cx="1579424" cy="646331"/>
            <a:chOff x="3796139" y="5641249"/>
            <a:chExt cx="1579424" cy="646331"/>
          </a:xfrm>
        </p:grpSpPr>
        <p:sp>
          <p:nvSpPr>
            <p:cNvPr id="14" name="Rectangular Callout 13"/>
            <p:cNvSpPr/>
            <p:nvPr/>
          </p:nvSpPr>
          <p:spPr>
            <a:xfrm flipH="1">
              <a:off x="3796139" y="5652750"/>
              <a:ext cx="1579424" cy="540328"/>
            </a:xfrm>
            <a:prstGeom prst="wedgeRectCallout">
              <a:avLst>
                <a:gd name="adj1" fmla="val 81124"/>
                <a:gd name="adj2" fmla="val -2669"/>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810000" y="5641249"/>
              <a:ext cx="1532403" cy="646331"/>
            </a:xfrm>
            <a:prstGeom prst="rect">
              <a:avLst/>
            </a:prstGeom>
          </p:spPr>
          <p:txBody>
            <a:bodyPr wrap="square">
              <a:spAutoFit/>
            </a:bodyPr>
            <a:lstStyle/>
            <a:p>
              <a:r>
                <a:rPr lang="bn-BD" sz="3600" dirty="0" smtClean="0">
                  <a:latin typeface="NikoshBAN" pitchFamily="2" charset="0"/>
                  <a:cs typeface="NikoshBAN" pitchFamily="2" charset="0"/>
                </a:rPr>
                <a:t>১ম ব্যক্তি</a:t>
              </a:r>
              <a:endParaRPr lang="en-US" sz="3600" dirty="0"/>
            </a:p>
          </p:txBody>
        </p:sp>
      </p:grpSp>
      <p:grpSp>
        <p:nvGrpSpPr>
          <p:cNvPr id="18" name="Group 17"/>
          <p:cNvGrpSpPr/>
          <p:nvPr/>
        </p:nvGrpSpPr>
        <p:grpSpPr>
          <a:xfrm>
            <a:off x="2313703" y="2568938"/>
            <a:ext cx="1579424" cy="646331"/>
            <a:chOff x="3796139" y="5641249"/>
            <a:chExt cx="1579424" cy="646331"/>
          </a:xfrm>
        </p:grpSpPr>
        <p:sp>
          <p:nvSpPr>
            <p:cNvPr id="19" name="Rectangular Callout 18"/>
            <p:cNvSpPr/>
            <p:nvPr/>
          </p:nvSpPr>
          <p:spPr>
            <a:xfrm flipH="1">
              <a:off x="3796139" y="5652750"/>
              <a:ext cx="1579424" cy="540328"/>
            </a:xfrm>
            <a:prstGeom prst="wedgeRectCallout">
              <a:avLst>
                <a:gd name="adj1" fmla="val 81124"/>
                <a:gd name="adj2" fmla="val -2669"/>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810000" y="5641249"/>
              <a:ext cx="1532403" cy="646331"/>
            </a:xfrm>
            <a:prstGeom prst="rect">
              <a:avLst/>
            </a:prstGeom>
          </p:spPr>
          <p:txBody>
            <a:bodyPr wrap="square">
              <a:spAutoFit/>
            </a:bodyPr>
            <a:lstStyle/>
            <a:p>
              <a:r>
                <a:rPr lang="bn-BD" sz="3600" dirty="0" smtClean="0">
                  <a:latin typeface="NikoshBAN" pitchFamily="2" charset="0"/>
                  <a:cs typeface="NikoshBAN" pitchFamily="2" charset="0"/>
                </a:rPr>
                <a:t>২য় ব্যক্তি</a:t>
              </a:r>
              <a:endParaRPr lang="en-US" sz="3600" dirty="0"/>
            </a:p>
          </p:txBody>
        </p:sp>
      </p:grpSp>
      <p:pic>
        <p:nvPicPr>
          <p:cNvPr id="21" name="Picture 5" descr="C:\Users\DOEL\Desktop\GIF=25-9-14\man-riding-bicycle-animated.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534844" y="714485"/>
            <a:ext cx="1382376" cy="119289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C:\Users\DOEL\Desktop\GIF=25-9-14\boy-riding-bike.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13444" y="2335982"/>
            <a:ext cx="1431472" cy="145294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3003" y="402207"/>
            <a:ext cx="144780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3325" y="2250506"/>
            <a:ext cx="1590675"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ectangle 25"/>
          <p:cNvSpPr/>
          <p:nvPr/>
        </p:nvSpPr>
        <p:spPr>
          <a:xfrm>
            <a:off x="660200" y="4204624"/>
            <a:ext cx="7792190" cy="2308324"/>
          </a:xfrm>
          <a:prstGeom prst="rect">
            <a:avLst/>
          </a:prstGeom>
          <a:solidFill>
            <a:schemeClr val="accent6">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ctr"/>
            <a:r>
              <a:rPr lang="bn-BD" sz="3600" dirty="0" smtClean="0">
                <a:latin typeface="NikoshBAN" pitchFamily="2" charset="0"/>
                <a:cs typeface="NikoshBAN" pitchFamily="2" charset="0"/>
              </a:rPr>
              <a:t>মনেকরি, দুইজন লোক একই স্থান থেকে একই সময়ে সাইকেল চালিয়ে অন্য একই স্থানে যেতে ১ম জনের সময় লেগেছে ২০ মিনিট এবং ২য় জনের সময় লেগেছে ৩০ মিনিট।</a:t>
            </a:r>
            <a:endParaRPr lang="bn-BD" sz="3600" dirty="0">
              <a:latin typeface="NikoshBAN" pitchFamily="2" charset="0"/>
              <a:cs typeface="NikoshBAN" pitchFamily="2" charset="0"/>
            </a:endParaRPr>
          </a:p>
        </p:txBody>
      </p:sp>
    </p:spTree>
    <p:extLst>
      <p:ext uri="{BB962C8B-B14F-4D97-AF65-F5344CB8AC3E}">
        <p14:creationId xmlns:p14="http://schemas.microsoft.com/office/powerpoint/2010/main" val="164313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1+#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2" fill="hold" nodeType="clickEffect">
                                  <p:stCondLst>
                                    <p:cond delay="0"/>
                                  </p:stCondLst>
                                  <p:childTnLst>
                                    <p:anim calcmode="lin" valueType="num">
                                      <p:cBhvr additive="base">
                                        <p:cTn id="16" dur="500"/>
                                        <p:tgtEl>
                                          <p:spTgt spid="3"/>
                                        </p:tgtEl>
                                        <p:attrNameLst>
                                          <p:attrName>ppt_x</p:attrName>
                                        </p:attrNameLst>
                                      </p:cBhvr>
                                      <p:tavLst>
                                        <p:tav tm="0">
                                          <p:val>
                                            <p:strVal val="ppt_x"/>
                                          </p:val>
                                        </p:tav>
                                        <p:tav tm="100000">
                                          <p:val>
                                            <p:strVal val="1+ppt_w/2"/>
                                          </p:val>
                                        </p:tav>
                                      </p:tavLst>
                                    </p:anim>
                                    <p:anim calcmode="lin" valueType="num">
                                      <p:cBhvr additive="base">
                                        <p:cTn id="17" dur="500"/>
                                        <p:tgtEl>
                                          <p:spTgt spid="3"/>
                                        </p:tgtEl>
                                        <p:attrNameLst>
                                          <p:attrName>ppt_y</p:attrName>
                                        </p:attrNameLst>
                                      </p:cBhvr>
                                      <p:tavLst>
                                        <p:tav tm="0">
                                          <p:val>
                                            <p:strVal val="ppt_y"/>
                                          </p:val>
                                        </p:tav>
                                        <p:tav tm="100000">
                                          <p:val>
                                            <p:strVal val="ppt_y"/>
                                          </p:val>
                                        </p:tav>
                                      </p:tavLst>
                                    </p:anim>
                                    <p:set>
                                      <p:cBhvr>
                                        <p:cTn id="18" dur="1" fill="hold">
                                          <p:stCondLst>
                                            <p:cond delay="499"/>
                                          </p:stCondLst>
                                        </p:cTn>
                                        <p:tgtEl>
                                          <p:spTgt spid="3"/>
                                        </p:tgtEl>
                                        <p:attrNameLst>
                                          <p:attrName>style.visibility</p:attrName>
                                        </p:attrNameLst>
                                      </p:cBhvr>
                                      <p:to>
                                        <p:strVal val="hidden"/>
                                      </p:to>
                                    </p:set>
                                  </p:childTnLst>
                                </p:cTn>
                              </p:par>
                              <p:par>
                                <p:cTn id="19" presetID="2" presetClass="exit" presetSubtype="2" fill="hold" nodeType="withEffect">
                                  <p:stCondLst>
                                    <p:cond delay="0"/>
                                  </p:stCondLst>
                                  <p:childTnLst>
                                    <p:anim calcmode="lin" valueType="num">
                                      <p:cBhvr additive="base">
                                        <p:cTn id="20" dur="500"/>
                                        <p:tgtEl>
                                          <p:spTgt spid="18"/>
                                        </p:tgtEl>
                                        <p:attrNameLst>
                                          <p:attrName>ppt_x</p:attrName>
                                        </p:attrNameLst>
                                      </p:cBhvr>
                                      <p:tavLst>
                                        <p:tav tm="0">
                                          <p:val>
                                            <p:strVal val="ppt_x"/>
                                          </p:val>
                                        </p:tav>
                                        <p:tav tm="100000">
                                          <p:val>
                                            <p:strVal val="1+ppt_w/2"/>
                                          </p:val>
                                        </p:tav>
                                      </p:tavLst>
                                    </p:anim>
                                    <p:anim calcmode="lin" valueType="num">
                                      <p:cBhvr additive="base">
                                        <p:cTn id="21" dur="500"/>
                                        <p:tgtEl>
                                          <p:spTgt spid="18"/>
                                        </p:tgtEl>
                                        <p:attrNameLst>
                                          <p:attrName>ppt_y</p:attrName>
                                        </p:attrNameLst>
                                      </p:cBhvr>
                                      <p:tavLst>
                                        <p:tav tm="0">
                                          <p:val>
                                            <p:strVal val="ppt_y"/>
                                          </p:val>
                                        </p:tav>
                                        <p:tav tm="100000">
                                          <p:val>
                                            <p:strVal val="ppt_y"/>
                                          </p:val>
                                        </p:tav>
                                      </p:tavLst>
                                    </p:anim>
                                    <p:set>
                                      <p:cBhvr>
                                        <p:cTn id="22" dur="1" fill="hold">
                                          <p:stCondLst>
                                            <p:cond delay="499"/>
                                          </p:stCondLst>
                                        </p:cTn>
                                        <p:tgtEl>
                                          <p:spTgt spid="1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63" presetClass="path" presetSubtype="0" accel="50000" decel="50000" fill="hold" nodeType="clickEffect">
                                  <p:stCondLst>
                                    <p:cond delay="0"/>
                                  </p:stCondLst>
                                  <p:childTnLst>
                                    <p:animMotion origin="layout" path="M 2.22222E-6 -1.44509E-6 L 0.82951 -0.01133 " pathEditMode="relative" rAng="0" ptsTypes="AA">
                                      <p:cBhvr>
                                        <p:cTn id="26" dur="3000" fill="hold"/>
                                        <p:tgtEl>
                                          <p:spTgt spid="21"/>
                                        </p:tgtEl>
                                        <p:attrNameLst>
                                          <p:attrName>ppt_x</p:attrName>
                                          <p:attrName>ppt_y</p:attrName>
                                        </p:attrNameLst>
                                      </p:cBhvr>
                                      <p:rCtr x="41476" y="-578"/>
                                    </p:animMotion>
                                  </p:childTnLst>
                                </p:cTn>
                              </p:par>
                              <p:par>
                                <p:cTn id="27" presetID="63" presetClass="path" presetSubtype="0" accel="50000" decel="50000" fill="hold" nodeType="withEffect">
                                  <p:stCondLst>
                                    <p:cond delay="0"/>
                                  </p:stCondLst>
                                  <p:childTnLst>
                                    <p:animMotion origin="layout" path="M 5E-6 -1.56069E-6 L 0.81945 0.00185 " pathEditMode="relative" rAng="0" ptsTypes="AA">
                                      <p:cBhvr>
                                        <p:cTn id="28" dur="5000" fill="hold"/>
                                        <p:tgtEl>
                                          <p:spTgt spid="22"/>
                                        </p:tgtEl>
                                        <p:attrNameLst>
                                          <p:attrName>ppt_x</p:attrName>
                                          <p:attrName>ppt_y</p:attrName>
                                        </p:attrNameLst>
                                      </p:cBhvr>
                                      <p:rCtr x="40972" y="92"/>
                                    </p:animMotion>
                                  </p:childTnLst>
                                </p:cTn>
                              </p:par>
                            </p:childTnLst>
                          </p:cTn>
                        </p:par>
                        <p:par>
                          <p:cTn id="29" fill="hold">
                            <p:stCondLst>
                              <p:cond delay="5000"/>
                            </p:stCondLst>
                            <p:childTnLst>
                              <p:par>
                                <p:cTn id="30" presetID="1" presetClass="exit" presetSubtype="0" fill="hold" nodeType="afterEffect">
                                  <p:stCondLst>
                                    <p:cond delay="0"/>
                                  </p:stCondLst>
                                  <p:childTnLst>
                                    <p:set>
                                      <p:cBhvr>
                                        <p:cTn id="31" dur="1" fill="hold">
                                          <p:stCondLst>
                                            <p:cond delay="0"/>
                                          </p:stCondLst>
                                        </p:cTn>
                                        <p:tgtEl>
                                          <p:spTgt spid="21"/>
                                        </p:tgtEl>
                                        <p:attrNameLst>
                                          <p:attrName>style.visibility</p:attrName>
                                        </p:attrNameLst>
                                      </p:cBhvr>
                                      <p:to>
                                        <p:strVal val="hidden"/>
                                      </p:to>
                                    </p:set>
                                  </p:childTnLst>
                                </p:cTn>
                              </p:par>
                            </p:childTnLst>
                          </p:cTn>
                        </p:par>
                        <p:par>
                          <p:cTn id="32" fill="hold">
                            <p:stCondLst>
                              <p:cond delay="5000"/>
                            </p:stCondLst>
                            <p:childTnLst>
                              <p:par>
                                <p:cTn id="33" presetID="1" presetClass="exit" presetSubtype="0" fill="hold" nodeType="afterEffect">
                                  <p:stCondLst>
                                    <p:cond delay="0"/>
                                  </p:stCondLst>
                                  <p:childTnLst>
                                    <p:set>
                                      <p:cBhvr>
                                        <p:cTn id="34" dur="1" fill="hold">
                                          <p:stCondLst>
                                            <p:cond delay="0"/>
                                          </p:stCondLst>
                                        </p:cTn>
                                        <p:tgtEl>
                                          <p:spTgt spid="22"/>
                                        </p:tgtEl>
                                        <p:attrNameLst>
                                          <p:attrName>style.visibility</p:attrName>
                                        </p:attrNameLst>
                                      </p:cBhvr>
                                      <p:to>
                                        <p:strVal val="hidden"/>
                                      </p:to>
                                    </p:set>
                                  </p:childTnLst>
                                </p:cTn>
                              </p:par>
                            </p:childTnLst>
                          </p:cTn>
                        </p:par>
                        <p:par>
                          <p:cTn id="35" fill="hold">
                            <p:stCondLst>
                              <p:cond delay="5000"/>
                            </p:stCondLst>
                            <p:childTnLst>
                              <p:par>
                                <p:cTn id="36" presetID="5" presetClass="entr" presetSubtype="10" fill="hold" nodeType="afterEffect">
                                  <p:stCondLst>
                                    <p:cond delay="0"/>
                                  </p:stCondLst>
                                  <p:childTnLst>
                                    <p:set>
                                      <p:cBhvr>
                                        <p:cTn id="37" dur="1" fill="hold">
                                          <p:stCondLst>
                                            <p:cond delay="0"/>
                                          </p:stCondLst>
                                        </p:cTn>
                                        <p:tgtEl>
                                          <p:spTgt spid="1026"/>
                                        </p:tgtEl>
                                        <p:attrNameLst>
                                          <p:attrName>style.visibility</p:attrName>
                                        </p:attrNameLst>
                                      </p:cBhvr>
                                      <p:to>
                                        <p:strVal val="visible"/>
                                      </p:to>
                                    </p:set>
                                    <p:animEffect transition="in" filter="checkerboard(across)">
                                      <p:cBhvr>
                                        <p:cTn id="38" dur="500"/>
                                        <p:tgtEl>
                                          <p:spTgt spid="1026"/>
                                        </p:tgtEl>
                                      </p:cBhvr>
                                    </p:animEffect>
                                  </p:childTnLst>
                                </p:cTn>
                              </p:par>
                            </p:childTnLst>
                          </p:cTn>
                        </p:par>
                        <p:par>
                          <p:cTn id="39" fill="hold">
                            <p:stCondLst>
                              <p:cond delay="5500"/>
                            </p:stCondLst>
                            <p:childTnLst>
                              <p:par>
                                <p:cTn id="40" presetID="5" presetClass="entr" presetSubtype="10" fill="hold" nodeType="afterEffect">
                                  <p:stCondLst>
                                    <p:cond delay="0"/>
                                  </p:stCondLst>
                                  <p:childTnLst>
                                    <p:set>
                                      <p:cBhvr>
                                        <p:cTn id="41" dur="1" fill="hold">
                                          <p:stCondLst>
                                            <p:cond delay="0"/>
                                          </p:stCondLst>
                                        </p:cTn>
                                        <p:tgtEl>
                                          <p:spTgt spid="1027"/>
                                        </p:tgtEl>
                                        <p:attrNameLst>
                                          <p:attrName>style.visibility</p:attrName>
                                        </p:attrNameLst>
                                      </p:cBhvr>
                                      <p:to>
                                        <p:strVal val="visible"/>
                                      </p:to>
                                    </p:set>
                                    <p:animEffect transition="in" filter="checkerboard(across)">
                                      <p:cBhvr>
                                        <p:cTn id="42" dur="500"/>
                                        <p:tgtEl>
                                          <p:spTgt spid="1027"/>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 calcmode="lin" valueType="num">
                                      <p:cBhvr additive="base">
                                        <p:cTn id="47" dur="500" fill="hold"/>
                                        <p:tgtEl>
                                          <p:spTgt spid="26"/>
                                        </p:tgtEl>
                                        <p:attrNameLst>
                                          <p:attrName>ppt_x</p:attrName>
                                        </p:attrNameLst>
                                      </p:cBhvr>
                                      <p:tavLst>
                                        <p:tav tm="0">
                                          <p:val>
                                            <p:strVal val="#ppt_x"/>
                                          </p:val>
                                        </p:tav>
                                        <p:tav tm="100000">
                                          <p:val>
                                            <p:strVal val="#ppt_x"/>
                                          </p:val>
                                        </p:tav>
                                      </p:tavLst>
                                    </p:anim>
                                    <p:anim calcmode="lin" valueType="num">
                                      <p:cBhvr additive="base">
                                        <p:cTn id="4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9" presetClass="exit" presetSubtype="0" fill="hold" grpId="1" nodeType="clickEffect">
                                  <p:stCondLst>
                                    <p:cond delay="0"/>
                                  </p:stCondLst>
                                  <p:childTnLst>
                                    <p:animEffect transition="out" filter="dissolve">
                                      <p:cBhvr>
                                        <p:cTn id="52" dur="500"/>
                                        <p:tgtEl>
                                          <p:spTgt spid="26"/>
                                        </p:tgtEl>
                                      </p:cBhvr>
                                    </p:animEffect>
                                    <p:set>
                                      <p:cBhvr>
                                        <p:cTn id="53"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569344" y="1288649"/>
                <a:ext cx="8039819" cy="1933093"/>
              </a:xfrm>
              <a:prstGeom prst="rect">
                <a:avLst/>
              </a:prstGeom>
              <a:solidFill>
                <a:schemeClr val="accent6">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ctr"/>
                <a:r>
                  <a:rPr lang="bn-BD" sz="3200" dirty="0" smtClean="0">
                    <a:latin typeface="NikoshBAN" pitchFamily="2" charset="0"/>
                    <a:cs typeface="NikoshBAN" pitchFamily="2" charset="0"/>
                  </a:rPr>
                  <a:t>কে কত তাড়াতাড়ি কাজ করেছে তা হলো তার </a:t>
                </a:r>
                <a:r>
                  <a:rPr lang="bn-BD" sz="3200" dirty="0" smtClean="0">
                    <a:solidFill>
                      <a:srgbClr val="FF0000"/>
                    </a:solidFill>
                    <a:latin typeface="NikoshBAN" pitchFamily="2" charset="0"/>
                    <a:cs typeface="NikoshBAN" pitchFamily="2" charset="0"/>
                  </a:rPr>
                  <a:t>ক্ষমতা।</a:t>
                </a:r>
              </a:p>
              <a:p>
                <a:pPr algn="ctr"/>
                <a:r>
                  <a:rPr lang="bn-BD" sz="3200" dirty="0" smtClean="0">
                    <a:solidFill>
                      <a:schemeClr val="tx1"/>
                    </a:solidFill>
                    <a:latin typeface="NikoshBAN" pitchFamily="2" charset="0"/>
                    <a:cs typeface="NikoshBAN" pitchFamily="2" charset="0"/>
                  </a:rPr>
                  <a:t>মোট কাজকে মোট সময় দিয়ে ভাগ করলে ক্ষমতা পাওয়া যায়। </a:t>
                </a:r>
              </a:p>
              <a:p>
                <a:pPr algn="ctr"/>
                <a:r>
                  <a:rPr lang="bn-BD" sz="3200" dirty="0" smtClean="0">
                    <a:solidFill>
                      <a:schemeClr val="tx1"/>
                    </a:solidFill>
                    <a:latin typeface="NikoshBAN" pitchFamily="2" charset="0"/>
                    <a:cs typeface="NikoshBAN" pitchFamily="2" charset="0"/>
                  </a:rPr>
                  <a:t>অর্থাৎ  ক্ষমতা =</a:t>
                </a:r>
                <a14:m>
                  <m:oMath xmlns:m="http://schemas.openxmlformats.org/officeDocument/2006/math">
                    <m:f>
                      <m:fPr>
                        <m:ctrlPr>
                          <a:rPr lang="bn-BD" sz="3200" i="1" smtClean="0">
                            <a:solidFill>
                              <a:schemeClr val="tx1"/>
                            </a:solidFill>
                            <a:latin typeface="Cambria Math" panose="02040503050406030204" pitchFamily="18" charset="0"/>
                            <a:cs typeface="NikoshBAN" pitchFamily="2" charset="0"/>
                          </a:rPr>
                        </m:ctrlPr>
                      </m:fPr>
                      <m:num>
                        <m:r>
                          <a:rPr lang="bn-BD" sz="3200" b="0" i="1" smtClean="0">
                            <a:solidFill>
                              <a:schemeClr val="tx1"/>
                            </a:solidFill>
                            <a:latin typeface="Cambria Math"/>
                            <a:cs typeface="NikoshBAN" pitchFamily="2" charset="0"/>
                          </a:rPr>
                          <m:t>মোট</m:t>
                        </m:r>
                        <m:r>
                          <a:rPr lang="bn-BD" sz="3200" b="0" i="1" smtClean="0">
                            <a:solidFill>
                              <a:schemeClr val="tx1"/>
                            </a:solidFill>
                            <a:latin typeface="Cambria Math"/>
                            <a:cs typeface="NikoshBAN" pitchFamily="2" charset="0"/>
                          </a:rPr>
                          <m:t> </m:t>
                        </m:r>
                        <m:r>
                          <a:rPr lang="bn-BD" sz="3200" b="0" i="1" smtClean="0">
                            <a:solidFill>
                              <a:schemeClr val="tx1"/>
                            </a:solidFill>
                            <a:latin typeface="Cambria Math"/>
                            <a:cs typeface="NikoshBAN" pitchFamily="2" charset="0"/>
                          </a:rPr>
                          <m:t>কাজ</m:t>
                        </m:r>
                      </m:num>
                      <m:den>
                        <m:r>
                          <a:rPr lang="bn-BD" sz="3200" b="0" i="1" smtClean="0">
                            <a:solidFill>
                              <a:schemeClr val="tx1"/>
                            </a:solidFill>
                            <a:latin typeface="Cambria Math"/>
                            <a:cs typeface="NikoshBAN" pitchFamily="2" charset="0"/>
                          </a:rPr>
                          <m:t>মোট</m:t>
                        </m:r>
                        <m:r>
                          <a:rPr lang="bn-BD" sz="3200" b="0" i="1" smtClean="0">
                            <a:solidFill>
                              <a:schemeClr val="tx1"/>
                            </a:solidFill>
                            <a:latin typeface="Cambria Math"/>
                            <a:cs typeface="NikoshBAN" pitchFamily="2" charset="0"/>
                          </a:rPr>
                          <m:t> </m:t>
                        </m:r>
                        <m:r>
                          <a:rPr lang="bn-BD" sz="3200" b="0" i="1" smtClean="0">
                            <a:solidFill>
                              <a:schemeClr val="tx1"/>
                            </a:solidFill>
                            <a:latin typeface="Cambria Math"/>
                            <a:cs typeface="NikoshBAN" pitchFamily="2" charset="0"/>
                          </a:rPr>
                          <m:t>সময়</m:t>
                        </m:r>
                      </m:den>
                    </m:f>
                  </m:oMath>
                </a14:m>
                <a:r>
                  <a:rPr lang="bn-BD" sz="3200" dirty="0" smtClean="0">
                    <a:solidFill>
                      <a:schemeClr val="tx1"/>
                    </a:solidFill>
                    <a:latin typeface="NikoshBAN" pitchFamily="2" charset="0"/>
                    <a:cs typeface="NikoshBAN" pitchFamily="2" charset="0"/>
                  </a:rPr>
                  <a:t>।</a:t>
                </a:r>
                <a:endParaRPr lang="bn-BD" sz="3200" dirty="0">
                  <a:solidFill>
                    <a:schemeClr val="tx1"/>
                  </a:solidFill>
                  <a:latin typeface="NikoshBAN" pitchFamily="2" charset="0"/>
                  <a:cs typeface="NikoshBAN" pitchFamily="2"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569344" y="1288649"/>
                <a:ext cx="8039819" cy="1933093"/>
              </a:xfrm>
              <a:prstGeom prst="rect">
                <a:avLst/>
              </a:prstGeom>
              <a:blipFill rotWithShape="1">
                <a:blip r:embed="rId3"/>
                <a:stretch>
                  <a:fillRect l="-378" t="-3416" r="-1586" b="-2795"/>
                </a:stretch>
              </a:blipFill>
              <a:ln>
                <a:noFill/>
              </a:ln>
              <a:effectLst/>
            </p:spPr>
            <p:txBody>
              <a:bodyPr/>
              <a:lstStyle/>
              <a:p>
                <a:r>
                  <a:rPr lang="en-US">
                    <a:noFill/>
                  </a:rPr>
                  <a:t> </a:t>
                </a:r>
              </a:p>
            </p:txBody>
          </p:sp>
        </mc:Fallback>
      </mc:AlternateContent>
      <p:sp>
        <p:nvSpPr>
          <p:cNvPr id="4" name="Rectangle 3"/>
          <p:cNvSpPr/>
          <p:nvPr/>
        </p:nvSpPr>
        <p:spPr>
          <a:xfrm>
            <a:off x="737492" y="4001777"/>
            <a:ext cx="7605486" cy="1938992"/>
          </a:xfrm>
          <a:prstGeom prst="rect">
            <a:avLst/>
          </a:prstGeom>
          <a:solidFill>
            <a:schemeClr val="accent6">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bn-BD" sz="4000" dirty="0" smtClean="0">
                <a:latin typeface="NikoshBAN" pitchFamily="2" charset="0"/>
                <a:cs typeface="NikoshBAN" pitchFamily="2" charset="0"/>
              </a:rPr>
              <a:t>সুতরাং কোনো ব্যক্তি বা বস্তুর কাজ করার হারকে </a:t>
            </a:r>
            <a:r>
              <a:rPr lang="bn-BD" sz="4000" dirty="0" smtClean="0">
                <a:solidFill>
                  <a:srgbClr val="FF0066"/>
                </a:solidFill>
                <a:latin typeface="NikoshBAN" pitchFamily="2" charset="0"/>
                <a:cs typeface="NikoshBAN" pitchFamily="2" charset="0"/>
              </a:rPr>
              <a:t>ক্ষমতা </a:t>
            </a:r>
            <a:r>
              <a:rPr lang="bn-BD" sz="4000" dirty="0" smtClean="0">
                <a:latin typeface="NikoshBAN" pitchFamily="2" charset="0"/>
                <a:cs typeface="NikoshBAN" pitchFamily="2" charset="0"/>
              </a:rPr>
              <a:t>বলে। </a:t>
            </a:r>
          </a:p>
          <a:p>
            <a:pPr algn="ctr"/>
            <a:r>
              <a:rPr lang="bn-BD" sz="4000" dirty="0" smtClean="0">
                <a:latin typeface="NikoshBAN" pitchFamily="2" charset="0"/>
                <a:cs typeface="NikoshBAN" pitchFamily="2" charset="0"/>
              </a:rPr>
              <a:t>ক্ষমতার একক </a:t>
            </a:r>
            <a:r>
              <a:rPr lang="bn-BD" sz="4000" dirty="0" smtClean="0">
                <a:solidFill>
                  <a:srgbClr val="FF0000"/>
                </a:solidFill>
                <a:latin typeface="NikoshBAN" pitchFamily="2" charset="0"/>
                <a:cs typeface="NikoshBAN" pitchFamily="2" charset="0"/>
              </a:rPr>
              <a:t>ওয়াট।</a:t>
            </a:r>
            <a:endParaRPr lang="bn-BD" sz="40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389601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58580" y="3861744"/>
            <a:ext cx="1008608" cy="607468"/>
          </a:xfrm>
          <a:prstGeom prst="rect">
            <a:avLst/>
          </a:prstGeom>
        </p:spPr>
        <p:txBody>
          <a:bodyPr wrap="none">
            <a:spAutoFit/>
          </a:bodyPr>
          <a:lstStyle/>
          <a:p>
            <a:r>
              <a:rPr lang="bn-BD" sz="2800" b="1" dirty="0" smtClean="0">
                <a:latin typeface="NikoshBAN" pitchFamily="2" charset="0"/>
                <a:cs typeface="NikoshBAN" pitchFamily="2" charset="0"/>
              </a:rPr>
              <a:t>১ম চিত্র</a:t>
            </a:r>
            <a:endParaRPr lang="en-US" sz="2800" dirty="0"/>
          </a:p>
        </p:txBody>
      </p:sp>
      <p:sp>
        <p:nvSpPr>
          <p:cNvPr id="11" name="Rectangle 10"/>
          <p:cNvSpPr/>
          <p:nvPr/>
        </p:nvSpPr>
        <p:spPr>
          <a:xfrm>
            <a:off x="500333" y="5141343"/>
            <a:ext cx="8229600" cy="1569660"/>
          </a:xfrm>
          <a:prstGeom prst="rect">
            <a:avLst/>
          </a:prstGeom>
        </p:spPr>
        <p:txBody>
          <a:bodyPr wrap="square">
            <a:spAutoFit/>
          </a:bodyPr>
          <a:lstStyle/>
          <a:p>
            <a:r>
              <a:rPr lang="bn-BD" sz="4800" dirty="0" smtClean="0">
                <a:latin typeface="NikoshBAN" pitchFamily="2" charset="0"/>
                <a:cs typeface="NikoshBAN" pitchFamily="2" charset="0"/>
              </a:rPr>
              <a:t>এখানে, ১ম চিত্রের বালক অপেক্ষা দ্বিতীয় চিত্রের ব্যক্তির শক্তি বেশি।</a:t>
            </a:r>
            <a:endParaRPr lang="en-US" sz="4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770" y="318273"/>
            <a:ext cx="3818229" cy="3167944"/>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0688" y="318273"/>
            <a:ext cx="3589245" cy="3339327"/>
          </a:xfrm>
          <a:prstGeom prst="rect">
            <a:avLst/>
          </a:prstGeom>
        </p:spPr>
      </p:pic>
      <p:sp>
        <p:nvSpPr>
          <p:cNvPr id="4" name="Rectangle 3"/>
          <p:cNvSpPr/>
          <p:nvPr/>
        </p:nvSpPr>
        <p:spPr>
          <a:xfrm>
            <a:off x="6160958" y="3789951"/>
            <a:ext cx="1124262" cy="614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২য় চিত্র </a:t>
            </a:r>
            <a:endParaRPr lang="en-US" dirty="0"/>
          </a:p>
        </p:txBody>
      </p:sp>
    </p:spTree>
    <p:extLst>
      <p:ext uri="{BB962C8B-B14F-4D97-AF65-F5344CB8AC3E}">
        <p14:creationId xmlns:p14="http://schemas.microsoft.com/office/powerpoint/2010/main" val="46609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552587" y="689591"/>
            <a:ext cx="8037234" cy="2468702"/>
            <a:chOff x="552587" y="775856"/>
            <a:chExt cx="8037234" cy="2468702"/>
          </a:xfrm>
        </p:grpSpPr>
        <p:pic>
          <p:nvPicPr>
            <p:cNvPr id="2" name="Picture 2" descr="C:\Users\DOEL\Desktop\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5130" y="775856"/>
              <a:ext cx="3934691" cy="246610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587" y="791298"/>
              <a:ext cx="3950143" cy="245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 name="Group 3"/>
          <p:cNvGrpSpPr/>
          <p:nvPr/>
        </p:nvGrpSpPr>
        <p:grpSpPr>
          <a:xfrm>
            <a:off x="3366657" y="1240325"/>
            <a:ext cx="845128" cy="837839"/>
            <a:chOff x="3283527" y="1884218"/>
            <a:chExt cx="845128" cy="734291"/>
          </a:xfrm>
          <a:solidFill>
            <a:schemeClr val="bg1"/>
          </a:solidFill>
        </p:grpSpPr>
        <p:sp>
          <p:nvSpPr>
            <p:cNvPr id="5" name="Oval 4"/>
            <p:cNvSpPr/>
            <p:nvPr/>
          </p:nvSpPr>
          <p:spPr>
            <a:xfrm>
              <a:off x="3283527" y="1884218"/>
              <a:ext cx="845128" cy="734291"/>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428202" y="1989753"/>
              <a:ext cx="583488" cy="523220"/>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just"/>
              <a:r>
                <a:rPr lang="bn-BD" sz="2800" b="1" dirty="0" smtClean="0">
                  <a:latin typeface="NikoshBAN" pitchFamily="2" charset="0"/>
                  <a:cs typeface="NikoshBAN" pitchFamily="2" charset="0"/>
                </a:rPr>
                <a:t>১ম</a:t>
              </a:r>
              <a:endParaRPr lang="en-US" sz="2800" b="1" dirty="0">
                <a:latin typeface="NikoshBAN" pitchFamily="2" charset="0"/>
                <a:cs typeface="NikoshBAN" pitchFamily="2" charset="0"/>
              </a:endParaRPr>
            </a:p>
          </p:txBody>
        </p:sp>
      </p:grpSp>
      <p:grpSp>
        <p:nvGrpSpPr>
          <p:cNvPr id="7" name="Group 6"/>
          <p:cNvGrpSpPr/>
          <p:nvPr/>
        </p:nvGrpSpPr>
        <p:grpSpPr>
          <a:xfrm>
            <a:off x="7536872" y="1245629"/>
            <a:ext cx="845128" cy="837839"/>
            <a:chOff x="3283527" y="1884218"/>
            <a:chExt cx="845128" cy="734291"/>
          </a:xfrm>
          <a:solidFill>
            <a:schemeClr val="bg1"/>
          </a:solidFill>
        </p:grpSpPr>
        <p:sp>
          <p:nvSpPr>
            <p:cNvPr id="8" name="Oval 7"/>
            <p:cNvSpPr/>
            <p:nvPr/>
          </p:nvSpPr>
          <p:spPr>
            <a:xfrm>
              <a:off x="3283527" y="1884218"/>
              <a:ext cx="845128" cy="734291"/>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428202" y="1989753"/>
              <a:ext cx="583488" cy="523220"/>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just"/>
              <a:r>
                <a:rPr lang="bn-BD" sz="2800" b="1" dirty="0" smtClean="0">
                  <a:latin typeface="NikoshBAN" pitchFamily="2" charset="0"/>
                  <a:cs typeface="NikoshBAN" pitchFamily="2" charset="0"/>
                </a:rPr>
                <a:t>২য়</a:t>
              </a:r>
              <a:endParaRPr lang="en-US" sz="2800" b="1" dirty="0">
                <a:latin typeface="NikoshBAN" pitchFamily="2" charset="0"/>
                <a:cs typeface="NikoshBAN" pitchFamily="2" charset="0"/>
              </a:endParaRPr>
            </a:p>
          </p:txBody>
        </p:sp>
      </p:grpSp>
      <p:sp>
        <p:nvSpPr>
          <p:cNvPr id="14" name="TextBox 13"/>
          <p:cNvSpPr txBox="1"/>
          <p:nvPr/>
        </p:nvSpPr>
        <p:spPr>
          <a:xfrm>
            <a:off x="570657" y="3613605"/>
            <a:ext cx="7970624" cy="2800767"/>
          </a:xfrm>
          <a:prstGeom prst="rect">
            <a:avLst/>
          </a:prstGeom>
          <a:solidFill>
            <a:schemeClr val="accent5">
              <a:lumMod val="20000"/>
              <a:lumOff val="80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just"/>
            <a:r>
              <a:rPr lang="bn-BD" sz="4400" dirty="0" smtClean="0">
                <a:latin typeface="NikoshBAN" pitchFamily="2" charset="0"/>
                <a:cs typeface="NikoshBAN" pitchFamily="2" charset="0"/>
              </a:rPr>
              <a:t>অতএব আমরা বলতে পারি, কোনো </a:t>
            </a:r>
            <a:r>
              <a:rPr lang="bn-BD" sz="4400" dirty="0">
                <a:latin typeface="NikoshBAN" pitchFamily="2" charset="0"/>
                <a:cs typeface="NikoshBAN" pitchFamily="2" charset="0"/>
              </a:rPr>
              <a:t>যন্ত্রের বা ব্যক্তির কাজ করার সামর্থকে শক্তি বলে।</a:t>
            </a:r>
            <a:r>
              <a:rPr lang="en-US" sz="4400" dirty="0">
                <a:latin typeface="NikoshBAN" pitchFamily="2" charset="0"/>
                <a:cs typeface="NikoshBAN" pitchFamily="2" charset="0"/>
              </a:rPr>
              <a:t> </a:t>
            </a:r>
            <a:r>
              <a:rPr lang="bn-BD" sz="4400" dirty="0">
                <a:latin typeface="NikoshBAN" pitchFamily="2" charset="0"/>
                <a:cs typeface="NikoshBAN" pitchFamily="2" charset="0"/>
              </a:rPr>
              <a:t>কাজের একক ও শক্তির একক একই। </a:t>
            </a:r>
            <a:endParaRPr lang="bn-BD" sz="4400" dirty="0" smtClean="0">
              <a:latin typeface="NikoshBAN" pitchFamily="2" charset="0"/>
              <a:cs typeface="NikoshBAN" pitchFamily="2" charset="0"/>
            </a:endParaRPr>
          </a:p>
          <a:p>
            <a:pPr algn="ctr"/>
            <a:r>
              <a:rPr lang="bn-BD" sz="4400" dirty="0" smtClean="0">
                <a:latin typeface="NikoshBAN" pitchFamily="2" charset="0"/>
                <a:cs typeface="NikoshBAN" pitchFamily="2" charset="0"/>
              </a:rPr>
              <a:t>অর্থাৎ </a:t>
            </a:r>
            <a:r>
              <a:rPr lang="bn-BD" sz="4400" dirty="0">
                <a:latin typeface="NikoshBAN" pitchFamily="2" charset="0"/>
                <a:cs typeface="NikoshBAN" pitchFamily="2" charset="0"/>
              </a:rPr>
              <a:t>শক্তির একক </a:t>
            </a:r>
            <a:r>
              <a:rPr lang="bn-BD" sz="4400" dirty="0">
                <a:solidFill>
                  <a:srgbClr val="FF0000"/>
                </a:solidFill>
                <a:latin typeface="NikoshBAN" pitchFamily="2" charset="0"/>
                <a:cs typeface="NikoshBAN" pitchFamily="2" charset="0"/>
              </a:rPr>
              <a:t>জুল।</a:t>
            </a:r>
            <a:r>
              <a:rPr lang="bn-BD" sz="4400" dirty="0">
                <a:latin typeface="NikoshBAN" pitchFamily="2" charset="0"/>
                <a:cs typeface="NikoshBAN" pitchFamily="2" charset="0"/>
              </a:rPr>
              <a:t> </a:t>
            </a:r>
          </a:p>
        </p:txBody>
      </p:sp>
    </p:spTree>
    <p:extLst>
      <p:ext uri="{BB962C8B-B14F-4D97-AF65-F5344CB8AC3E}">
        <p14:creationId xmlns:p14="http://schemas.microsoft.com/office/powerpoint/2010/main" val="92180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696" y="304019"/>
            <a:ext cx="1760260" cy="461665"/>
          </a:xfrm>
          <a:prstGeom prst="rect">
            <a:avLst/>
          </a:prstGeom>
        </p:spPr>
        <p:txBody>
          <a:bodyPr wrap="square">
            <a:spAutoFit/>
          </a:bodyPr>
          <a:lstStyle/>
          <a:p>
            <a:r>
              <a:rPr lang="bn-BD" sz="2400" dirty="0" smtClean="0">
                <a:solidFill>
                  <a:srgbClr val="FF0000"/>
                </a:solidFill>
                <a:latin typeface="NikoshBAN" pitchFamily="2" charset="0"/>
                <a:cs typeface="NikoshBAN" pitchFamily="2" charset="0"/>
                <a:sym typeface="Wingdings"/>
              </a:rPr>
              <a:t>সময়: ১০ মিনিট</a:t>
            </a:r>
            <a:endParaRPr lang="en-US" sz="2400" dirty="0">
              <a:solidFill>
                <a:srgbClr val="FF0000"/>
              </a:solidFill>
            </a:endParaRPr>
          </a:p>
        </p:txBody>
      </p:sp>
      <p:sp>
        <p:nvSpPr>
          <p:cNvPr id="25" name="Pentagon 24"/>
          <p:cNvSpPr/>
          <p:nvPr/>
        </p:nvSpPr>
        <p:spPr>
          <a:xfrm>
            <a:off x="83650" y="79989"/>
            <a:ext cx="2729344" cy="803564"/>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smtClean="0">
                <a:solidFill>
                  <a:schemeClr val="bg1"/>
                </a:solidFill>
                <a:latin typeface="NikoshBAN" pitchFamily="2" charset="0"/>
                <a:cs typeface="NikoshBAN" pitchFamily="2" charset="0"/>
                <a:sym typeface="Wingdings"/>
              </a:rPr>
              <a:t>দলগত কাজ</a:t>
            </a:r>
            <a:endParaRPr lang="en-US" sz="4400" b="1" dirty="0">
              <a:solidFill>
                <a:schemeClr val="bg1"/>
              </a:solidFill>
            </a:endParaRPr>
          </a:p>
        </p:txBody>
      </p:sp>
      <p:grpSp>
        <p:nvGrpSpPr>
          <p:cNvPr id="18" name="Group 17"/>
          <p:cNvGrpSpPr/>
          <p:nvPr/>
        </p:nvGrpSpPr>
        <p:grpSpPr>
          <a:xfrm>
            <a:off x="385827" y="1876142"/>
            <a:ext cx="8240589" cy="1953986"/>
            <a:chOff x="858981" y="2479968"/>
            <a:chExt cx="7706562" cy="1343873"/>
          </a:xfrm>
          <a:noFill/>
        </p:grpSpPr>
        <p:grpSp>
          <p:nvGrpSpPr>
            <p:cNvPr id="19" name="Group 18"/>
            <p:cNvGrpSpPr/>
            <p:nvPr/>
          </p:nvGrpSpPr>
          <p:grpSpPr>
            <a:xfrm>
              <a:off x="2299853" y="2479968"/>
              <a:ext cx="6265690" cy="1343873"/>
              <a:chOff x="706581" y="1280042"/>
              <a:chExt cx="7910946" cy="2380241"/>
            </a:xfrm>
            <a:grpFill/>
          </p:grpSpPr>
          <p:sp>
            <p:nvSpPr>
              <p:cNvPr id="23" name="Plaque 22"/>
              <p:cNvSpPr/>
              <p:nvPr/>
            </p:nvSpPr>
            <p:spPr>
              <a:xfrm>
                <a:off x="706581" y="1280042"/>
                <a:ext cx="7910946" cy="2380241"/>
              </a:xfrm>
              <a:prstGeom prst="plaque">
                <a:avLst/>
              </a:prstGeom>
              <a:grp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831281" y="1663611"/>
                <a:ext cx="7624485" cy="1912076"/>
              </a:xfrm>
              <a:prstGeom prst="rect">
                <a:avLst/>
              </a:prstGeom>
              <a:grpFill/>
            </p:spPr>
            <p:txBody>
              <a:bodyPr wrap="square">
                <a:spAutoFit/>
              </a:bodyPr>
              <a:lstStyle/>
              <a:p>
                <a:pPr algn="just"/>
                <a:r>
                  <a:rPr lang="bn-BD" sz="3200" dirty="0" smtClean="0">
                    <a:latin typeface="NikoshBAN" pitchFamily="2" charset="0"/>
                    <a:cs typeface="NikoshBAN" pitchFamily="2" charset="0"/>
                    <a:sym typeface="Wingdings"/>
                  </a:rPr>
                  <a:t>একটি টেবিলের উপর একটি কলম রেখে তাতে টোকা দিয়ে এর সরণ মেপে কাজ পরিমাণ কর।</a:t>
                </a:r>
                <a:endParaRPr lang="en-US" sz="3200" dirty="0" smtClean="0">
                  <a:latin typeface="NikoshBAN" pitchFamily="2" charset="0"/>
                  <a:cs typeface="NikoshBAN" pitchFamily="2" charset="0"/>
                  <a:sym typeface="Wingdings"/>
                </a:endParaRPr>
              </a:p>
              <a:p>
                <a:pPr algn="just"/>
                <a:r>
                  <a:rPr lang="en-US" sz="3200" dirty="0" smtClean="0">
                    <a:latin typeface="NikoshBAN" pitchFamily="2" charset="0"/>
                    <a:cs typeface="NikoshBAN" pitchFamily="2" charset="0"/>
                    <a:sym typeface="Wingdings"/>
                  </a:rPr>
                  <a:t> (</a:t>
                </a:r>
                <a:r>
                  <a:rPr lang="bn-BD" sz="3200" dirty="0">
                    <a:latin typeface="NikoshBAN" pitchFamily="2" charset="0"/>
                    <a:cs typeface="NikoshBAN" pitchFamily="2" charset="0"/>
                    <a:sym typeface="Wingdings"/>
                  </a:rPr>
                  <a:t> </a:t>
                </a:r>
                <a:r>
                  <a:rPr lang="bn-BD" sz="3200" dirty="0" smtClean="0">
                    <a:latin typeface="NikoshBAN" pitchFamily="2" charset="0"/>
                    <a:cs typeface="NikoshBAN" pitchFamily="2" charset="0"/>
                    <a:sym typeface="Wingdings"/>
                  </a:rPr>
                  <a:t>ধরে নাও, বল ২ নিউটন)।</a:t>
                </a:r>
                <a:endParaRPr lang="en-US" sz="3200" dirty="0"/>
              </a:p>
            </p:txBody>
          </p:sp>
        </p:grpSp>
        <p:grpSp>
          <p:nvGrpSpPr>
            <p:cNvPr id="20" name="Group 19"/>
            <p:cNvGrpSpPr/>
            <p:nvPr/>
          </p:nvGrpSpPr>
          <p:grpSpPr>
            <a:xfrm>
              <a:off x="858981" y="2507679"/>
              <a:ext cx="1524003" cy="1286928"/>
              <a:chOff x="706581" y="1280044"/>
              <a:chExt cx="8455294" cy="2380242"/>
            </a:xfrm>
            <a:grpFill/>
          </p:grpSpPr>
          <p:sp>
            <p:nvSpPr>
              <p:cNvPr id="21" name="Plaque 20"/>
              <p:cNvSpPr/>
              <p:nvPr/>
            </p:nvSpPr>
            <p:spPr>
              <a:xfrm>
                <a:off x="706581" y="1280044"/>
                <a:ext cx="7910944" cy="2380242"/>
              </a:xfrm>
              <a:prstGeom prst="plaque">
                <a:avLst/>
              </a:prstGeom>
              <a:grp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292492" y="1854500"/>
                <a:ext cx="7869383" cy="659193"/>
              </a:xfrm>
              <a:prstGeom prst="rect">
                <a:avLst/>
              </a:prstGeom>
              <a:grpFill/>
            </p:spPr>
            <p:txBody>
              <a:bodyPr wrap="square">
                <a:spAutoFit/>
              </a:bodyPr>
              <a:lstStyle/>
              <a:p>
                <a:pPr algn="ctr"/>
                <a:r>
                  <a:rPr lang="bn-BD" sz="3600" dirty="0" smtClean="0">
                    <a:latin typeface="NikoshBAN" pitchFamily="2" charset="0"/>
                    <a:cs typeface="NikoshBAN" pitchFamily="2" charset="0"/>
                    <a:sym typeface="Wingdings"/>
                  </a:rPr>
                  <a:t>ক-দল:</a:t>
                </a:r>
              </a:p>
            </p:txBody>
          </p:sp>
        </p:grpSp>
      </p:grpSp>
      <p:grpSp>
        <p:nvGrpSpPr>
          <p:cNvPr id="33" name="Group 32"/>
          <p:cNvGrpSpPr/>
          <p:nvPr/>
        </p:nvGrpSpPr>
        <p:grpSpPr>
          <a:xfrm>
            <a:off x="465828" y="4308790"/>
            <a:ext cx="8178653" cy="1867723"/>
            <a:chOff x="858981" y="2479968"/>
            <a:chExt cx="7706562" cy="1343873"/>
          </a:xfrm>
          <a:noFill/>
        </p:grpSpPr>
        <p:grpSp>
          <p:nvGrpSpPr>
            <p:cNvPr id="34" name="Group 33"/>
            <p:cNvGrpSpPr/>
            <p:nvPr/>
          </p:nvGrpSpPr>
          <p:grpSpPr>
            <a:xfrm>
              <a:off x="2299853" y="2479968"/>
              <a:ext cx="6265690" cy="1343873"/>
              <a:chOff x="706581" y="1280042"/>
              <a:chExt cx="7910946" cy="2380241"/>
            </a:xfrm>
            <a:grpFill/>
          </p:grpSpPr>
          <p:sp>
            <p:nvSpPr>
              <p:cNvPr id="38" name="Plaque 37"/>
              <p:cNvSpPr/>
              <p:nvPr/>
            </p:nvSpPr>
            <p:spPr>
              <a:xfrm>
                <a:off x="706581" y="1280042"/>
                <a:ext cx="7910946" cy="2380241"/>
              </a:xfrm>
              <a:prstGeom prst="plaque">
                <a:avLst/>
              </a:prstGeom>
              <a:grp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831281" y="1663611"/>
                <a:ext cx="7624485" cy="1372815"/>
              </a:xfrm>
              <a:prstGeom prst="rect">
                <a:avLst/>
              </a:prstGeom>
              <a:grpFill/>
            </p:spPr>
            <p:txBody>
              <a:bodyPr wrap="square">
                <a:spAutoFit/>
              </a:bodyPr>
              <a:lstStyle/>
              <a:p>
                <a:pPr algn="just"/>
                <a:r>
                  <a:rPr lang="bn-BD" sz="3200" dirty="0" smtClean="0">
                    <a:latin typeface="NikoshBAN" pitchFamily="2" charset="0"/>
                    <a:cs typeface="NikoshBAN" pitchFamily="2" charset="0"/>
                    <a:sym typeface="Wingdings"/>
                  </a:rPr>
                  <a:t>একজন লোক ১৫ মিনিটে ৯০ জুল কাজ করল। তার ক্ষমতা কত?</a:t>
                </a:r>
                <a:endParaRPr lang="en-US" sz="3200" dirty="0"/>
              </a:p>
            </p:txBody>
          </p:sp>
        </p:grpSp>
        <p:grpSp>
          <p:nvGrpSpPr>
            <p:cNvPr id="35" name="Group 34"/>
            <p:cNvGrpSpPr/>
            <p:nvPr/>
          </p:nvGrpSpPr>
          <p:grpSpPr>
            <a:xfrm>
              <a:off x="858981" y="2507679"/>
              <a:ext cx="1524003" cy="1286928"/>
              <a:chOff x="706581" y="1280044"/>
              <a:chExt cx="8455294" cy="2380242"/>
            </a:xfrm>
            <a:grpFill/>
          </p:grpSpPr>
          <p:sp>
            <p:nvSpPr>
              <p:cNvPr id="36" name="Plaque 35"/>
              <p:cNvSpPr/>
              <p:nvPr/>
            </p:nvSpPr>
            <p:spPr>
              <a:xfrm>
                <a:off x="706581" y="1280044"/>
                <a:ext cx="7910944" cy="2380242"/>
              </a:xfrm>
              <a:prstGeom prst="plaque">
                <a:avLst/>
              </a:prstGeom>
              <a:grp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1292492" y="1854500"/>
                <a:ext cx="7869383" cy="1195424"/>
              </a:xfrm>
              <a:prstGeom prst="rect">
                <a:avLst/>
              </a:prstGeom>
              <a:grpFill/>
            </p:spPr>
            <p:txBody>
              <a:bodyPr wrap="square">
                <a:spAutoFit/>
              </a:bodyPr>
              <a:lstStyle/>
              <a:p>
                <a:pPr algn="ctr"/>
                <a:r>
                  <a:rPr lang="bn-BD" sz="3600" dirty="0">
                    <a:latin typeface="NikoshBAN" pitchFamily="2" charset="0"/>
                    <a:cs typeface="NikoshBAN" pitchFamily="2" charset="0"/>
                    <a:sym typeface="Wingdings"/>
                  </a:rPr>
                  <a:t>খ</a:t>
                </a:r>
                <a:r>
                  <a:rPr lang="bn-BD" sz="3600" dirty="0" smtClean="0">
                    <a:latin typeface="NikoshBAN" pitchFamily="2" charset="0"/>
                    <a:cs typeface="NikoshBAN" pitchFamily="2" charset="0"/>
                    <a:sym typeface="Wingdings"/>
                  </a:rPr>
                  <a:t>-দল:</a:t>
                </a:r>
              </a:p>
            </p:txBody>
          </p:sp>
        </p:grpSp>
      </p:grpSp>
    </p:spTree>
    <p:extLst>
      <p:ext uri="{BB962C8B-B14F-4D97-AF65-F5344CB8AC3E}">
        <p14:creationId xmlns:p14="http://schemas.microsoft.com/office/powerpoint/2010/main" val="47024027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5915" y="1291771"/>
            <a:ext cx="8027030" cy="5275284"/>
          </a:xfrm>
          <a:prstGeom prst="rect">
            <a:avLst/>
          </a:prstGeom>
          <a:noFill/>
          <a:ln w="38100" cmpd="thickThin">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NikoshBAN" pitchFamily="2" charset="0"/>
              <a:cs typeface="NikoshBAN" pitchFamily="2" charset="0"/>
            </a:endParaRPr>
          </a:p>
        </p:txBody>
      </p:sp>
      <p:sp>
        <p:nvSpPr>
          <p:cNvPr id="7" name="TextBox 6"/>
          <p:cNvSpPr txBox="1"/>
          <p:nvPr/>
        </p:nvSpPr>
        <p:spPr>
          <a:xfrm flipH="1">
            <a:off x="3591743" y="-69275"/>
            <a:ext cx="2286000" cy="923330"/>
          </a:xfrm>
          <a:prstGeom prst="rect">
            <a:avLst/>
          </a:prstGeom>
          <a:noFill/>
          <a:ln>
            <a:noFill/>
          </a:ln>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r>
              <a:rPr lang="bn-BD" sz="5400" b="1" dirty="0" smtClean="0">
                <a:solidFill>
                  <a:schemeClr val="bg1"/>
                </a:solidFill>
                <a:latin typeface="NikoshBAN" pitchFamily="2" charset="0"/>
                <a:cs typeface="NikoshBAN" pitchFamily="2" charset="0"/>
              </a:rPr>
              <a:t>মূল্যায়ন</a:t>
            </a:r>
            <a:endParaRPr lang="en-US" sz="2400" b="1" dirty="0">
              <a:solidFill>
                <a:schemeClr val="bg1"/>
              </a:solidFill>
              <a:latin typeface="NikoshBAN" pitchFamily="2" charset="0"/>
              <a:cs typeface="NikoshBAN" pitchFamily="2" charset="0"/>
            </a:endParaRPr>
          </a:p>
        </p:txBody>
      </p:sp>
      <p:sp>
        <p:nvSpPr>
          <p:cNvPr id="8" name="TextBox 7"/>
          <p:cNvSpPr txBox="1"/>
          <p:nvPr/>
        </p:nvSpPr>
        <p:spPr>
          <a:xfrm>
            <a:off x="810493" y="1303370"/>
            <a:ext cx="5742709" cy="584775"/>
          </a:xfrm>
          <a:prstGeom prst="rect">
            <a:avLst/>
          </a:prstGeom>
          <a:noFill/>
        </p:spPr>
        <p:txBody>
          <a:bodyPr wrap="square" rtlCol="0">
            <a:spAutoFit/>
          </a:bodyPr>
          <a:lstStyle/>
          <a:p>
            <a:r>
              <a:rPr lang="en-US" sz="3200" dirty="0" smtClean="0">
                <a:solidFill>
                  <a:schemeClr val="tx2">
                    <a:lumMod val="75000"/>
                  </a:schemeClr>
                </a:solidFill>
                <a:latin typeface="NikoshBAN" pitchFamily="2" charset="0"/>
                <a:cs typeface="NikoshBAN" pitchFamily="2" charset="0"/>
              </a:rPr>
              <a:t>1</a:t>
            </a:r>
            <a:r>
              <a:rPr lang="bn-BD" sz="3200" dirty="0" smtClean="0">
                <a:solidFill>
                  <a:schemeClr val="tx2">
                    <a:lumMod val="75000"/>
                  </a:schemeClr>
                </a:solidFill>
                <a:latin typeface="NikoshBAN" pitchFamily="2" charset="0"/>
                <a:cs typeface="NikoshBAN" pitchFamily="2" charset="0"/>
              </a:rPr>
              <a:t>. প্র্রশ্ন: কাজ বলতে কী বুঝায়?</a:t>
            </a:r>
            <a:endParaRPr lang="en-US" sz="3200" dirty="0">
              <a:solidFill>
                <a:schemeClr val="tx2">
                  <a:lumMod val="75000"/>
                </a:schemeClr>
              </a:solidFill>
              <a:latin typeface="NikoshBAN" pitchFamily="2" charset="0"/>
              <a:cs typeface="NikoshBAN" pitchFamily="2" charset="0"/>
            </a:endParaRPr>
          </a:p>
        </p:txBody>
      </p:sp>
      <p:sp>
        <p:nvSpPr>
          <p:cNvPr id="9" name="TextBox 8"/>
          <p:cNvSpPr txBox="1"/>
          <p:nvPr/>
        </p:nvSpPr>
        <p:spPr>
          <a:xfrm>
            <a:off x="779449" y="1826857"/>
            <a:ext cx="3432333" cy="584775"/>
          </a:xfrm>
          <a:prstGeom prst="rect">
            <a:avLst/>
          </a:prstGeom>
          <a:noFill/>
        </p:spPr>
        <p:txBody>
          <a:bodyPr wrap="square" rtlCol="0">
            <a:spAutoFit/>
          </a:bodyPr>
          <a:lstStyle/>
          <a:p>
            <a:r>
              <a:rPr lang="en-US" sz="3200" dirty="0" smtClean="0">
                <a:solidFill>
                  <a:schemeClr val="tx2">
                    <a:lumMod val="75000"/>
                  </a:schemeClr>
                </a:solidFill>
                <a:latin typeface="NikoshBAN" pitchFamily="2" charset="0"/>
                <a:cs typeface="NikoshBAN" pitchFamily="2" charset="0"/>
              </a:rPr>
              <a:t>2</a:t>
            </a:r>
            <a:r>
              <a:rPr lang="bn-BD" sz="3200" dirty="0" smtClean="0">
                <a:solidFill>
                  <a:schemeClr val="tx2">
                    <a:lumMod val="75000"/>
                  </a:schemeClr>
                </a:solidFill>
                <a:latin typeface="NikoshBAN" pitchFamily="2" charset="0"/>
                <a:cs typeface="NikoshBAN" pitchFamily="2" charset="0"/>
              </a:rPr>
              <a:t>. </a:t>
            </a:r>
            <a:r>
              <a:rPr lang="en-US" sz="3200" dirty="0" smtClean="0">
                <a:solidFill>
                  <a:schemeClr val="tx2">
                    <a:lumMod val="75000"/>
                  </a:schemeClr>
                </a:solidFill>
                <a:latin typeface="NikoshBAN" pitchFamily="2" charset="0"/>
                <a:cs typeface="NikoshBAN" pitchFamily="2" charset="0"/>
              </a:rPr>
              <a:t> </a:t>
            </a:r>
            <a:r>
              <a:rPr lang="bn-BD" sz="3200" dirty="0" smtClean="0">
                <a:solidFill>
                  <a:schemeClr val="tx2">
                    <a:lumMod val="75000"/>
                  </a:schemeClr>
                </a:solidFill>
                <a:latin typeface="NikoshBAN" pitchFamily="2" charset="0"/>
                <a:cs typeface="NikoshBAN" pitchFamily="2" charset="0"/>
              </a:rPr>
              <a:t>প্রশ্ন: ক্ষমতা কী?</a:t>
            </a:r>
            <a:endParaRPr lang="bn-BD" sz="3200" dirty="0">
              <a:solidFill>
                <a:schemeClr val="tx2">
                  <a:lumMod val="75000"/>
                </a:schemeClr>
              </a:solidFill>
              <a:latin typeface="NikoshBAN" pitchFamily="2" charset="0"/>
              <a:cs typeface="NikoshBAN" pitchFamily="2" charset="0"/>
            </a:endParaRPr>
          </a:p>
        </p:txBody>
      </p:sp>
      <p:sp>
        <p:nvSpPr>
          <p:cNvPr id="10" name="TextBox 9"/>
          <p:cNvSpPr txBox="1"/>
          <p:nvPr/>
        </p:nvSpPr>
        <p:spPr>
          <a:xfrm>
            <a:off x="775492" y="2419305"/>
            <a:ext cx="3432333" cy="584775"/>
          </a:xfrm>
          <a:prstGeom prst="rect">
            <a:avLst/>
          </a:prstGeom>
          <a:noFill/>
        </p:spPr>
        <p:txBody>
          <a:bodyPr wrap="square" rtlCol="0">
            <a:spAutoFit/>
          </a:bodyPr>
          <a:lstStyle/>
          <a:p>
            <a:r>
              <a:rPr lang="bn-BD" sz="3200" dirty="0" smtClean="0">
                <a:solidFill>
                  <a:schemeClr val="tx2">
                    <a:lumMod val="75000"/>
                  </a:schemeClr>
                </a:solidFill>
                <a:latin typeface="NikoshBAN" pitchFamily="2" charset="0"/>
                <a:cs typeface="NikoshBAN" pitchFamily="2" charset="0"/>
              </a:rPr>
              <a:t>৩. </a:t>
            </a:r>
            <a:r>
              <a:rPr lang="en-US" sz="3200" dirty="0" smtClean="0">
                <a:solidFill>
                  <a:schemeClr val="tx2">
                    <a:lumMod val="75000"/>
                  </a:schemeClr>
                </a:solidFill>
                <a:latin typeface="NikoshBAN" pitchFamily="2" charset="0"/>
                <a:cs typeface="NikoshBAN" pitchFamily="2" charset="0"/>
              </a:rPr>
              <a:t> </a:t>
            </a:r>
            <a:r>
              <a:rPr lang="bn-BD" sz="3200" dirty="0" smtClean="0">
                <a:solidFill>
                  <a:schemeClr val="tx2">
                    <a:lumMod val="75000"/>
                  </a:schemeClr>
                </a:solidFill>
                <a:latin typeface="NikoshBAN" pitchFamily="2" charset="0"/>
                <a:cs typeface="NikoshBAN" pitchFamily="2" charset="0"/>
              </a:rPr>
              <a:t>প্রশ্ন: শক্তি কী?</a:t>
            </a:r>
            <a:endParaRPr lang="bn-BD" sz="3200" dirty="0">
              <a:solidFill>
                <a:schemeClr val="tx2">
                  <a:lumMod val="75000"/>
                </a:schemeClr>
              </a:solidFill>
              <a:latin typeface="NikoshBAN" pitchFamily="2" charset="0"/>
              <a:cs typeface="NikoshBAN" pitchFamily="2" charset="0"/>
            </a:endParaRPr>
          </a:p>
        </p:txBody>
      </p:sp>
      <p:grpSp>
        <p:nvGrpSpPr>
          <p:cNvPr id="45" name="Group 44"/>
          <p:cNvGrpSpPr/>
          <p:nvPr/>
        </p:nvGrpSpPr>
        <p:grpSpPr>
          <a:xfrm>
            <a:off x="680915" y="3088632"/>
            <a:ext cx="8232182" cy="1653150"/>
            <a:chOff x="579317" y="3351218"/>
            <a:chExt cx="8232182" cy="1653150"/>
          </a:xfrm>
        </p:grpSpPr>
        <p:sp>
          <p:nvSpPr>
            <p:cNvPr id="46" name="Rectangle 45"/>
            <p:cNvSpPr/>
            <p:nvPr/>
          </p:nvSpPr>
          <p:spPr>
            <a:xfrm>
              <a:off x="579317" y="3351218"/>
              <a:ext cx="8232182" cy="1631216"/>
            </a:xfrm>
            <a:prstGeom prst="rect">
              <a:avLst/>
            </a:prstGeom>
          </p:spPr>
          <p:txBody>
            <a:bodyPr wrap="square">
              <a:spAutoFit/>
            </a:bodyPr>
            <a:lstStyle/>
            <a:p>
              <a:r>
                <a:rPr lang="bn-BD" sz="3600" b="1" dirty="0" smtClean="0">
                  <a:latin typeface="NikoshBAN" pitchFamily="2" charset="0"/>
                  <a:cs typeface="NikoshBAN" pitchFamily="2" charset="0"/>
                </a:rPr>
                <a:t> ৪</a:t>
              </a:r>
              <a:r>
                <a:rPr lang="bn-BD" sz="3600" dirty="0" smtClean="0">
                  <a:latin typeface="NikoshBAN" pitchFamily="2" charset="0"/>
                  <a:cs typeface="NikoshBAN" pitchFamily="2" charset="0"/>
                </a:rPr>
                <a:t>.</a:t>
              </a:r>
              <a:r>
                <a:rPr lang="en-US" sz="3600" dirty="0" smtClean="0">
                  <a:latin typeface="NikoshBAN" pitchFamily="2" charset="0"/>
                  <a:cs typeface="NikoshBAN" pitchFamily="2" charset="0"/>
                </a:rPr>
                <a:t> </a:t>
              </a:r>
              <a:r>
                <a:rPr lang="bn-BD" sz="3600" dirty="0" smtClean="0">
                  <a:latin typeface="NikoshBAN" pitchFamily="2" charset="0"/>
                  <a:cs typeface="NikoshBAN" pitchFamily="2" charset="0"/>
                </a:rPr>
                <a:t>প্রশ্ন: কাজের একক কী?  </a:t>
              </a:r>
            </a:p>
            <a:p>
              <a:r>
                <a:rPr lang="bn-BD" sz="3200" dirty="0" smtClean="0">
                  <a:latin typeface="NikoshBAN" pitchFamily="2" charset="0"/>
                  <a:cs typeface="NikoshBAN" pitchFamily="2" charset="0"/>
                </a:rPr>
                <a:t>            ওয়াট                              জুল/ওয়াট</a:t>
              </a:r>
            </a:p>
            <a:p>
              <a:r>
                <a:rPr lang="bn-BD" sz="3200" dirty="0" smtClean="0">
                  <a:latin typeface="NikoshBAN" pitchFamily="2" charset="0"/>
                  <a:cs typeface="NikoshBAN" pitchFamily="2" charset="0"/>
                </a:rPr>
                <a:t>            জুল                                ওয়াট/জুল ।</a:t>
              </a:r>
              <a:endParaRPr lang="en-US" sz="3200" dirty="0">
                <a:latin typeface="NikoshBAN" pitchFamily="2" charset="0"/>
                <a:cs typeface="NikoshBAN" pitchFamily="2" charset="0"/>
              </a:endParaRPr>
            </a:p>
          </p:txBody>
        </p:sp>
        <p:grpSp>
          <p:nvGrpSpPr>
            <p:cNvPr id="47" name="Group 46"/>
            <p:cNvGrpSpPr/>
            <p:nvPr/>
          </p:nvGrpSpPr>
          <p:grpSpPr>
            <a:xfrm>
              <a:off x="1039093" y="3865412"/>
              <a:ext cx="512618" cy="584775"/>
              <a:chOff x="875834" y="4091699"/>
              <a:chExt cx="623454" cy="714709"/>
            </a:xfrm>
          </p:grpSpPr>
          <p:sp>
            <p:nvSpPr>
              <p:cNvPr id="57" name="Oval 56"/>
              <p:cNvSpPr/>
              <p:nvPr/>
            </p:nvSpPr>
            <p:spPr>
              <a:xfrm>
                <a:off x="875834" y="4122596"/>
                <a:ext cx="623454" cy="5786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latin typeface="NikoshBAN" pitchFamily="2" charset="0"/>
                  <a:cs typeface="NikoshBAN" pitchFamily="2" charset="0"/>
                </a:endParaRPr>
              </a:p>
            </p:txBody>
          </p:sp>
          <p:sp>
            <p:nvSpPr>
              <p:cNvPr id="58" name="Rectangle 57"/>
              <p:cNvSpPr/>
              <p:nvPr/>
            </p:nvSpPr>
            <p:spPr>
              <a:xfrm>
                <a:off x="931252" y="4091699"/>
                <a:ext cx="443343" cy="714709"/>
              </a:xfrm>
              <a:prstGeom prst="rect">
                <a:avLst/>
              </a:prstGeom>
            </p:spPr>
            <p:txBody>
              <a:bodyPr wrap="square">
                <a:spAutoFit/>
              </a:bodyPr>
              <a:lstStyle/>
              <a:p>
                <a:r>
                  <a:rPr lang="bn-BD" sz="3200" dirty="0">
                    <a:latin typeface="NikoshBAN" pitchFamily="2" charset="0"/>
                    <a:cs typeface="NikoshBAN" pitchFamily="2" charset="0"/>
                  </a:rPr>
                  <a:t>ক</a:t>
                </a:r>
                <a:endParaRPr lang="en-US" sz="3200" dirty="0">
                  <a:latin typeface="NikoshBAN" pitchFamily="2" charset="0"/>
                  <a:cs typeface="NikoshBAN" pitchFamily="2" charset="0"/>
                </a:endParaRPr>
              </a:p>
            </p:txBody>
          </p:sp>
        </p:grpSp>
        <p:grpSp>
          <p:nvGrpSpPr>
            <p:cNvPr id="48" name="Group 47"/>
            <p:cNvGrpSpPr/>
            <p:nvPr/>
          </p:nvGrpSpPr>
          <p:grpSpPr>
            <a:xfrm>
              <a:off x="1039091" y="4419593"/>
              <a:ext cx="512618" cy="584775"/>
              <a:chOff x="4862946" y="4060910"/>
              <a:chExt cx="623454" cy="714709"/>
            </a:xfrm>
          </p:grpSpPr>
          <p:sp>
            <p:nvSpPr>
              <p:cNvPr id="55" name="Oval 54"/>
              <p:cNvSpPr/>
              <p:nvPr/>
            </p:nvSpPr>
            <p:spPr>
              <a:xfrm>
                <a:off x="4862946" y="4091810"/>
                <a:ext cx="623454" cy="5786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latin typeface="NikoshBAN" pitchFamily="2" charset="0"/>
                  <a:cs typeface="NikoshBAN" pitchFamily="2" charset="0"/>
                </a:endParaRPr>
              </a:p>
            </p:txBody>
          </p:sp>
          <p:sp>
            <p:nvSpPr>
              <p:cNvPr id="56" name="Rectangle 55"/>
              <p:cNvSpPr/>
              <p:nvPr/>
            </p:nvSpPr>
            <p:spPr>
              <a:xfrm>
                <a:off x="4918364" y="4060910"/>
                <a:ext cx="443343" cy="714709"/>
              </a:xfrm>
              <a:prstGeom prst="rect">
                <a:avLst/>
              </a:prstGeom>
            </p:spPr>
            <p:txBody>
              <a:bodyPr wrap="square">
                <a:spAutoFit/>
              </a:bodyPr>
              <a:lstStyle/>
              <a:p>
                <a:r>
                  <a:rPr lang="bn-BD" sz="3200" dirty="0" smtClean="0">
                    <a:latin typeface="NikoshBAN" pitchFamily="2" charset="0"/>
                    <a:cs typeface="NikoshBAN" pitchFamily="2" charset="0"/>
                  </a:rPr>
                  <a:t>গ</a:t>
                </a:r>
                <a:endParaRPr lang="en-US" sz="3200" dirty="0">
                  <a:latin typeface="NikoshBAN" pitchFamily="2" charset="0"/>
                  <a:cs typeface="NikoshBAN" pitchFamily="2" charset="0"/>
                </a:endParaRPr>
              </a:p>
            </p:txBody>
          </p:sp>
        </p:grpSp>
        <p:grpSp>
          <p:nvGrpSpPr>
            <p:cNvPr id="49" name="Group 48"/>
            <p:cNvGrpSpPr/>
            <p:nvPr/>
          </p:nvGrpSpPr>
          <p:grpSpPr>
            <a:xfrm>
              <a:off x="4793675" y="4378030"/>
              <a:ext cx="512618" cy="584775"/>
              <a:chOff x="6109855" y="4111712"/>
              <a:chExt cx="623454" cy="714709"/>
            </a:xfrm>
          </p:grpSpPr>
          <p:sp>
            <p:nvSpPr>
              <p:cNvPr id="53" name="Oval 52"/>
              <p:cNvSpPr/>
              <p:nvPr/>
            </p:nvSpPr>
            <p:spPr>
              <a:xfrm>
                <a:off x="6109855" y="4142612"/>
                <a:ext cx="623454" cy="5786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latin typeface="NikoshBAN" pitchFamily="2" charset="0"/>
                  <a:cs typeface="NikoshBAN" pitchFamily="2" charset="0"/>
                </a:endParaRPr>
              </a:p>
            </p:txBody>
          </p:sp>
          <p:sp>
            <p:nvSpPr>
              <p:cNvPr id="54" name="Rectangle 53"/>
              <p:cNvSpPr/>
              <p:nvPr/>
            </p:nvSpPr>
            <p:spPr>
              <a:xfrm>
                <a:off x="6165273" y="4111712"/>
                <a:ext cx="443343" cy="714709"/>
              </a:xfrm>
              <a:prstGeom prst="rect">
                <a:avLst/>
              </a:prstGeom>
            </p:spPr>
            <p:txBody>
              <a:bodyPr wrap="square">
                <a:spAutoFit/>
              </a:bodyPr>
              <a:lstStyle/>
              <a:p>
                <a:r>
                  <a:rPr lang="bn-BD" sz="3200" dirty="0" smtClean="0">
                    <a:latin typeface="NikoshBAN" pitchFamily="2" charset="0"/>
                    <a:cs typeface="NikoshBAN" pitchFamily="2" charset="0"/>
                  </a:rPr>
                  <a:t>ঘ</a:t>
                </a:r>
                <a:endParaRPr lang="en-US" sz="3200" dirty="0">
                  <a:latin typeface="NikoshBAN" pitchFamily="2" charset="0"/>
                  <a:cs typeface="NikoshBAN" pitchFamily="2" charset="0"/>
                </a:endParaRPr>
              </a:p>
            </p:txBody>
          </p:sp>
        </p:grpSp>
        <p:grpSp>
          <p:nvGrpSpPr>
            <p:cNvPr id="50" name="Group 49"/>
            <p:cNvGrpSpPr/>
            <p:nvPr/>
          </p:nvGrpSpPr>
          <p:grpSpPr>
            <a:xfrm>
              <a:off x="4779818" y="3823848"/>
              <a:ext cx="512618" cy="584775"/>
              <a:chOff x="3422074" y="4094778"/>
              <a:chExt cx="623454" cy="714709"/>
            </a:xfrm>
          </p:grpSpPr>
          <p:sp>
            <p:nvSpPr>
              <p:cNvPr id="51" name="Oval 50"/>
              <p:cNvSpPr/>
              <p:nvPr/>
            </p:nvSpPr>
            <p:spPr>
              <a:xfrm>
                <a:off x="3422074" y="4125677"/>
                <a:ext cx="623454" cy="5786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latin typeface="NikoshBAN" pitchFamily="2" charset="0"/>
                  <a:cs typeface="NikoshBAN" pitchFamily="2" charset="0"/>
                </a:endParaRPr>
              </a:p>
            </p:txBody>
          </p:sp>
          <p:sp>
            <p:nvSpPr>
              <p:cNvPr id="52" name="Rectangle 51"/>
              <p:cNvSpPr/>
              <p:nvPr/>
            </p:nvSpPr>
            <p:spPr>
              <a:xfrm>
                <a:off x="3477492" y="4094778"/>
                <a:ext cx="443343" cy="714709"/>
              </a:xfrm>
              <a:prstGeom prst="rect">
                <a:avLst/>
              </a:prstGeom>
            </p:spPr>
            <p:txBody>
              <a:bodyPr wrap="square">
                <a:spAutoFit/>
              </a:bodyPr>
              <a:lstStyle/>
              <a:p>
                <a:r>
                  <a:rPr lang="bn-BD" sz="3200" dirty="0">
                    <a:latin typeface="NikoshBAN" pitchFamily="2" charset="0"/>
                    <a:cs typeface="NikoshBAN" pitchFamily="2" charset="0"/>
                  </a:rPr>
                  <a:t>খ</a:t>
                </a:r>
                <a:endParaRPr lang="en-US" sz="3200" dirty="0">
                  <a:latin typeface="NikoshBAN" pitchFamily="2" charset="0"/>
                  <a:cs typeface="NikoshBAN" pitchFamily="2" charset="0"/>
                </a:endParaRPr>
              </a:p>
            </p:txBody>
          </p:sp>
        </p:grpSp>
      </p:grpSp>
      <p:grpSp>
        <p:nvGrpSpPr>
          <p:cNvPr id="59" name="Group 58"/>
          <p:cNvGrpSpPr/>
          <p:nvPr/>
        </p:nvGrpSpPr>
        <p:grpSpPr>
          <a:xfrm>
            <a:off x="696742" y="4840288"/>
            <a:ext cx="8232182" cy="1694667"/>
            <a:chOff x="551602" y="4972248"/>
            <a:chExt cx="8232182" cy="1694667"/>
          </a:xfrm>
        </p:grpSpPr>
        <p:sp>
          <p:nvSpPr>
            <p:cNvPr id="60" name="Rectangle 59"/>
            <p:cNvSpPr/>
            <p:nvPr/>
          </p:nvSpPr>
          <p:spPr>
            <a:xfrm>
              <a:off x="551602" y="4972248"/>
              <a:ext cx="8232182" cy="1631216"/>
            </a:xfrm>
            <a:prstGeom prst="rect">
              <a:avLst/>
            </a:prstGeom>
          </p:spPr>
          <p:txBody>
            <a:bodyPr wrap="square">
              <a:spAutoFit/>
            </a:bodyPr>
            <a:lstStyle/>
            <a:p>
              <a:r>
                <a:rPr lang="bn-BD" sz="3600" b="1" dirty="0" smtClean="0">
                  <a:latin typeface="NikoshBAN" pitchFamily="2" charset="0"/>
                  <a:cs typeface="NikoshBAN" pitchFamily="2" charset="0"/>
                </a:rPr>
                <a:t> </a:t>
              </a:r>
              <a:r>
                <a:rPr lang="bn-BD" sz="3600" dirty="0" smtClean="0">
                  <a:latin typeface="NikoshBAN" pitchFamily="2" charset="0"/>
                  <a:cs typeface="NikoshBAN" pitchFamily="2" charset="0"/>
                </a:rPr>
                <a:t>৫.</a:t>
              </a:r>
              <a:r>
                <a:rPr lang="en-US" sz="3600" dirty="0" smtClean="0">
                  <a:latin typeface="NikoshBAN" pitchFamily="2" charset="0"/>
                  <a:cs typeface="NikoshBAN" pitchFamily="2" charset="0"/>
                </a:rPr>
                <a:t> </a:t>
              </a:r>
              <a:r>
                <a:rPr lang="bn-BD" sz="3600" dirty="0" smtClean="0">
                  <a:latin typeface="NikoshBAN" pitchFamily="2" charset="0"/>
                  <a:cs typeface="NikoshBAN" pitchFamily="2" charset="0"/>
                </a:rPr>
                <a:t>প্রশ্ন: ক্ষমতা = কী ?  </a:t>
              </a:r>
            </a:p>
            <a:p>
              <a:r>
                <a:rPr lang="bn-BD" sz="3200" dirty="0" smtClean="0">
                  <a:latin typeface="NikoshBAN" pitchFamily="2" charset="0"/>
                  <a:cs typeface="NikoshBAN" pitchFamily="2" charset="0"/>
                </a:rPr>
                <a:t>           শক্তি                                 মোট কাজ/মোট সময়</a:t>
              </a:r>
            </a:p>
            <a:p>
              <a:r>
                <a:rPr lang="bn-BD" sz="3200" dirty="0" smtClean="0">
                  <a:latin typeface="NikoshBAN" pitchFamily="2" charset="0"/>
                  <a:cs typeface="NikoshBAN" pitchFamily="2" charset="0"/>
                </a:rPr>
                <a:t>           সময় /দূরত্ব                           সময় / কাজ।</a:t>
              </a:r>
              <a:endParaRPr lang="en-US" sz="3200" dirty="0">
                <a:latin typeface="NikoshBAN" pitchFamily="2" charset="0"/>
                <a:cs typeface="NikoshBAN" pitchFamily="2" charset="0"/>
              </a:endParaRPr>
            </a:p>
          </p:txBody>
        </p:sp>
        <p:grpSp>
          <p:nvGrpSpPr>
            <p:cNvPr id="61" name="Group 60"/>
            <p:cNvGrpSpPr/>
            <p:nvPr/>
          </p:nvGrpSpPr>
          <p:grpSpPr>
            <a:xfrm>
              <a:off x="4807528" y="5541810"/>
              <a:ext cx="512618" cy="584775"/>
              <a:chOff x="3422074" y="4128646"/>
              <a:chExt cx="623454" cy="714709"/>
            </a:xfrm>
          </p:grpSpPr>
          <p:sp>
            <p:nvSpPr>
              <p:cNvPr id="71" name="Oval 70"/>
              <p:cNvSpPr/>
              <p:nvPr/>
            </p:nvSpPr>
            <p:spPr>
              <a:xfrm>
                <a:off x="3422074" y="4159543"/>
                <a:ext cx="623454" cy="5787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latin typeface="NikoshBAN" pitchFamily="2" charset="0"/>
                  <a:cs typeface="NikoshBAN" pitchFamily="2" charset="0"/>
                </a:endParaRPr>
              </a:p>
            </p:txBody>
          </p:sp>
          <p:sp>
            <p:nvSpPr>
              <p:cNvPr id="72" name="Rectangle 71"/>
              <p:cNvSpPr/>
              <p:nvPr/>
            </p:nvSpPr>
            <p:spPr>
              <a:xfrm>
                <a:off x="3477492" y="4128646"/>
                <a:ext cx="443343" cy="714709"/>
              </a:xfrm>
              <a:prstGeom prst="rect">
                <a:avLst/>
              </a:prstGeom>
            </p:spPr>
            <p:txBody>
              <a:bodyPr wrap="square">
                <a:spAutoFit/>
              </a:bodyPr>
              <a:lstStyle/>
              <a:p>
                <a:r>
                  <a:rPr lang="bn-BD" sz="3200" dirty="0">
                    <a:latin typeface="NikoshBAN" pitchFamily="2" charset="0"/>
                    <a:cs typeface="NikoshBAN" pitchFamily="2" charset="0"/>
                  </a:rPr>
                  <a:t>খ</a:t>
                </a:r>
                <a:endParaRPr lang="en-US" sz="3200" dirty="0">
                  <a:latin typeface="NikoshBAN" pitchFamily="2" charset="0"/>
                  <a:cs typeface="NikoshBAN" pitchFamily="2" charset="0"/>
                </a:endParaRPr>
              </a:p>
            </p:txBody>
          </p:sp>
        </p:grpSp>
        <p:grpSp>
          <p:nvGrpSpPr>
            <p:cNvPr id="62" name="Group 61"/>
            <p:cNvGrpSpPr/>
            <p:nvPr/>
          </p:nvGrpSpPr>
          <p:grpSpPr>
            <a:xfrm>
              <a:off x="1080656" y="5527959"/>
              <a:ext cx="512618" cy="584775"/>
              <a:chOff x="858983" y="4142501"/>
              <a:chExt cx="623454" cy="714709"/>
            </a:xfrm>
          </p:grpSpPr>
          <p:sp>
            <p:nvSpPr>
              <p:cNvPr id="69" name="Oval 68"/>
              <p:cNvSpPr/>
              <p:nvPr/>
            </p:nvSpPr>
            <p:spPr>
              <a:xfrm>
                <a:off x="858983" y="4173398"/>
                <a:ext cx="623454" cy="5787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latin typeface="NikoshBAN" pitchFamily="2" charset="0"/>
                  <a:cs typeface="NikoshBAN" pitchFamily="2" charset="0"/>
                </a:endParaRPr>
              </a:p>
            </p:txBody>
          </p:sp>
          <p:sp>
            <p:nvSpPr>
              <p:cNvPr id="70" name="Rectangle 69"/>
              <p:cNvSpPr/>
              <p:nvPr/>
            </p:nvSpPr>
            <p:spPr>
              <a:xfrm>
                <a:off x="914401" y="4142501"/>
                <a:ext cx="443343" cy="714709"/>
              </a:xfrm>
              <a:prstGeom prst="rect">
                <a:avLst/>
              </a:prstGeom>
            </p:spPr>
            <p:txBody>
              <a:bodyPr wrap="square">
                <a:spAutoFit/>
              </a:bodyPr>
              <a:lstStyle/>
              <a:p>
                <a:r>
                  <a:rPr lang="bn-BD" sz="3200" dirty="0">
                    <a:latin typeface="NikoshBAN" pitchFamily="2" charset="0"/>
                    <a:cs typeface="NikoshBAN" pitchFamily="2" charset="0"/>
                  </a:rPr>
                  <a:t>ক</a:t>
                </a:r>
                <a:endParaRPr lang="en-US" sz="3200" dirty="0">
                  <a:latin typeface="NikoshBAN" pitchFamily="2" charset="0"/>
                  <a:cs typeface="NikoshBAN" pitchFamily="2" charset="0"/>
                </a:endParaRPr>
              </a:p>
            </p:txBody>
          </p:sp>
        </p:grpSp>
        <p:grpSp>
          <p:nvGrpSpPr>
            <p:cNvPr id="63" name="Group 62"/>
            <p:cNvGrpSpPr/>
            <p:nvPr/>
          </p:nvGrpSpPr>
          <p:grpSpPr>
            <a:xfrm>
              <a:off x="1094508" y="6068287"/>
              <a:ext cx="512618" cy="584775"/>
              <a:chOff x="4862946" y="4128646"/>
              <a:chExt cx="623454" cy="714709"/>
            </a:xfrm>
          </p:grpSpPr>
          <p:sp>
            <p:nvSpPr>
              <p:cNvPr id="67" name="Oval 66"/>
              <p:cNvSpPr/>
              <p:nvPr/>
            </p:nvSpPr>
            <p:spPr>
              <a:xfrm>
                <a:off x="4862946" y="4159543"/>
                <a:ext cx="623454" cy="5787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latin typeface="NikoshBAN" pitchFamily="2" charset="0"/>
                  <a:cs typeface="NikoshBAN" pitchFamily="2" charset="0"/>
                </a:endParaRPr>
              </a:p>
            </p:txBody>
          </p:sp>
          <p:sp>
            <p:nvSpPr>
              <p:cNvPr id="68" name="Rectangle 67"/>
              <p:cNvSpPr/>
              <p:nvPr/>
            </p:nvSpPr>
            <p:spPr>
              <a:xfrm>
                <a:off x="4918364" y="4128646"/>
                <a:ext cx="443343" cy="714709"/>
              </a:xfrm>
              <a:prstGeom prst="rect">
                <a:avLst/>
              </a:prstGeom>
            </p:spPr>
            <p:txBody>
              <a:bodyPr wrap="square">
                <a:spAutoFit/>
              </a:bodyPr>
              <a:lstStyle/>
              <a:p>
                <a:r>
                  <a:rPr lang="bn-BD" sz="3200" dirty="0" smtClean="0">
                    <a:latin typeface="NikoshBAN" pitchFamily="2" charset="0"/>
                    <a:cs typeface="NikoshBAN" pitchFamily="2" charset="0"/>
                  </a:rPr>
                  <a:t>গ</a:t>
                </a:r>
                <a:endParaRPr lang="en-US" sz="3200" dirty="0">
                  <a:latin typeface="NikoshBAN" pitchFamily="2" charset="0"/>
                  <a:cs typeface="NikoshBAN" pitchFamily="2" charset="0"/>
                </a:endParaRPr>
              </a:p>
            </p:txBody>
          </p:sp>
        </p:grpSp>
        <p:grpSp>
          <p:nvGrpSpPr>
            <p:cNvPr id="64" name="Group 63"/>
            <p:cNvGrpSpPr/>
            <p:nvPr/>
          </p:nvGrpSpPr>
          <p:grpSpPr>
            <a:xfrm>
              <a:off x="4849093" y="6082140"/>
              <a:ext cx="512618" cy="584775"/>
              <a:chOff x="6109855" y="4128646"/>
              <a:chExt cx="623454" cy="714709"/>
            </a:xfrm>
          </p:grpSpPr>
          <p:sp>
            <p:nvSpPr>
              <p:cNvPr id="65" name="Oval 64"/>
              <p:cNvSpPr/>
              <p:nvPr/>
            </p:nvSpPr>
            <p:spPr>
              <a:xfrm>
                <a:off x="6109855" y="4159543"/>
                <a:ext cx="623454" cy="5787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latin typeface="NikoshBAN" pitchFamily="2" charset="0"/>
                  <a:cs typeface="NikoshBAN" pitchFamily="2" charset="0"/>
                </a:endParaRPr>
              </a:p>
            </p:txBody>
          </p:sp>
          <p:sp>
            <p:nvSpPr>
              <p:cNvPr id="66" name="Rectangle 65"/>
              <p:cNvSpPr/>
              <p:nvPr/>
            </p:nvSpPr>
            <p:spPr>
              <a:xfrm>
                <a:off x="6165273" y="4128646"/>
                <a:ext cx="443343" cy="714709"/>
              </a:xfrm>
              <a:prstGeom prst="rect">
                <a:avLst/>
              </a:prstGeom>
            </p:spPr>
            <p:txBody>
              <a:bodyPr wrap="square">
                <a:spAutoFit/>
              </a:bodyPr>
              <a:lstStyle/>
              <a:p>
                <a:r>
                  <a:rPr lang="bn-BD" sz="3200" dirty="0" smtClean="0">
                    <a:latin typeface="NikoshBAN" pitchFamily="2" charset="0"/>
                    <a:cs typeface="NikoshBAN" pitchFamily="2" charset="0"/>
                  </a:rPr>
                  <a:t>ঘ</a:t>
                </a:r>
                <a:endParaRPr lang="en-US" sz="3200" dirty="0">
                  <a:latin typeface="NikoshBAN" pitchFamily="2" charset="0"/>
                  <a:cs typeface="NikoshBAN" pitchFamily="2" charset="0"/>
                </a:endParaRPr>
              </a:p>
            </p:txBody>
          </p:sp>
        </p:grpSp>
      </p:grpSp>
      <p:sp>
        <p:nvSpPr>
          <p:cNvPr id="73" name="Oval 72"/>
          <p:cNvSpPr/>
          <p:nvPr/>
        </p:nvSpPr>
        <p:spPr>
          <a:xfrm>
            <a:off x="1139968" y="4189887"/>
            <a:ext cx="512680" cy="481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NikoshBAN" pitchFamily="2" charset="0"/>
              <a:cs typeface="NikoshBAN" pitchFamily="2" charset="0"/>
            </a:endParaRPr>
          </a:p>
        </p:txBody>
      </p:sp>
      <p:sp>
        <p:nvSpPr>
          <p:cNvPr id="74" name="Oval 73"/>
          <p:cNvSpPr/>
          <p:nvPr/>
        </p:nvSpPr>
        <p:spPr>
          <a:xfrm>
            <a:off x="4962503" y="5444716"/>
            <a:ext cx="484971" cy="4817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NikoshBAN" pitchFamily="2" charset="0"/>
              <a:cs typeface="NikoshBAN" pitchFamily="2" charset="0"/>
            </a:endParaRPr>
          </a:p>
        </p:txBody>
      </p:sp>
      <p:sp>
        <p:nvSpPr>
          <p:cNvPr id="75" name="Pentagon 74"/>
          <p:cNvSpPr/>
          <p:nvPr/>
        </p:nvSpPr>
        <p:spPr>
          <a:xfrm>
            <a:off x="49144" y="45483"/>
            <a:ext cx="2050471" cy="803564"/>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smtClean="0">
                <a:solidFill>
                  <a:schemeClr val="bg1"/>
                </a:solidFill>
                <a:latin typeface="NikoshBAN" pitchFamily="2" charset="0"/>
                <a:cs typeface="NikoshBAN" pitchFamily="2" charset="0"/>
                <a:sym typeface="Wingdings"/>
              </a:rPr>
              <a:t>মূল্যায়ন</a:t>
            </a:r>
            <a:endParaRPr lang="en-US" sz="4400" b="1"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133961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fill="hold"/>
                                        <p:tgtEl>
                                          <p:spTgt spid="45"/>
                                        </p:tgtEl>
                                        <p:attrNameLst>
                                          <p:attrName>ppt_x</p:attrName>
                                        </p:attrNameLst>
                                      </p:cBhvr>
                                      <p:tavLst>
                                        <p:tav tm="0">
                                          <p:val>
                                            <p:strVal val="0-#ppt_w/2"/>
                                          </p:val>
                                        </p:tav>
                                        <p:tav tm="100000">
                                          <p:val>
                                            <p:strVal val="#ppt_x"/>
                                          </p:val>
                                        </p:tav>
                                      </p:tavLst>
                                    </p:anim>
                                    <p:anim calcmode="lin" valueType="num">
                                      <p:cBhvr additive="base">
                                        <p:cTn id="26" dur="500" fill="hold"/>
                                        <p:tgtEl>
                                          <p:spTgt spid="4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circle(in)">
                                      <p:cBhvr>
                                        <p:cTn id="31" dur="2000"/>
                                        <p:tgtEl>
                                          <p:spTgt spid="73"/>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59"/>
                                        </p:tgtEl>
                                        <p:attrNameLst>
                                          <p:attrName>style.visibility</p:attrName>
                                        </p:attrNameLst>
                                      </p:cBhvr>
                                      <p:to>
                                        <p:strVal val="visible"/>
                                      </p:to>
                                    </p:set>
                                    <p:anim calcmode="lin" valueType="num">
                                      <p:cBhvr additive="base">
                                        <p:cTn id="36" dur="500" fill="hold"/>
                                        <p:tgtEl>
                                          <p:spTgt spid="59"/>
                                        </p:tgtEl>
                                        <p:attrNameLst>
                                          <p:attrName>ppt_x</p:attrName>
                                        </p:attrNameLst>
                                      </p:cBhvr>
                                      <p:tavLst>
                                        <p:tav tm="0">
                                          <p:val>
                                            <p:strVal val="0-#ppt_w/2"/>
                                          </p:val>
                                        </p:tav>
                                        <p:tav tm="100000">
                                          <p:val>
                                            <p:strVal val="#ppt_x"/>
                                          </p:val>
                                        </p:tav>
                                      </p:tavLst>
                                    </p:anim>
                                    <p:anim calcmode="lin" valueType="num">
                                      <p:cBhvr additive="base">
                                        <p:cTn id="37" dur="500" fill="hold"/>
                                        <p:tgtEl>
                                          <p:spTgt spid="59"/>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74"/>
                                        </p:tgtEl>
                                        <p:attrNameLst>
                                          <p:attrName>style.visibility</p:attrName>
                                        </p:attrNameLst>
                                      </p:cBhvr>
                                      <p:to>
                                        <p:strVal val="visible"/>
                                      </p:to>
                                    </p:set>
                                    <p:animEffect transition="in" filter="circle(in)">
                                      <p:cBhvr>
                                        <p:cTn id="42" dur="2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73" grpId="0" animBg="1"/>
      <p:bldP spid="7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3934" y="1981583"/>
            <a:ext cx="7841672" cy="2554545"/>
          </a:xfrm>
          <a:prstGeom prst="rect">
            <a:avLst/>
          </a:prstGeom>
          <a:noFill/>
          <a:ln w="38100">
            <a:solidFill>
              <a:schemeClr val="bg1">
                <a:lumMod val="95000"/>
              </a:schemeClr>
            </a:solidFill>
          </a:ln>
          <a:scene3d>
            <a:camera prst="orthographicFront"/>
            <a:lightRig rig="threePt" dir="t"/>
          </a:scene3d>
          <a:sp3d>
            <a:bevelT prst="relaxedInset"/>
          </a:sp3d>
        </p:spPr>
        <p:txBody>
          <a:bodyPr wrap="square" rtlCol="0">
            <a:spAutoFit/>
          </a:bodyPr>
          <a:lstStyle/>
          <a:p>
            <a:pPr algn="just"/>
            <a:r>
              <a:rPr lang="bn-BD" sz="4000" dirty="0" smtClean="0">
                <a:latin typeface="NikoshBAN" pitchFamily="2" charset="0"/>
                <a:cs typeface="NikoshBAN" pitchFamily="2" charset="0"/>
              </a:rPr>
              <a:t>১। কাজ </a:t>
            </a:r>
          </a:p>
          <a:p>
            <a:pPr algn="just"/>
            <a:r>
              <a:rPr lang="bn-BD" sz="4000" dirty="0" smtClean="0">
                <a:latin typeface="NikoshBAN" pitchFamily="2" charset="0"/>
                <a:cs typeface="NikoshBAN" pitchFamily="2" charset="0"/>
              </a:rPr>
              <a:t>২। ক্ষমতা </a:t>
            </a:r>
          </a:p>
          <a:p>
            <a:pPr algn="just"/>
            <a:r>
              <a:rPr lang="bn-BD" sz="4000" dirty="0" smtClean="0">
                <a:latin typeface="NikoshBAN" pitchFamily="2" charset="0"/>
                <a:cs typeface="NikoshBAN" pitchFamily="2" charset="0"/>
              </a:rPr>
              <a:t>৩। শক্তি </a:t>
            </a:r>
          </a:p>
          <a:p>
            <a:pPr algn="just"/>
            <a:r>
              <a:rPr lang="bn-BD" sz="4000" dirty="0" smtClean="0">
                <a:latin typeface="NikoshBAN" pitchFamily="2" charset="0"/>
                <a:cs typeface="NikoshBAN" pitchFamily="2" charset="0"/>
              </a:rPr>
              <a:t>৪। ক্ষমতা ও শক্তির মধ্যে সম্পর্ক।</a:t>
            </a:r>
          </a:p>
        </p:txBody>
      </p:sp>
      <p:sp>
        <p:nvSpPr>
          <p:cNvPr id="3" name="Rectangle 2"/>
          <p:cNvSpPr/>
          <p:nvPr/>
        </p:nvSpPr>
        <p:spPr>
          <a:xfrm>
            <a:off x="606563" y="1062501"/>
            <a:ext cx="4396758" cy="707886"/>
          </a:xfrm>
          <a:prstGeom prst="rect">
            <a:avLst/>
          </a:prstGeom>
        </p:spPr>
        <p:txBody>
          <a:bodyPr wrap="square">
            <a:spAutoFit/>
          </a:bodyPr>
          <a:lstStyle/>
          <a:p>
            <a:pPr algn="just"/>
            <a:r>
              <a:rPr lang="bn-BD" sz="4000" b="1" dirty="0" smtClean="0">
                <a:latin typeface="NikoshBAN" pitchFamily="2" charset="0"/>
                <a:cs typeface="NikoshBAN" pitchFamily="2" charset="0"/>
              </a:rPr>
              <a:t>গুরুত্বপূর্ণ শব্দসমূহ</a:t>
            </a:r>
            <a:endParaRPr lang="bn-BD" sz="4000" b="1" dirty="0">
              <a:latin typeface="NikoshBAN" pitchFamily="2" charset="0"/>
              <a:cs typeface="NikoshBAN" pitchFamily="2" charset="0"/>
            </a:endParaRPr>
          </a:p>
        </p:txBody>
      </p:sp>
    </p:spTree>
    <p:extLst>
      <p:ext uri="{BB962C8B-B14F-4D97-AF65-F5344CB8AC3E}">
        <p14:creationId xmlns:p14="http://schemas.microsoft.com/office/powerpoint/2010/main" val="3142126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2331" y="3248451"/>
            <a:ext cx="6553195" cy="707886"/>
          </a:xfrm>
          <a:prstGeom prst="rect">
            <a:avLst/>
          </a:prstGeom>
          <a:noFill/>
          <a:ln w="38100">
            <a:solidFill>
              <a:schemeClr val="accent6">
                <a:lumMod val="60000"/>
                <a:lumOff val="40000"/>
              </a:schemeClr>
            </a:solidFill>
          </a:ln>
          <a:scene3d>
            <a:camera prst="orthographicFront"/>
            <a:lightRig rig="threePt" dir="t"/>
          </a:scene3d>
          <a:sp3d>
            <a:bevelT prst="relaxedInset"/>
          </a:sp3d>
        </p:spPr>
        <p:txBody>
          <a:bodyPr wrap="square" rtlCol="0">
            <a:spAutoFit/>
          </a:bodyPr>
          <a:lstStyle/>
          <a:p>
            <a:pPr algn="just"/>
            <a:r>
              <a:rPr lang="bn-BD" sz="4000" dirty="0" smtClean="0">
                <a:latin typeface="NikoshBAN" pitchFamily="2" charset="0"/>
                <a:cs typeface="NikoshBAN" pitchFamily="2" charset="0"/>
                <a:sym typeface="Wingdings"/>
              </a:rPr>
              <a:t></a:t>
            </a:r>
            <a:r>
              <a:rPr lang="en-US" sz="4000" dirty="0" smtClean="0">
                <a:latin typeface="NikoshBAN" pitchFamily="2" charset="0"/>
                <a:cs typeface="NikoshBAN" pitchFamily="2" charset="0"/>
                <a:sym typeface="Wingdings"/>
              </a:rPr>
              <a:t> </a:t>
            </a:r>
            <a:r>
              <a:rPr lang="bn-BD" sz="4000" dirty="0" smtClean="0">
                <a:latin typeface="NikoshBAN" pitchFamily="2" charset="0"/>
                <a:cs typeface="NikoshBAN" pitchFamily="2" charset="0"/>
              </a:rPr>
              <a:t>কাজ ও ক্ষমতার মধ্যে সম্পর্ক কী?</a:t>
            </a:r>
            <a:endParaRPr lang="bn-BD" sz="4000" dirty="0">
              <a:latin typeface="NikoshBAN" pitchFamily="2" charset="0"/>
              <a:cs typeface="NikoshBAN" pitchFamily="2" charset="0"/>
            </a:endParaRPr>
          </a:p>
        </p:txBody>
      </p:sp>
      <p:sp>
        <p:nvSpPr>
          <p:cNvPr id="8" name="Pentagon 7"/>
          <p:cNvSpPr/>
          <p:nvPr/>
        </p:nvSpPr>
        <p:spPr>
          <a:xfrm>
            <a:off x="49144" y="45483"/>
            <a:ext cx="2435264" cy="803564"/>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smtClean="0">
                <a:solidFill>
                  <a:schemeClr val="bg1"/>
                </a:solidFill>
                <a:latin typeface="NikoshBAN" pitchFamily="2" charset="0"/>
                <a:cs typeface="NikoshBAN" pitchFamily="2" charset="0"/>
                <a:sym typeface="Wingdings"/>
              </a:rPr>
              <a:t>বাড়ির কাজ</a:t>
            </a:r>
            <a:endParaRPr lang="en-US" sz="4400" b="1" dirty="0">
              <a:solidFill>
                <a:schemeClr val="bg1"/>
              </a:solidFill>
            </a:endParaRPr>
          </a:p>
        </p:txBody>
      </p:sp>
    </p:spTree>
    <p:extLst>
      <p:ext uri="{BB962C8B-B14F-4D97-AF65-F5344CB8AC3E}">
        <p14:creationId xmlns:p14="http://schemas.microsoft.com/office/powerpoint/2010/main" val="13134346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9806" y="2843644"/>
            <a:ext cx="3931685" cy="1569660"/>
          </a:xfrm>
          <a:prstGeom prst="rect">
            <a:avLst/>
          </a:prstGeom>
          <a:ln>
            <a:noFill/>
          </a:ln>
          <a:effectLst>
            <a:outerShdw blurRad="44450" dist="27940" dir="5400000" algn="ctr">
              <a:srgbClr val="000000">
                <a:alpha val="32000"/>
              </a:srgbClr>
            </a:outerShdw>
          </a:effectLst>
          <a:scene3d>
            <a:camera prst="orthographicFront"/>
            <a:lightRig rig="balanced" dir="t">
              <a:rot lat="0" lon="0" rev="8700000"/>
            </a:lightRig>
          </a:scene3d>
          <a:sp3d>
            <a:bevelT w="190500" h="38100"/>
          </a:sp3d>
        </p:spPr>
        <p:txBody>
          <a:bodyPr wrap="square">
            <a:spAutoFit/>
          </a:bodyPr>
          <a:lstStyle/>
          <a:p>
            <a:pPr algn="ctr"/>
            <a:r>
              <a:rPr lang="bn-BD" sz="9600" b="1" dirty="0" smtClean="0">
                <a:ln w="1905"/>
                <a:solidFill>
                  <a:srgbClr val="00B0F0"/>
                </a:solidFill>
                <a:effectLst>
                  <a:innerShdw blurRad="69850" dist="43180" dir="5400000">
                    <a:srgbClr val="000000">
                      <a:alpha val="65000"/>
                    </a:srgbClr>
                  </a:innerShdw>
                </a:effectLst>
                <a:latin typeface="NikoshBAN" pitchFamily="2" charset="0"/>
                <a:cs typeface="NikoshBAN" pitchFamily="2" charset="0"/>
              </a:rPr>
              <a:t>সকলকে</a:t>
            </a:r>
            <a:endParaRPr lang="en-US" sz="9600" b="1" dirty="0">
              <a:ln w="1905"/>
              <a:solidFill>
                <a:srgbClr val="00B0F0"/>
              </a:solidFill>
              <a:effectLst>
                <a:innerShdw blurRad="69850" dist="43180" dir="5400000">
                  <a:srgbClr val="000000">
                    <a:alpha val="65000"/>
                  </a:srgbClr>
                </a:innerShdw>
              </a:effectLst>
              <a:latin typeface="NikoshBAN" pitchFamily="2" charset="0"/>
              <a:cs typeface="NikoshBAN" pitchFamily="2" charset="0"/>
            </a:endParaRPr>
          </a:p>
        </p:txBody>
      </p:sp>
      <p:sp>
        <p:nvSpPr>
          <p:cNvPr id="3" name="Rectangle 2"/>
          <p:cNvSpPr/>
          <p:nvPr/>
        </p:nvSpPr>
        <p:spPr>
          <a:xfrm>
            <a:off x="1456054" y="1300349"/>
            <a:ext cx="5019697" cy="1802615"/>
          </a:xfrm>
          <a:prstGeom prst="rect">
            <a:avLst/>
          </a:prstGeom>
          <a:ln>
            <a:noFill/>
          </a:ln>
          <a:effectLst>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wrap="none">
            <a:prstTxWarp prst="textPlain">
              <a:avLst/>
            </a:prstTxWarp>
            <a:spAutoFit/>
          </a:bodyPr>
          <a:lstStyle/>
          <a:p>
            <a:pPr algn="ctr"/>
            <a:r>
              <a:rPr lang="bn-BD" sz="41300" dirty="0" smtClean="0">
                <a:ln w="0"/>
                <a:solidFill>
                  <a:schemeClr val="accent1"/>
                </a:solidFill>
                <a:effectLst>
                  <a:outerShdw blurRad="38100" dist="25400" dir="5400000" algn="ctr" rotWithShape="0">
                    <a:srgbClr val="6E747A">
                      <a:alpha val="43000"/>
                    </a:srgbClr>
                  </a:outerShdw>
                </a:effectLst>
                <a:latin typeface="NikoshBAN" pitchFamily="2" charset="0"/>
                <a:cs typeface="NikoshBAN" pitchFamily="2" charset="0"/>
              </a:rPr>
              <a:t>ধন্যবাদ</a:t>
            </a:r>
            <a:endParaRPr lang="en-US" sz="41300" dirty="0">
              <a:ln w="0"/>
              <a:solidFill>
                <a:schemeClr val="accent1"/>
              </a:solidFill>
              <a:effectLst>
                <a:outerShdw blurRad="38100" dist="25400" dir="5400000" algn="ctr" rotWithShape="0">
                  <a:srgbClr val="6E747A">
                    <a:alpha val="43000"/>
                  </a:srgbClr>
                </a:outerShdw>
              </a:effectLst>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9807" y="3852473"/>
            <a:ext cx="3676378" cy="3005528"/>
          </a:xfrm>
          <a:prstGeom prst="rect">
            <a:avLst/>
          </a:prstGeom>
        </p:spPr>
      </p:pic>
    </p:spTree>
    <p:extLst>
      <p:ext uri="{BB962C8B-B14F-4D97-AF65-F5344CB8AC3E}">
        <p14:creationId xmlns:p14="http://schemas.microsoft.com/office/powerpoint/2010/main" val="31924589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3000" fill="hold"/>
                                        <p:tgtEl>
                                          <p:spTgt spid="2"/>
                                        </p:tgtEl>
                                        <p:attrNameLst>
                                          <p:attrName>ppt_x</p:attrName>
                                        </p:attrNameLst>
                                      </p:cBhvr>
                                      <p:tavLst>
                                        <p:tav tm="0">
                                          <p:val>
                                            <p:strVal val="#ppt_x"/>
                                          </p:val>
                                        </p:tav>
                                        <p:tav tm="100000">
                                          <p:val>
                                            <p:strVal val="#ppt_x"/>
                                          </p:val>
                                        </p:tav>
                                      </p:tavLst>
                                    </p:anim>
                                    <p:anim calcmode="lin" valueType="num">
                                      <p:cBhvr additive="base">
                                        <p:cTn id="13"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7253" y="17253"/>
            <a:ext cx="2618510" cy="928255"/>
            <a:chOff x="-1" y="0"/>
            <a:chExt cx="2970461" cy="1048694"/>
          </a:xfrm>
        </p:grpSpPr>
        <p:sp>
          <p:nvSpPr>
            <p:cNvPr id="10" name="Pentagon 9"/>
            <p:cNvSpPr/>
            <p:nvPr/>
          </p:nvSpPr>
          <p:spPr>
            <a:xfrm>
              <a:off x="-1" y="0"/>
              <a:ext cx="2970461" cy="997527"/>
            </a:xfrm>
            <a:prstGeom prst="homePlate">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 y="0"/>
              <a:ext cx="2687783" cy="1048694"/>
            </a:xfrm>
            <a:prstGeom prst="rect">
              <a:avLst/>
            </a:prstGeom>
          </p:spPr>
          <p:txBody>
            <a:bodyPr wrap="square">
              <a:spAutoFit/>
            </a:bodyPr>
            <a:lstStyle/>
            <a:p>
              <a:pPr algn="ctr">
                <a:defRPr/>
              </a:pPr>
              <a:r>
                <a:rPr lang="bn-BD" sz="5400" b="1" dirty="0" smtClean="0">
                  <a:solidFill>
                    <a:schemeClr val="bg1"/>
                  </a:solidFill>
                  <a:latin typeface="NikoshBAN" pitchFamily="2" charset="0"/>
                  <a:cs typeface="NikoshBAN" pitchFamily="2" charset="0"/>
                </a:rPr>
                <a:t>পরিচিতি</a:t>
              </a:r>
              <a:endParaRPr lang="bn-BD" sz="5400" b="1" dirty="0">
                <a:solidFill>
                  <a:schemeClr val="bg1"/>
                </a:solidFill>
                <a:latin typeface="NikoshBAN" pitchFamily="2" charset="0"/>
                <a:cs typeface="NikoshBAN" pitchFamily="2" charset="0"/>
              </a:endParaRPr>
            </a:p>
          </p:txBody>
        </p:sp>
      </p:gr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2669" y="127377"/>
            <a:ext cx="2323475" cy="272071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3" name="Rectangle 2"/>
          <p:cNvSpPr/>
          <p:nvPr/>
        </p:nvSpPr>
        <p:spPr>
          <a:xfrm>
            <a:off x="17254" y="2968052"/>
            <a:ext cx="4674668" cy="3762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rgbClr val="C00000"/>
                </a:solidFill>
              </a:rPr>
              <a:t>মোঃআনিছুর রহমান(সবুজ)</a:t>
            </a:r>
            <a:r>
              <a:rPr lang="en-US" dirty="0" smtClean="0"/>
              <a:t>             </a:t>
            </a:r>
            <a:endParaRPr lang="bn-IN" dirty="0" smtClean="0"/>
          </a:p>
          <a:p>
            <a:pPr algn="ctr"/>
            <a:r>
              <a:rPr lang="bn-IN" sz="2400" dirty="0" smtClean="0">
                <a:solidFill>
                  <a:srgbClr val="7030A0"/>
                </a:solidFill>
              </a:rPr>
              <a:t>সহকারী শিক্ষক</a:t>
            </a:r>
          </a:p>
          <a:p>
            <a:pPr algn="ctr"/>
            <a:r>
              <a:rPr lang="bn-IN" sz="2400" dirty="0" smtClean="0">
                <a:solidFill>
                  <a:schemeClr val="tx1"/>
                </a:solidFill>
              </a:rPr>
              <a:t>গোড়ল দাখিল মাদরাসা</a:t>
            </a:r>
          </a:p>
          <a:p>
            <a:pPr algn="ctr"/>
            <a:r>
              <a:rPr lang="bn-IN" sz="2400" dirty="0" smtClean="0"/>
              <a:t>কালীগঞ্জ,লালমনিরহাট।</a:t>
            </a:r>
          </a:p>
          <a:p>
            <a:pPr algn="ctr"/>
            <a:r>
              <a:rPr lang="bn-IN" sz="2400" dirty="0" smtClean="0">
                <a:solidFill>
                  <a:srgbClr val="C00000"/>
                </a:solidFill>
              </a:rPr>
              <a:t>মোবাইল-০১৭২৩৩১৪১৩৮</a:t>
            </a:r>
            <a:endParaRPr lang="bn-IN" dirty="0" smtClean="0">
              <a:solidFill>
                <a:srgbClr val="C00000"/>
              </a:solidFill>
            </a:endParaRPr>
          </a:p>
          <a:p>
            <a:pPr algn="ctr"/>
            <a:r>
              <a:rPr lang="bn-IN" dirty="0" smtClean="0"/>
              <a:t>মেইল- </a:t>
            </a:r>
            <a:r>
              <a:rPr lang="en-US" dirty="0" smtClean="0">
                <a:hlinkClick r:id="rId4"/>
              </a:rPr>
              <a:t>shabujnamuri@gmail.com</a:t>
            </a: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p:txBody>
      </p:sp>
      <p:sp>
        <p:nvSpPr>
          <p:cNvPr id="4" name="Rectangle 3"/>
          <p:cNvSpPr/>
          <p:nvPr/>
        </p:nvSpPr>
        <p:spPr>
          <a:xfrm>
            <a:off x="4691922" y="2968052"/>
            <a:ext cx="4452078" cy="3762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rgbClr val="FF0000"/>
                </a:solidFill>
              </a:rPr>
              <a:t>পাঠ পরিচিতি</a:t>
            </a:r>
          </a:p>
          <a:p>
            <a:pPr algn="ctr"/>
            <a:r>
              <a:rPr lang="bn-IN" sz="3200" dirty="0" smtClean="0">
                <a:solidFill>
                  <a:schemeClr val="tx1"/>
                </a:solidFill>
              </a:rPr>
              <a:t>শ্রেণি-সপ্তম</a:t>
            </a:r>
          </a:p>
          <a:p>
            <a:pPr algn="ctr"/>
            <a:r>
              <a:rPr lang="bn-IN" sz="3200" dirty="0" smtClean="0">
                <a:solidFill>
                  <a:srgbClr val="C00000"/>
                </a:solidFill>
              </a:rPr>
              <a:t>বিষয়-বিজ্ঞান</a:t>
            </a:r>
          </a:p>
          <a:p>
            <a:pPr algn="ctr"/>
            <a:r>
              <a:rPr lang="bn-IN" sz="3200" dirty="0" smtClean="0">
                <a:solidFill>
                  <a:schemeClr val="tx1"/>
                </a:solidFill>
              </a:rPr>
              <a:t>অধ্যায়-সপ্তম</a:t>
            </a:r>
          </a:p>
          <a:p>
            <a:pPr algn="ctr"/>
            <a:r>
              <a:rPr lang="bn-IN" sz="3200" dirty="0" smtClean="0">
                <a:solidFill>
                  <a:srgbClr val="002060"/>
                </a:solidFill>
              </a:rPr>
              <a:t>সময়-৪০ মিনিট</a:t>
            </a:r>
          </a:p>
        </p:txBody>
      </p:sp>
    </p:spTree>
    <p:extLst>
      <p:ext uri="{BB962C8B-B14F-4D97-AF65-F5344CB8AC3E}">
        <p14:creationId xmlns:p14="http://schemas.microsoft.com/office/powerpoint/2010/main" val="320943147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DOEL\Desktop\Image=25-5\0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3538" y="1337235"/>
            <a:ext cx="3652107" cy="2248357"/>
          </a:xfrm>
          <a:prstGeom prst="round2DiagRect">
            <a:avLst>
              <a:gd name="adj1" fmla="val 25875"/>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3" name="Picture 9" descr="C:\Users\DOEL\Desktop\Image=25-5\004.jpg"/>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 contrast="-9000"/>
                    </a14:imgEffect>
                  </a14:imgLayer>
                </a14:imgProps>
              </a:ext>
              <a:ext uri="{28A0092B-C50C-407E-A947-70E740481C1C}">
                <a14:useLocalDpi xmlns:a14="http://schemas.microsoft.com/office/drawing/2010/main" val="0"/>
              </a:ext>
            </a:extLst>
          </a:blip>
          <a:srcRect/>
          <a:stretch>
            <a:fillRect/>
          </a:stretch>
        </p:blipFill>
        <p:spPr bwMode="auto">
          <a:xfrm>
            <a:off x="579724" y="1326354"/>
            <a:ext cx="3854253" cy="2272088"/>
          </a:xfrm>
          <a:prstGeom prst="round2DiagRect">
            <a:avLst>
              <a:gd name="adj1" fmla="val 0"/>
              <a:gd name="adj2" fmla="val 25058"/>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4" name="Picture 15" descr="C:\Users\DOEL\Desktop\Image=25-5\00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13541" y="3902227"/>
            <a:ext cx="3761116" cy="2448283"/>
          </a:xfrm>
          <a:prstGeom prst="round2DiagRect">
            <a:avLst>
              <a:gd name="adj1" fmla="val 0"/>
              <a:gd name="adj2" fmla="val 34798"/>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5"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4620" y="3923103"/>
            <a:ext cx="3709360" cy="2408598"/>
          </a:xfrm>
          <a:prstGeom prst="round2DiagRect">
            <a:avLst>
              <a:gd name="adj1" fmla="val 30790"/>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6" name="Pentagon 5"/>
          <p:cNvSpPr/>
          <p:nvPr/>
        </p:nvSpPr>
        <p:spPr>
          <a:xfrm>
            <a:off x="3413444" y="103518"/>
            <a:ext cx="2729344" cy="803564"/>
          </a:xfrm>
          <a:prstGeom prst="homePlate">
            <a:avLst>
              <a:gd name="adj" fmla="val 0"/>
            </a:avLst>
          </a:prstGeom>
          <a:solidFill>
            <a:srgbClr val="00B0F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smtClean="0">
                <a:solidFill>
                  <a:schemeClr val="tx1"/>
                </a:solidFill>
                <a:latin typeface="NikoshBAN" pitchFamily="2" charset="0"/>
                <a:cs typeface="NikoshBAN" pitchFamily="2" charset="0"/>
                <a:sym typeface="Wingdings"/>
              </a:rPr>
              <a:t>চিন্তা করে বল</a:t>
            </a:r>
            <a:endParaRPr lang="en-US" sz="4400" b="1" dirty="0">
              <a:solidFill>
                <a:schemeClr val="tx1"/>
              </a:solidFill>
            </a:endParaRPr>
          </a:p>
        </p:txBody>
      </p:sp>
    </p:spTree>
    <p:extLst>
      <p:ext uri="{BB962C8B-B14F-4D97-AF65-F5344CB8AC3E}">
        <p14:creationId xmlns:p14="http://schemas.microsoft.com/office/powerpoint/2010/main" val="32614163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par>
                                <p:cTn id="14" presetID="21" presetClass="entr" presetSubtype="1"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1)">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0783" y="1775728"/>
            <a:ext cx="7952509" cy="1783817"/>
          </a:xfrm>
          <a:prstGeom prst="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prstTxWarp prst="textPlain">
              <a:avLst/>
            </a:prstTxWarp>
            <a:spAutoFit/>
          </a:bodyPr>
          <a:lstStyle/>
          <a:p>
            <a:pPr algn="ctr"/>
            <a:r>
              <a:rPr lang="bn-BD" sz="7200" b="1" dirty="0" smtClean="0">
                <a:ln>
                  <a:solidFill>
                    <a:schemeClr val="accent6">
                      <a:lumMod val="60000"/>
                      <a:lumOff val="40000"/>
                    </a:schemeClr>
                  </a:solidFill>
                </a:ln>
                <a:solidFill>
                  <a:srgbClr val="008000"/>
                </a:solidFill>
                <a:latin typeface="NikoshBAN" pitchFamily="2" charset="0"/>
                <a:cs typeface="NikoshBAN" pitchFamily="2" charset="0"/>
                <a:sym typeface="Wingdings"/>
              </a:rPr>
              <a:t>কাজ, ক্ষমতা ও শক্তি</a:t>
            </a:r>
            <a:endParaRPr lang="bn-BD" sz="7200" b="1" dirty="0">
              <a:ln>
                <a:solidFill>
                  <a:schemeClr val="accent6">
                    <a:lumMod val="60000"/>
                    <a:lumOff val="40000"/>
                  </a:schemeClr>
                </a:solidFill>
              </a:ln>
              <a:solidFill>
                <a:srgbClr val="008000"/>
              </a:solidFill>
              <a:latin typeface="NikoshBAN" pitchFamily="2" charset="0"/>
              <a:cs typeface="NikoshBAN" pitchFamily="2" charset="0"/>
            </a:endParaRPr>
          </a:p>
        </p:txBody>
      </p:sp>
      <p:sp>
        <p:nvSpPr>
          <p:cNvPr id="3" name="Rectangle 2"/>
          <p:cNvSpPr/>
          <p:nvPr/>
        </p:nvSpPr>
        <p:spPr>
          <a:xfrm>
            <a:off x="2624073" y="4449683"/>
            <a:ext cx="3762868" cy="1107996"/>
          </a:xfrm>
          <a:prstGeom prst="rect">
            <a:avLst/>
          </a:prstGeom>
        </p:spPr>
        <p:txBody>
          <a:bodyPr wrap="square">
            <a:spAutoFit/>
          </a:bodyPr>
          <a:lstStyle/>
          <a:p>
            <a:pPr algn="ctr">
              <a:defRPr/>
            </a:pPr>
            <a:r>
              <a:rPr lang="bn-BD" sz="5400" dirty="0" smtClean="0">
                <a:effectLst>
                  <a:outerShdw blurRad="38100" dist="38100" dir="2700000" algn="tl">
                    <a:srgbClr val="000000">
                      <a:alpha val="43137"/>
                    </a:srgbClr>
                  </a:outerShdw>
                </a:effectLst>
                <a:latin typeface="NikoshBAN" pitchFamily="2" charset="0"/>
                <a:cs typeface="NikoshBAN" pitchFamily="2" charset="0"/>
              </a:rPr>
              <a:t> </a:t>
            </a:r>
            <a:r>
              <a:rPr lang="bn-BD" sz="6600" dirty="0" smtClean="0">
                <a:effectLst>
                  <a:outerShdw blurRad="38100" dist="38100" dir="2700000" algn="tl">
                    <a:srgbClr val="000000">
                      <a:alpha val="43137"/>
                    </a:srgbClr>
                  </a:outerShdw>
                </a:effectLst>
                <a:latin typeface="NikoshBAN" pitchFamily="2" charset="0"/>
                <a:cs typeface="NikoshBAN" pitchFamily="2" charset="0"/>
              </a:rPr>
              <a:t>পাঠ: ১</a:t>
            </a:r>
            <a:endParaRPr lang="bn-BD" sz="6600" dirty="0">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35401971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2000" fill="hold"/>
                                        <p:tgtEl>
                                          <p:spTgt spid="3"/>
                                        </p:tgtEl>
                                        <p:attrNameLst>
                                          <p:attrName>ppt_x</p:attrName>
                                        </p:attrNameLst>
                                      </p:cBhvr>
                                      <p:tavLst>
                                        <p:tav tm="0">
                                          <p:val>
                                            <p:strVal val="#ppt_x"/>
                                          </p:val>
                                        </p:tav>
                                        <p:tav tm="100000">
                                          <p:val>
                                            <p:strVal val="#ppt_x"/>
                                          </p:val>
                                        </p:tav>
                                      </p:tavLst>
                                    </p:anim>
                                    <p:anim calcmode="lin" valueType="num">
                                      <p:cBhvr additive="base">
                                        <p:cTn id="11"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9578" y="162747"/>
            <a:ext cx="4571993" cy="70788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bn-BD" sz="4000" dirty="0" smtClean="0">
                <a:latin typeface="NikoshBAN" pitchFamily="2" charset="0"/>
                <a:cs typeface="NikoshBAN" pitchFamily="2" charset="0"/>
              </a:rPr>
              <a:t>এই পাঠ শেষে শিক্ষার্থীরা</a:t>
            </a:r>
            <a:r>
              <a:rPr lang="en-US" sz="4000" dirty="0" smtClean="0">
                <a:latin typeface="NikoshBAN" pitchFamily="2" charset="0"/>
                <a:cs typeface="NikoshBAN" pitchFamily="2" charset="0"/>
              </a:rPr>
              <a:t>…</a:t>
            </a:r>
            <a:endParaRPr lang="en-US" sz="3200" dirty="0">
              <a:latin typeface="NikoshBAN" pitchFamily="2" charset="0"/>
              <a:cs typeface="NikoshBAN" pitchFamily="2" charset="0"/>
            </a:endParaRPr>
          </a:p>
        </p:txBody>
      </p:sp>
      <p:grpSp>
        <p:nvGrpSpPr>
          <p:cNvPr id="3" name="Group 2"/>
          <p:cNvGrpSpPr/>
          <p:nvPr/>
        </p:nvGrpSpPr>
        <p:grpSpPr>
          <a:xfrm>
            <a:off x="886698" y="1637192"/>
            <a:ext cx="7305109" cy="1094512"/>
            <a:chOff x="1136076" y="2299851"/>
            <a:chExt cx="7470823" cy="1161634"/>
          </a:xfrm>
        </p:grpSpPr>
        <p:grpSp>
          <p:nvGrpSpPr>
            <p:cNvPr id="4" name="Group 3"/>
            <p:cNvGrpSpPr/>
            <p:nvPr/>
          </p:nvGrpSpPr>
          <p:grpSpPr>
            <a:xfrm>
              <a:off x="1884217" y="2299851"/>
              <a:ext cx="6722682" cy="1161634"/>
              <a:chOff x="928259" y="1440874"/>
              <a:chExt cx="7287492" cy="1161634"/>
            </a:xfrm>
            <a:gradFill>
              <a:gsLst>
                <a:gs pos="0">
                  <a:srgbClr val="8488C4"/>
                </a:gs>
                <a:gs pos="53000">
                  <a:srgbClr val="D4DEFF"/>
                </a:gs>
                <a:gs pos="83000">
                  <a:srgbClr val="D4DEFF"/>
                </a:gs>
                <a:gs pos="100000">
                  <a:srgbClr val="96AB94"/>
                </a:gs>
              </a:gsLst>
              <a:lin ang="5400000" scaled="0"/>
            </a:gradFill>
          </p:grpSpPr>
          <p:sp>
            <p:nvSpPr>
              <p:cNvPr id="7" name="Rounded Rectangle 6"/>
              <p:cNvSpPr/>
              <p:nvPr/>
            </p:nvSpPr>
            <p:spPr>
              <a:xfrm>
                <a:off x="928259" y="1440874"/>
                <a:ext cx="7287492" cy="1161634"/>
              </a:xfrm>
              <a:prstGeom prst="roundRect">
                <a:avLst/>
              </a:prstGeom>
              <a:grpFill/>
              <a:scene3d>
                <a:camera prst="orthographicFront"/>
                <a:lightRig rig="threePt" dir="t"/>
              </a:scene3d>
              <a:sp3d>
                <a:bevelT w="152400" h="50800" prst="softRound"/>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3200"/>
              </a:p>
            </p:txBody>
          </p:sp>
          <p:sp>
            <p:nvSpPr>
              <p:cNvPr id="8" name="Rectangle 7"/>
              <p:cNvSpPr/>
              <p:nvPr/>
            </p:nvSpPr>
            <p:spPr>
              <a:xfrm>
                <a:off x="1188706" y="1678816"/>
                <a:ext cx="6993510" cy="620637"/>
              </a:xfrm>
              <a:prstGeom prst="rect">
                <a:avLst/>
              </a:prstGeom>
              <a:noFill/>
              <a:ln>
                <a:noFill/>
              </a:ln>
              <a:scene3d>
                <a:camera prst="orthographicFront"/>
                <a:lightRig rig="threePt" dir="t"/>
              </a:scene3d>
              <a:sp3d>
                <a:bevelT w="152400" h="50800" prst="softRound"/>
              </a:sp3d>
            </p:spPr>
            <p:style>
              <a:lnRef idx="1">
                <a:schemeClr val="accent5"/>
              </a:lnRef>
              <a:fillRef idx="3">
                <a:schemeClr val="accent5"/>
              </a:fillRef>
              <a:effectRef idx="2">
                <a:schemeClr val="accent5"/>
              </a:effectRef>
              <a:fontRef idx="minor">
                <a:schemeClr val="lt1"/>
              </a:fontRef>
            </p:style>
            <p:txBody>
              <a:bodyPr wrap="square">
                <a:spAutoFit/>
              </a:bodyPr>
              <a:lstStyle/>
              <a:p>
                <a:r>
                  <a:rPr lang="bn-BD" sz="3200" dirty="0" smtClean="0">
                    <a:solidFill>
                      <a:schemeClr val="tx1"/>
                    </a:solidFill>
                    <a:latin typeface="NikoshBAN" pitchFamily="2" charset="0"/>
                    <a:cs typeface="NikoshBAN" pitchFamily="2" charset="0"/>
                  </a:rPr>
                  <a:t>কাজের ধারণা ব্যাখ্যা করতে পারবে;</a:t>
                </a:r>
                <a:endParaRPr lang="bn-BD" sz="3200" dirty="0">
                  <a:solidFill>
                    <a:schemeClr val="tx1"/>
                  </a:solidFill>
                  <a:latin typeface="NikoshBAN" pitchFamily="2" charset="0"/>
                  <a:cs typeface="NikoshBAN" pitchFamily="2" charset="0"/>
                </a:endParaRPr>
              </a:p>
            </p:txBody>
          </p:sp>
        </p:grpSp>
        <p:sp>
          <p:nvSpPr>
            <p:cNvPr id="5" name="Rounded Rectangle 4"/>
            <p:cNvSpPr/>
            <p:nvPr/>
          </p:nvSpPr>
          <p:spPr>
            <a:xfrm>
              <a:off x="1136076" y="2466108"/>
              <a:ext cx="775854" cy="858985"/>
            </a:xfrm>
            <a:prstGeom prst="roundRect">
              <a:avLst/>
            </a:prstGeom>
            <a:gradFill>
              <a:gsLst>
                <a:gs pos="0">
                  <a:srgbClr val="8488C4"/>
                </a:gs>
                <a:gs pos="53000">
                  <a:srgbClr val="D4DEFF"/>
                </a:gs>
                <a:gs pos="83000">
                  <a:srgbClr val="D4DEFF"/>
                </a:gs>
                <a:gs pos="100000">
                  <a:srgbClr val="96AB94"/>
                </a:gs>
              </a:gsLst>
              <a:lin ang="5400000" scaled="0"/>
            </a:gradFill>
            <a:scene3d>
              <a:camera prst="orthographicFront"/>
              <a:lightRig rig="threePt" dir="t"/>
            </a:scene3d>
            <a:sp3d>
              <a:bevelT w="152400" h="50800" prst="softRound"/>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3200"/>
            </a:p>
          </p:txBody>
        </p:sp>
        <p:sp>
          <p:nvSpPr>
            <p:cNvPr id="6" name="Rectangle 5"/>
            <p:cNvSpPr/>
            <p:nvPr/>
          </p:nvSpPr>
          <p:spPr>
            <a:xfrm>
              <a:off x="1351745" y="2537262"/>
              <a:ext cx="362628" cy="620637"/>
            </a:xfrm>
            <a:prstGeom prst="rect">
              <a:avLst/>
            </a:prstGeom>
            <a:noFill/>
          </p:spPr>
          <p:txBody>
            <a:bodyPr wrap="none">
              <a:spAutoFit/>
            </a:bodyPr>
            <a:lstStyle/>
            <a:p>
              <a:r>
                <a:rPr lang="en-US" sz="3200" b="1" dirty="0" smtClean="0">
                  <a:latin typeface="NikoshBAN" pitchFamily="2" charset="0"/>
                  <a:cs typeface="NikoshBAN" pitchFamily="2" charset="0"/>
                </a:rPr>
                <a:t>1</a:t>
              </a:r>
              <a:endParaRPr lang="en-US" sz="3200" b="1" dirty="0"/>
            </a:p>
          </p:txBody>
        </p:sp>
      </p:grpSp>
      <p:grpSp>
        <p:nvGrpSpPr>
          <p:cNvPr id="9" name="Group 8"/>
          <p:cNvGrpSpPr/>
          <p:nvPr/>
        </p:nvGrpSpPr>
        <p:grpSpPr>
          <a:xfrm>
            <a:off x="900553" y="2994937"/>
            <a:ext cx="7305109" cy="1094512"/>
            <a:chOff x="1136076" y="2299851"/>
            <a:chExt cx="7470823" cy="1161634"/>
          </a:xfrm>
        </p:grpSpPr>
        <p:grpSp>
          <p:nvGrpSpPr>
            <p:cNvPr id="10" name="Group 9"/>
            <p:cNvGrpSpPr/>
            <p:nvPr/>
          </p:nvGrpSpPr>
          <p:grpSpPr>
            <a:xfrm>
              <a:off x="1884217" y="2299851"/>
              <a:ext cx="6722682" cy="1161634"/>
              <a:chOff x="928259" y="1440874"/>
              <a:chExt cx="7287492" cy="1161634"/>
            </a:xfrm>
            <a:gradFill>
              <a:gsLst>
                <a:gs pos="0">
                  <a:srgbClr val="8488C4"/>
                </a:gs>
                <a:gs pos="53000">
                  <a:srgbClr val="D4DEFF"/>
                </a:gs>
                <a:gs pos="83000">
                  <a:srgbClr val="D4DEFF"/>
                </a:gs>
                <a:gs pos="100000">
                  <a:srgbClr val="96AB94"/>
                </a:gs>
              </a:gsLst>
              <a:lin ang="5400000" scaled="0"/>
            </a:gradFill>
          </p:grpSpPr>
          <p:sp>
            <p:nvSpPr>
              <p:cNvPr id="13" name="Rounded Rectangle 12"/>
              <p:cNvSpPr/>
              <p:nvPr/>
            </p:nvSpPr>
            <p:spPr>
              <a:xfrm>
                <a:off x="928259" y="1440874"/>
                <a:ext cx="7287492" cy="1161634"/>
              </a:xfrm>
              <a:prstGeom prst="roundRect">
                <a:avLst/>
              </a:prstGeom>
              <a:grpFill/>
              <a:scene3d>
                <a:camera prst="orthographicFront"/>
                <a:lightRig rig="threePt" dir="t"/>
              </a:scene3d>
              <a:sp3d>
                <a:bevelT w="152400" h="50800" prst="softRound"/>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3200"/>
              </a:p>
            </p:txBody>
          </p:sp>
          <p:sp>
            <p:nvSpPr>
              <p:cNvPr id="14" name="Rectangle 13"/>
              <p:cNvSpPr/>
              <p:nvPr/>
            </p:nvSpPr>
            <p:spPr>
              <a:xfrm>
                <a:off x="1188706" y="1678816"/>
                <a:ext cx="6993510" cy="620637"/>
              </a:xfrm>
              <a:prstGeom prst="rect">
                <a:avLst/>
              </a:prstGeom>
              <a:noFill/>
              <a:ln>
                <a:noFill/>
              </a:ln>
              <a:scene3d>
                <a:camera prst="orthographicFront"/>
                <a:lightRig rig="threePt" dir="t"/>
              </a:scene3d>
              <a:sp3d>
                <a:bevelT w="152400" h="50800" prst="softRound"/>
              </a:sp3d>
            </p:spPr>
            <p:style>
              <a:lnRef idx="1">
                <a:schemeClr val="accent5"/>
              </a:lnRef>
              <a:fillRef idx="3">
                <a:schemeClr val="accent5"/>
              </a:fillRef>
              <a:effectRef idx="2">
                <a:schemeClr val="accent5"/>
              </a:effectRef>
              <a:fontRef idx="minor">
                <a:schemeClr val="lt1"/>
              </a:fontRef>
            </p:style>
            <p:txBody>
              <a:bodyPr wrap="square">
                <a:spAutoFit/>
              </a:bodyPr>
              <a:lstStyle/>
              <a:p>
                <a:r>
                  <a:rPr lang="bn-BD" sz="3200" dirty="0" smtClean="0">
                    <a:solidFill>
                      <a:schemeClr val="tx1"/>
                    </a:solidFill>
                    <a:latin typeface="NikoshBAN" pitchFamily="2" charset="0"/>
                    <a:cs typeface="NikoshBAN" pitchFamily="2" charset="0"/>
                  </a:rPr>
                  <a:t>ক্ষমতা ও শক্তি কী তা ব্যাখ্যা করতে পারবে</a:t>
                </a:r>
                <a:r>
                  <a:rPr lang="en-US" sz="3200" dirty="0" smtClean="0">
                    <a:solidFill>
                      <a:schemeClr val="tx1"/>
                    </a:solidFill>
                    <a:latin typeface="NikoshBAN" pitchFamily="2" charset="0"/>
                    <a:cs typeface="NikoshBAN" pitchFamily="2" charset="0"/>
                  </a:rPr>
                  <a:t>;</a:t>
                </a:r>
                <a:endParaRPr lang="bn-BD" sz="3200" dirty="0">
                  <a:solidFill>
                    <a:schemeClr val="tx1"/>
                  </a:solidFill>
                  <a:latin typeface="NikoshBAN" pitchFamily="2" charset="0"/>
                  <a:cs typeface="NikoshBAN" pitchFamily="2" charset="0"/>
                </a:endParaRPr>
              </a:p>
            </p:txBody>
          </p:sp>
        </p:grpSp>
        <p:sp>
          <p:nvSpPr>
            <p:cNvPr id="11" name="Rounded Rectangle 10"/>
            <p:cNvSpPr/>
            <p:nvPr/>
          </p:nvSpPr>
          <p:spPr>
            <a:xfrm>
              <a:off x="1136076" y="2466108"/>
              <a:ext cx="775854" cy="858985"/>
            </a:xfrm>
            <a:prstGeom prst="roundRect">
              <a:avLst/>
            </a:prstGeom>
            <a:gradFill>
              <a:gsLst>
                <a:gs pos="0">
                  <a:srgbClr val="8488C4"/>
                </a:gs>
                <a:gs pos="53000">
                  <a:srgbClr val="D4DEFF"/>
                </a:gs>
                <a:gs pos="83000">
                  <a:srgbClr val="D4DEFF"/>
                </a:gs>
                <a:gs pos="100000">
                  <a:srgbClr val="96AB94"/>
                </a:gs>
              </a:gsLst>
              <a:lin ang="5400000" scaled="0"/>
            </a:gradFill>
            <a:scene3d>
              <a:camera prst="orthographicFront"/>
              <a:lightRig rig="threePt" dir="t"/>
            </a:scene3d>
            <a:sp3d>
              <a:bevelT w="152400" h="50800" prst="softRound"/>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3200"/>
            </a:p>
          </p:txBody>
        </p:sp>
        <p:sp>
          <p:nvSpPr>
            <p:cNvPr id="12" name="Rectangle 11"/>
            <p:cNvSpPr/>
            <p:nvPr/>
          </p:nvSpPr>
          <p:spPr>
            <a:xfrm>
              <a:off x="1334100" y="2592195"/>
              <a:ext cx="377383" cy="620637"/>
            </a:xfrm>
            <a:prstGeom prst="rect">
              <a:avLst/>
            </a:prstGeom>
            <a:noFill/>
          </p:spPr>
          <p:txBody>
            <a:bodyPr wrap="none">
              <a:spAutoFit/>
            </a:bodyPr>
            <a:lstStyle/>
            <a:p>
              <a:r>
                <a:rPr lang="bn-BD" sz="3200" b="1" dirty="0" smtClean="0">
                  <a:latin typeface="NikoshBAN" pitchFamily="2" charset="0"/>
                  <a:cs typeface="NikoshBAN" pitchFamily="2" charset="0"/>
                </a:rPr>
                <a:t>২</a:t>
              </a:r>
              <a:endParaRPr lang="en-US" sz="3200" b="1" dirty="0"/>
            </a:p>
          </p:txBody>
        </p:sp>
      </p:grpSp>
      <p:sp>
        <p:nvSpPr>
          <p:cNvPr id="21" name="Pentagon 20"/>
          <p:cNvSpPr/>
          <p:nvPr/>
        </p:nvSpPr>
        <p:spPr>
          <a:xfrm>
            <a:off x="66397" y="62736"/>
            <a:ext cx="2244435" cy="803564"/>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smtClean="0">
                <a:solidFill>
                  <a:schemeClr val="bg1"/>
                </a:solidFill>
                <a:latin typeface="NikoshBAN" pitchFamily="2" charset="0"/>
                <a:cs typeface="NikoshBAN" pitchFamily="2" charset="0"/>
                <a:sym typeface="Wingdings"/>
              </a:rPr>
              <a:t>শিখনফল</a:t>
            </a:r>
            <a:endParaRPr lang="en-US" sz="4400" b="1" dirty="0">
              <a:solidFill>
                <a:schemeClr val="bg1"/>
              </a:solidFill>
            </a:endParaRPr>
          </a:p>
        </p:txBody>
      </p:sp>
      <p:grpSp>
        <p:nvGrpSpPr>
          <p:cNvPr id="22" name="Group 21"/>
          <p:cNvGrpSpPr/>
          <p:nvPr/>
        </p:nvGrpSpPr>
        <p:grpSpPr>
          <a:xfrm>
            <a:off x="900554" y="4436861"/>
            <a:ext cx="7329051" cy="1158057"/>
            <a:chOff x="1136076" y="2299851"/>
            <a:chExt cx="7495308" cy="1229074"/>
          </a:xfrm>
        </p:grpSpPr>
        <p:grpSp>
          <p:nvGrpSpPr>
            <p:cNvPr id="23" name="Group 22"/>
            <p:cNvGrpSpPr/>
            <p:nvPr/>
          </p:nvGrpSpPr>
          <p:grpSpPr>
            <a:xfrm>
              <a:off x="1884217" y="2299851"/>
              <a:ext cx="6747167" cy="1229074"/>
              <a:chOff x="928259" y="1440874"/>
              <a:chExt cx="7314034" cy="1229074"/>
            </a:xfrm>
            <a:gradFill>
              <a:gsLst>
                <a:gs pos="0">
                  <a:srgbClr val="8488C4"/>
                </a:gs>
                <a:gs pos="53000">
                  <a:srgbClr val="D4DEFF"/>
                </a:gs>
                <a:gs pos="83000">
                  <a:srgbClr val="D4DEFF"/>
                </a:gs>
                <a:gs pos="100000">
                  <a:srgbClr val="96AB94"/>
                </a:gs>
              </a:gsLst>
              <a:lin ang="5400000" scaled="0"/>
            </a:gradFill>
          </p:grpSpPr>
          <p:sp>
            <p:nvSpPr>
              <p:cNvPr id="26" name="Rounded Rectangle 25"/>
              <p:cNvSpPr/>
              <p:nvPr/>
            </p:nvSpPr>
            <p:spPr>
              <a:xfrm>
                <a:off x="928259" y="1440874"/>
                <a:ext cx="7287492" cy="1161634"/>
              </a:xfrm>
              <a:prstGeom prst="roundRect">
                <a:avLst/>
              </a:prstGeom>
              <a:grpFill/>
              <a:scene3d>
                <a:camera prst="orthographicFront"/>
                <a:lightRig rig="threePt" dir="t"/>
              </a:scene3d>
              <a:sp3d>
                <a:bevelT w="152400" h="50800" prst="softRound"/>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3200"/>
              </a:p>
            </p:txBody>
          </p:sp>
          <p:sp>
            <p:nvSpPr>
              <p:cNvPr id="27" name="Rectangle 26"/>
              <p:cNvSpPr/>
              <p:nvPr/>
            </p:nvSpPr>
            <p:spPr>
              <a:xfrm>
                <a:off x="1093466" y="1526671"/>
                <a:ext cx="7148827" cy="1143277"/>
              </a:xfrm>
              <a:prstGeom prst="rect">
                <a:avLst/>
              </a:prstGeom>
              <a:noFill/>
              <a:ln>
                <a:noFill/>
              </a:ln>
              <a:scene3d>
                <a:camera prst="orthographicFront"/>
                <a:lightRig rig="threePt" dir="t"/>
              </a:scene3d>
              <a:sp3d>
                <a:bevelT w="152400" h="50800" prst="softRound"/>
              </a:sp3d>
            </p:spPr>
            <p:style>
              <a:lnRef idx="1">
                <a:schemeClr val="accent5"/>
              </a:lnRef>
              <a:fillRef idx="3">
                <a:schemeClr val="accent5"/>
              </a:fillRef>
              <a:effectRef idx="2">
                <a:schemeClr val="accent5"/>
              </a:effectRef>
              <a:fontRef idx="minor">
                <a:schemeClr val="lt1"/>
              </a:fontRef>
            </p:style>
            <p:txBody>
              <a:bodyPr wrap="square">
                <a:spAutoFit/>
              </a:bodyPr>
              <a:lstStyle/>
              <a:p>
                <a:r>
                  <a:rPr lang="bn-BD" sz="3200" dirty="0" smtClean="0">
                    <a:solidFill>
                      <a:schemeClr val="tx1"/>
                    </a:solidFill>
                    <a:latin typeface="NikoshBAN" pitchFamily="2" charset="0"/>
                    <a:cs typeface="NikoshBAN" pitchFamily="2" charset="0"/>
                  </a:rPr>
                  <a:t>কাজ ও ক্ষমতা সম্পর্কিত সহজ গাণিতিক সমস্যার সমাধান করতে পারবে।</a:t>
                </a:r>
                <a:endParaRPr lang="bn-BD" sz="3200" dirty="0">
                  <a:solidFill>
                    <a:schemeClr val="tx1"/>
                  </a:solidFill>
                  <a:latin typeface="NikoshBAN" pitchFamily="2" charset="0"/>
                  <a:cs typeface="NikoshBAN" pitchFamily="2" charset="0"/>
                </a:endParaRPr>
              </a:p>
            </p:txBody>
          </p:sp>
        </p:grpSp>
        <p:sp>
          <p:nvSpPr>
            <p:cNvPr id="24" name="Rounded Rectangle 23"/>
            <p:cNvSpPr/>
            <p:nvPr/>
          </p:nvSpPr>
          <p:spPr>
            <a:xfrm>
              <a:off x="1136076" y="2466108"/>
              <a:ext cx="775854" cy="858985"/>
            </a:xfrm>
            <a:prstGeom prst="roundRect">
              <a:avLst/>
            </a:prstGeom>
            <a:gradFill>
              <a:gsLst>
                <a:gs pos="0">
                  <a:srgbClr val="8488C4"/>
                </a:gs>
                <a:gs pos="53000">
                  <a:srgbClr val="D4DEFF"/>
                </a:gs>
                <a:gs pos="83000">
                  <a:srgbClr val="D4DEFF"/>
                </a:gs>
                <a:gs pos="100000">
                  <a:srgbClr val="96AB94"/>
                </a:gs>
              </a:gsLst>
              <a:lin ang="5400000" scaled="0"/>
            </a:gradFill>
            <a:scene3d>
              <a:camera prst="orthographicFront"/>
              <a:lightRig rig="threePt" dir="t"/>
            </a:scene3d>
            <a:sp3d>
              <a:bevelT w="152400" h="50800" prst="softRound"/>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3200"/>
            </a:p>
          </p:txBody>
        </p:sp>
        <p:sp>
          <p:nvSpPr>
            <p:cNvPr id="25" name="Rectangle 24"/>
            <p:cNvSpPr/>
            <p:nvPr/>
          </p:nvSpPr>
          <p:spPr>
            <a:xfrm>
              <a:off x="1351745" y="2573884"/>
              <a:ext cx="415087" cy="620636"/>
            </a:xfrm>
            <a:prstGeom prst="rect">
              <a:avLst/>
            </a:prstGeom>
            <a:noFill/>
          </p:spPr>
          <p:txBody>
            <a:bodyPr wrap="none">
              <a:spAutoFit/>
            </a:bodyPr>
            <a:lstStyle/>
            <a:p>
              <a:r>
                <a:rPr lang="bn-BD" sz="3200" b="1" dirty="0" smtClean="0">
                  <a:latin typeface="NikoshBAN" pitchFamily="2" charset="0"/>
                  <a:cs typeface="NikoshBAN" pitchFamily="2" charset="0"/>
                </a:rPr>
                <a:t>৩</a:t>
              </a:r>
              <a:endParaRPr lang="en-US" sz="3200" b="1" dirty="0"/>
            </a:p>
          </p:txBody>
        </p:sp>
      </p:grpSp>
    </p:spTree>
    <p:extLst>
      <p:ext uri="{BB962C8B-B14F-4D97-AF65-F5344CB8AC3E}">
        <p14:creationId xmlns:p14="http://schemas.microsoft.com/office/powerpoint/2010/main" val="1860905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95916" y="682019"/>
            <a:ext cx="2902892" cy="2854812"/>
            <a:chOff x="461410" y="1277257"/>
            <a:chExt cx="2453986" cy="1996093"/>
          </a:xfrm>
        </p:grpSpPr>
        <p:pic>
          <p:nvPicPr>
            <p:cNvPr id="3" name="Picture 11" descr="C:\Users\DOEL\Desktop\Image=25-5\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410" y="1277257"/>
              <a:ext cx="2453986" cy="1901577"/>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
          <p:nvSpPr>
            <p:cNvPr id="4" name="Rectangle 3"/>
            <p:cNvSpPr/>
            <p:nvPr/>
          </p:nvSpPr>
          <p:spPr>
            <a:xfrm>
              <a:off x="2489079" y="2565464"/>
              <a:ext cx="389850" cy="707886"/>
            </a:xfrm>
            <a:prstGeom prst="rect">
              <a:avLst/>
            </a:prstGeom>
          </p:spPr>
          <p:txBody>
            <a:bodyPr wrap="none">
              <a:spAutoFit/>
            </a:bodyPr>
            <a:lstStyle/>
            <a:p>
              <a:r>
                <a:rPr lang="bn-BD" sz="4000" b="1" dirty="0" smtClean="0">
                  <a:solidFill>
                    <a:srgbClr val="FF0066"/>
                  </a:solidFill>
                  <a:latin typeface="NikoshBAN" pitchFamily="2" charset="0"/>
                  <a:cs typeface="NikoshBAN" pitchFamily="2" charset="0"/>
                </a:rPr>
                <a:t>১</a:t>
              </a:r>
              <a:endParaRPr lang="en-US" sz="4000" dirty="0">
                <a:solidFill>
                  <a:srgbClr val="FF0066"/>
                </a:solidFill>
              </a:endParaRPr>
            </a:p>
          </p:txBody>
        </p:sp>
      </p:grpSp>
      <p:grpSp>
        <p:nvGrpSpPr>
          <p:cNvPr id="5" name="Group 4"/>
          <p:cNvGrpSpPr/>
          <p:nvPr/>
        </p:nvGrpSpPr>
        <p:grpSpPr>
          <a:xfrm>
            <a:off x="3682871" y="716527"/>
            <a:ext cx="2424630" cy="2734040"/>
            <a:chOff x="3041778" y="1277257"/>
            <a:chExt cx="1677744" cy="1954529"/>
          </a:xfrm>
        </p:grpSpPr>
        <p:pic>
          <p:nvPicPr>
            <p:cNvPr id="6" name="Picture 4" descr="C:\Users\DOEL\Desktop\Image=25-5\06.jpg"/>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9000"/>
                      </a14:imgEffect>
                    </a14:imgLayer>
                  </a14:imgProps>
                </a:ext>
                <a:ext uri="{28A0092B-C50C-407E-A947-70E740481C1C}">
                  <a14:useLocalDpi xmlns:a14="http://schemas.microsoft.com/office/drawing/2010/main" val="0"/>
                </a:ext>
              </a:extLst>
            </a:blip>
            <a:srcRect/>
            <a:stretch>
              <a:fillRect/>
            </a:stretch>
          </p:blipFill>
          <p:spPr bwMode="auto">
            <a:xfrm>
              <a:off x="3041778" y="1277257"/>
              <a:ext cx="1675369" cy="1894775"/>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
          <p:nvSpPr>
            <p:cNvPr id="7" name="Rectangle 6"/>
            <p:cNvSpPr/>
            <p:nvPr/>
          </p:nvSpPr>
          <p:spPr>
            <a:xfrm>
              <a:off x="4304024" y="2523900"/>
              <a:ext cx="415498" cy="707886"/>
            </a:xfrm>
            <a:prstGeom prst="rect">
              <a:avLst/>
            </a:prstGeom>
          </p:spPr>
          <p:txBody>
            <a:bodyPr wrap="none">
              <a:spAutoFit/>
            </a:bodyPr>
            <a:lstStyle/>
            <a:p>
              <a:r>
                <a:rPr lang="bn-BD" sz="4000" b="1" dirty="0" smtClean="0">
                  <a:solidFill>
                    <a:schemeClr val="bg1"/>
                  </a:solidFill>
                  <a:latin typeface="NikoshBAN" pitchFamily="2" charset="0"/>
                  <a:cs typeface="NikoshBAN" pitchFamily="2" charset="0"/>
                </a:rPr>
                <a:t>২</a:t>
              </a:r>
              <a:endParaRPr lang="en-US" sz="4000" dirty="0">
                <a:solidFill>
                  <a:schemeClr val="bg1"/>
                </a:solidFill>
              </a:endParaRPr>
            </a:p>
          </p:txBody>
        </p:sp>
      </p:grpSp>
      <p:sp>
        <p:nvSpPr>
          <p:cNvPr id="10" name="Rectangle 9"/>
          <p:cNvSpPr/>
          <p:nvPr/>
        </p:nvSpPr>
        <p:spPr>
          <a:xfrm>
            <a:off x="891744" y="4756424"/>
            <a:ext cx="7547428" cy="1569660"/>
          </a:xfrm>
          <a:prstGeom prst="rect">
            <a:avLst/>
          </a:prstGeom>
          <a:solidFill>
            <a:schemeClr val="accent6">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ctr"/>
            <a:r>
              <a:rPr lang="bn-BD" sz="4800" dirty="0" smtClean="0">
                <a:latin typeface="NikoshBAN" pitchFamily="2" charset="0"/>
                <a:cs typeface="NikoshBAN" pitchFamily="2" charset="0"/>
              </a:rPr>
              <a:t>কোনো বস্তুর উপর বল প্রয়োগ করলে যদি তার সরণ ঘটে তাহলে কাজ হয়।</a:t>
            </a:r>
            <a:endParaRPr lang="bn-BD" sz="4800" dirty="0">
              <a:latin typeface="NikoshBAN" pitchFamily="2" charset="0"/>
              <a:cs typeface="NikoshBAN" pitchFamily="2" charset="0"/>
            </a:endParaRPr>
          </a:p>
        </p:txBody>
      </p:sp>
      <p:grpSp>
        <p:nvGrpSpPr>
          <p:cNvPr id="13" name="Group 12"/>
          <p:cNvGrpSpPr/>
          <p:nvPr/>
        </p:nvGrpSpPr>
        <p:grpSpPr>
          <a:xfrm>
            <a:off x="6366295" y="684756"/>
            <a:ext cx="2311878" cy="2714052"/>
            <a:chOff x="6833320" y="1242951"/>
            <a:chExt cx="1859418" cy="1984417"/>
          </a:xfrm>
        </p:grpSpPr>
        <p:pic>
          <p:nvPicPr>
            <p:cNvPr id="14"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3320" y="1242951"/>
              <a:ext cx="1859418" cy="1953491"/>
            </a:xfrm>
            <a:prstGeom prst="rect">
              <a:avLst/>
            </a:prstGeom>
            <a:ln w="3175" cap="sq">
              <a:solidFill>
                <a:srgbClr val="000000"/>
              </a:solidFill>
              <a:prstDash val="solid"/>
              <a:miter lim="800000"/>
            </a:ln>
            <a:effectLst/>
            <a:extLst>
              <a:ext uri="{909E8E84-426E-40DD-AFC4-6F175D3DCCD1}">
                <a14:hiddenFill xmlns:a14="http://schemas.microsoft.com/office/drawing/2010/main">
                  <a:solidFill>
                    <a:schemeClr val="accent1"/>
                  </a:solidFill>
                </a14:hiddenFill>
              </a:ext>
            </a:extLst>
          </p:spPr>
        </p:pic>
        <p:sp>
          <p:nvSpPr>
            <p:cNvPr id="15" name="Rectangle 14"/>
            <p:cNvSpPr/>
            <p:nvPr/>
          </p:nvSpPr>
          <p:spPr>
            <a:xfrm>
              <a:off x="8247335" y="2561009"/>
              <a:ext cx="406691" cy="666359"/>
            </a:xfrm>
            <a:prstGeom prst="rect">
              <a:avLst/>
            </a:prstGeom>
          </p:spPr>
          <p:txBody>
            <a:bodyPr wrap="none">
              <a:spAutoFit/>
            </a:bodyPr>
            <a:lstStyle/>
            <a:p>
              <a:r>
                <a:rPr lang="bn-BD" sz="4000" b="1" dirty="0" smtClean="0">
                  <a:latin typeface="NikoshBAN" pitchFamily="2" charset="0"/>
                  <a:cs typeface="NikoshBAN" pitchFamily="2" charset="0"/>
                </a:rPr>
                <a:t>৩</a:t>
              </a:r>
              <a:endParaRPr lang="en-US" sz="4000" dirty="0"/>
            </a:p>
          </p:txBody>
        </p:sp>
      </p:grpSp>
    </p:spTree>
    <p:extLst>
      <p:ext uri="{BB962C8B-B14F-4D97-AF65-F5344CB8AC3E}">
        <p14:creationId xmlns:p14="http://schemas.microsoft.com/office/powerpoint/2010/main" val="383470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4" y="180109"/>
            <a:ext cx="8728368" cy="6511635"/>
          </a:xfrm>
          <a:prstGeom prst="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144844" y="1858885"/>
            <a:ext cx="630301" cy="646331"/>
          </a:xfrm>
          <a:prstGeom prst="rect">
            <a:avLst/>
          </a:prstGeom>
        </p:spPr>
        <p:txBody>
          <a:bodyPr wrap="none">
            <a:spAutoFit/>
          </a:bodyPr>
          <a:lstStyle/>
          <a:p>
            <a:r>
              <a:rPr lang="bn-BD" sz="3600" b="1" dirty="0" smtClean="0">
                <a:latin typeface="NikoshBAN" pitchFamily="2" charset="0"/>
                <a:cs typeface="NikoshBAN" pitchFamily="2" charset="0"/>
              </a:rPr>
              <a:t>বল</a:t>
            </a:r>
            <a:endParaRPr lang="bn-BD" sz="3600" b="1" dirty="0">
              <a:latin typeface="NikoshBAN" pitchFamily="2" charset="0"/>
              <a:cs typeface="NikoshBAN" pitchFamily="2" charset="0"/>
            </a:endParaRPr>
          </a:p>
        </p:txBody>
      </p:sp>
      <p:grpSp>
        <p:nvGrpSpPr>
          <p:cNvPr id="3" name="Group 2"/>
          <p:cNvGrpSpPr/>
          <p:nvPr/>
        </p:nvGrpSpPr>
        <p:grpSpPr>
          <a:xfrm>
            <a:off x="1032155" y="935205"/>
            <a:ext cx="2353263" cy="2514600"/>
            <a:chOff x="4953000" y="1524000"/>
            <a:chExt cx="2353263" cy="2514600"/>
          </a:xfrm>
        </p:grpSpPr>
        <p:sp>
          <p:nvSpPr>
            <p:cNvPr id="4" name="Freeform 3"/>
            <p:cNvSpPr/>
            <p:nvPr/>
          </p:nvSpPr>
          <p:spPr>
            <a:xfrm>
              <a:off x="6172200" y="2590800"/>
              <a:ext cx="230945" cy="608428"/>
            </a:xfrm>
            <a:custGeom>
              <a:avLst/>
              <a:gdLst>
                <a:gd name="connsiteX0" fmla="*/ 0 w 154745"/>
                <a:gd name="connsiteY0" fmla="*/ 0 h 379828"/>
                <a:gd name="connsiteX1" fmla="*/ 28136 w 154745"/>
                <a:gd name="connsiteY1" fmla="*/ 126610 h 379828"/>
                <a:gd name="connsiteX2" fmla="*/ 56271 w 154745"/>
                <a:gd name="connsiteY2" fmla="*/ 168813 h 379828"/>
                <a:gd name="connsiteX3" fmla="*/ 70339 w 154745"/>
                <a:gd name="connsiteY3" fmla="*/ 211016 h 379828"/>
                <a:gd name="connsiteX4" fmla="*/ 98474 w 154745"/>
                <a:gd name="connsiteY4" fmla="*/ 253219 h 379828"/>
                <a:gd name="connsiteX5" fmla="*/ 112542 w 154745"/>
                <a:gd name="connsiteY5" fmla="*/ 295422 h 379828"/>
                <a:gd name="connsiteX6" fmla="*/ 140677 w 154745"/>
                <a:gd name="connsiteY6" fmla="*/ 337625 h 379828"/>
                <a:gd name="connsiteX7" fmla="*/ 154745 w 154745"/>
                <a:gd name="connsiteY7" fmla="*/ 379828 h 379828"/>
                <a:gd name="connsiteX8" fmla="*/ 154745 w 154745"/>
                <a:gd name="connsiteY8" fmla="*/ 365760 h 37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745" h="379828">
                  <a:moveTo>
                    <a:pt x="0" y="0"/>
                  </a:moveTo>
                  <a:cubicBezTo>
                    <a:pt x="5403" y="32419"/>
                    <a:pt x="10820" y="91978"/>
                    <a:pt x="28136" y="126610"/>
                  </a:cubicBezTo>
                  <a:cubicBezTo>
                    <a:pt x="35697" y="141732"/>
                    <a:pt x="48710" y="153691"/>
                    <a:pt x="56271" y="168813"/>
                  </a:cubicBezTo>
                  <a:cubicBezTo>
                    <a:pt x="62903" y="182076"/>
                    <a:pt x="63707" y="197753"/>
                    <a:pt x="70339" y="211016"/>
                  </a:cubicBezTo>
                  <a:cubicBezTo>
                    <a:pt x="77900" y="226138"/>
                    <a:pt x="90913" y="238097"/>
                    <a:pt x="98474" y="253219"/>
                  </a:cubicBezTo>
                  <a:cubicBezTo>
                    <a:pt x="105106" y="266482"/>
                    <a:pt x="105910" y="282159"/>
                    <a:pt x="112542" y="295422"/>
                  </a:cubicBezTo>
                  <a:cubicBezTo>
                    <a:pt x="120103" y="310544"/>
                    <a:pt x="133116" y="322503"/>
                    <a:pt x="140677" y="337625"/>
                  </a:cubicBezTo>
                  <a:cubicBezTo>
                    <a:pt x="147309" y="350888"/>
                    <a:pt x="154745" y="379828"/>
                    <a:pt x="154745" y="379828"/>
                  </a:cubicBezTo>
                  <a:lnTo>
                    <a:pt x="154745" y="36576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5" name="Picture 2" descr="C:\Program Files\Microsoft Office\MEDIA\CAGCAT10\j0285698.wmf"/>
            <p:cNvPicPr>
              <a:picLocks noChangeAspect="1" noChangeArrowheads="1"/>
            </p:cNvPicPr>
            <p:nvPr/>
          </p:nvPicPr>
          <p:blipFill>
            <a:blip r:embed="rId3"/>
            <a:srcRect/>
            <a:stretch>
              <a:fillRect/>
            </a:stretch>
          </p:blipFill>
          <p:spPr bwMode="auto">
            <a:xfrm>
              <a:off x="4953000" y="1524000"/>
              <a:ext cx="2353263" cy="2514600"/>
            </a:xfrm>
            <a:prstGeom prst="rect">
              <a:avLst/>
            </a:prstGeom>
            <a:noFill/>
          </p:spPr>
        </p:pic>
        <p:sp>
          <p:nvSpPr>
            <p:cNvPr id="6" name="Freeform 5"/>
            <p:cNvSpPr/>
            <p:nvPr/>
          </p:nvSpPr>
          <p:spPr>
            <a:xfrm>
              <a:off x="6485206" y="2644726"/>
              <a:ext cx="56271" cy="351692"/>
            </a:xfrm>
            <a:custGeom>
              <a:avLst/>
              <a:gdLst>
                <a:gd name="connsiteX0" fmla="*/ 0 w 56271"/>
                <a:gd name="connsiteY0" fmla="*/ 0 h 351692"/>
                <a:gd name="connsiteX1" fmla="*/ 14068 w 56271"/>
                <a:gd name="connsiteY1" fmla="*/ 239151 h 351692"/>
                <a:gd name="connsiteX2" fmla="*/ 56271 w 56271"/>
                <a:gd name="connsiteY2" fmla="*/ 351692 h 351692"/>
                <a:gd name="connsiteX3" fmla="*/ 56271 w 56271"/>
                <a:gd name="connsiteY3" fmla="*/ 351692 h 351692"/>
              </a:gdLst>
              <a:ahLst/>
              <a:cxnLst>
                <a:cxn ang="0">
                  <a:pos x="connsiteX0" y="connsiteY0"/>
                </a:cxn>
                <a:cxn ang="0">
                  <a:pos x="connsiteX1" y="connsiteY1"/>
                </a:cxn>
                <a:cxn ang="0">
                  <a:pos x="connsiteX2" y="connsiteY2"/>
                </a:cxn>
                <a:cxn ang="0">
                  <a:pos x="connsiteX3" y="connsiteY3"/>
                </a:cxn>
              </a:cxnLst>
              <a:rect l="l" t="t" r="r" b="b"/>
              <a:pathLst>
                <a:path w="56271" h="351692">
                  <a:moveTo>
                    <a:pt x="0" y="0"/>
                  </a:moveTo>
                  <a:cubicBezTo>
                    <a:pt x="4689" y="79717"/>
                    <a:pt x="3740" y="159967"/>
                    <a:pt x="14068" y="239151"/>
                  </a:cubicBezTo>
                  <a:cubicBezTo>
                    <a:pt x="19619" y="281706"/>
                    <a:pt x="38097" y="315344"/>
                    <a:pt x="56271" y="351692"/>
                  </a:cubicBezTo>
                  <a:lnTo>
                    <a:pt x="56271" y="351692"/>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rapezoid 6"/>
            <p:cNvSpPr/>
            <p:nvPr/>
          </p:nvSpPr>
          <p:spPr>
            <a:xfrm rot="20447258">
              <a:off x="6079480" y="2698905"/>
              <a:ext cx="739605" cy="487887"/>
            </a:xfrm>
            <a:prstGeom prst="trapezoid">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791200" y="3657600"/>
              <a:ext cx="152400" cy="1524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Oval 8"/>
          <p:cNvSpPr/>
          <p:nvPr/>
        </p:nvSpPr>
        <p:spPr>
          <a:xfrm>
            <a:off x="1891140" y="3069090"/>
            <a:ext cx="228600" cy="228600"/>
          </a:xfrm>
          <a:prstGeom prst="ellipse">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2102425" y="3242270"/>
            <a:ext cx="4880264" cy="1759243"/>
            <a:chOff x="2102425" y="3242270"/>
            <a:chExt cx="4880264" cy="1759243"/>
          </a:xfrm>
        </p:grpSpPr>
        <p:sp>
          <p:nvSpPr>
            <p:cNvPr id="22" name="Rectangle 21"/>
            <p:cNvSpPr/>
            <p:nvPr/>
          </p:nvSpPr>
          <p:spPr>
            <a:xfrm>
              <a:off x="3527825" y="3992482"/>
              <a:ext cx="819455" cy="646331"/>
            </a:xfrm>
            <a:prstGeom prst="rect">
              <a:avLst/>
            </a:prstGeom>
          </p:spPr>
          <p:txBody>
            <a:bodyPr wrap="none">
              <a:spAutoFit/>
            </a:bodyPr>
            <a:lstStyle/>
            <a:p>
              <a:r>
                <a:rPr lang="bn-BD" sz="3600" b="1" dirty="0" smtClean="0">
                  <a:latin typeface="NikoshBAN" pitchFamily="2" charset="0"/>
                  <a:cs typeface="NikoshBAN" pitchFamily="2" charset="0"/>
                </a:rPr>
                <a:t>সরণ</a:t>
              </a:r>
              <a:endParaRPr lang="bn-BD" sz="3600" b="1" dirty="0">
                <a:latin typeface="NikoshBAN" pitchFamily="2" charset="0"/>
                <a:cs typeface="NikoshBAN" pitchFamily="2" charset="0"/>
              </a:endParaRPr>
            </a:p>
          </p:txBody>
        </p:sp>
        <p:cxnSp>
          <p:nvCxnSpPr>
            <p:cNvPr id="11" name="Straight Arrow Connector 10"/>
            <p:cNvCxnSpPr/>
            <p:nvPr/>
          </p:nvCxnSpPr>
          <p:spPr>
            <a:xfrm>
              <a:off x="2102425" y="3242270"/>
              <a:ext cx="4880264" cy="1759243"/>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1012514" y="5515549"/>
            <a:ext cx="7547428" cy="830997"/>
          </a:xfrm>
          <a:prstGeom prst="rect">
            <a:avLst/>
          </a:prstGeom>
          <a:solidFill>
            <a:schemeClr val="accent6">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ctr"/>
            <a:r>
              <a:rPr lang="bn-BD" sz="4800" dirty="0" smtClean="0">
                <a:latin typeface="NikoshBAN" pitchFamily="2" charset="0"/>
                <a:cs typeface="NikoshBAN" pitchFamily="2" charset="0"/>
              </a:rPr>
              <a:t>এখানে ‘কাজ’ হয়েছে কি?</a:t>
            </a:r>
            <a:endParaRPr lang="bn-BD" sz="4800" dirty="0">
              <a:latin typeface="NikoshBAN" pitchFamily="2" charset="0"/>
              <a:cs typeface="NikoshBAN" pitchFamily="2" charset="0"/>
            </a:endParaRPr>
          </a:p>
        </p:txBody>
      </p:sp>
      <p:sp>
        <p:nvSpPr>
          <p:cNvPr id="16" name="Rectangle 15"/>
          <p:cNvSpPr/>
          <p:nvPr/>
        </p:nvSpPr>
        <p:spPr>
          <a:xfrm>
            <a:off x="908996" y="5429284"/>
            <a:ext cx="7547428" cy="830997"/>
          </a:xfrm>
          <a:prstGeom prst="rect">
            <a:avLst/>
          </a:prstGeom>
          <a:solidFill>
            <a:schemeClr val="accent6">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ctr"/>
            <a:r>
              <a:rPr lang="bn-BD" sz="4800" dirty="0" smtClean="0">
                <a:latin typeface="NikoshBAN" pitchFamily="2" charset="0"/>
                <a:cs typeface="NikoshBAN" pitchFamily="2" charset="0"/>
              </a:rPr>
              <a:t>কেন কাজ হয়েছে?</a:t>
            </a:r>
            <a:endParaRPr lang="bn-BD" sz="4800" dirty="0">
              <a:latin typeface="NikoshBAN" pitchFamily="2" charset="0"/>
              <a:cs typeface="NikoshBAN" pitchFamily="2" charset="0"/>
            </a:endParaRPr>
          </a:p>
        </p:txBody>
      </p:sp>
    </p:spTree>
    <p:extLst>
      <p:ext uri="{BB962C8B-B14F-4D97-AF65-F5344CB8AC3E}">
        <p14:creationId xmlns:p14="http://schemas.microsoft.com/office/powerpoint/2010/main" val="409818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0.03802 -0.03885 L -3.33333E-6 8.51064E-7 " pathEditMode="relative" rAng="0" ptsTypes="AA">
                                      <p:cBhvr>
                                        <p:cTn id="6" dur="500" fill="hold"/>
                                        <p:tgtEl>
                                          <p:spTgt spid="3"/>
                                        </p:tgtEl>
                                        <p:attrNameLst>
                                          <p:attrName>ppt_x</p:attrName>
                                          <p:attrName>ppt_y</p:attrName>
                                        </p:attrNameLst>
                                      </p:cBhvr>
                                      <p:rCtr x="1892" y="1943"/>
                                    </p:animMotion>
                                  </p:childTnLst>
                                </p:cTn>
                              </p:par>
                            </p:childTnLst>
                          </p:cTn>
                        </p:par>
                        <p:par>
                          <p:cTn id="7" fill="hold">
                            <p:stCondLst>
                              <p:cond delay="500"/>
                            </p:stCondLst>
                            <p:childTnLst>
                              <p:par>
                                <p:cTn id="8" presetID="63" presetClass="path" presetSubtype="0" accel="50000" decel="50000" fill="hold" grpId="0" nodeType="afterEffect">
                                  <p:stCondLst>
                                    <p:cond delay="0"/>
                                  </p:stCondLst>
                                  <p:childTnLst>
                                    <p:animMotion origin="layout" path="M 0 2.22222E-6 L 0.56319 0.28125 " pathEditMode="relative" rAng="0" ptsTypes="AA">
                                      <p:cBhvr>
                                        <p:cTn id="9" dur="1000" fill="hold"/>
                                        <p:tgtEl>
                                          <p:spTgt spid="9"/>
                                        </p:tgtEl>
                                        <p:attrNameLst>
                                          <p:attrName>ppt_x</p:attrName>
                                          <p:attrName>ppt_y</p:attrName>
                                        </p:attrNameLst>
                                      </p:cBhvr>
                                      <p:rCtr x="28160" y="14051"/>
                                    </p:animMotion>
                                  </p:childTnLst>
                                </p:cTn>
                              </p:par>
                            </p:childTnLst>
                          </p:cTn>
                        </p:par>
                        <p:par>
                          <p:cTn id="10" fill="hold">
                            <p:stCondLst>
                              <p:cond delay="1500"/>
                            </p:stCondLst>
                            <p:childTnLst>
                              <p:par>
                                <p:cTn id="11" presetID="53" presetClass="entr" presetSubtype="16"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5" presetClass="exit" presetSubtype="0" fill="hold" grpId="1" nodeType="clickEffect">
                                  <p:stCondLst>
                                    <p:cond delay="0"/>
                                  </p:stCondLst>
                                  <p:childTnLst>
                                    <p:anim calcmode="lin" valueType="num">
                                      <p:cBhvr>
                                        <p:cTn id="25" dur="1000"/>
                                        <p:tgtEl>
                                          <p:spTgt spid="15"/>
                                        </p:tgtEl>
                                        <p:attrNameLst>
                                          <p:attrName>ppt_w</p:attrName>
                                        </p:attrNameLst>
                                      </p:cBhvr>
                                      <p:tavLst>
                                        <p:tav tm="0">
                                          <p:val>
                                            <p:strVal val="ppt_w"/>
                                          </p:val>
                                        </p:tav>
                                        <p:tav tm="100000">
                                          <p:val>
                                            <p:strVal val="ppt_w*0.70"/>
                                          </p:val>
                                        </p:tav>
                                      </p:tavLst>
                                    </p:anim>
                                    <p:anim calcmode="lin" valueType="num">
                                      <p:cBhvr>
                                        <p:cTn id="26" dur="1000"/>
                                        <p:tgtEl>
                                          <p:spTgt spid="15"/>
                                        </p:tgtEl>
                                        <p:attrNameLst>
                                          <p:attrName>ppt_h</p:attrName>
                                        </p:attrNameLst>
                                      </p:cBhvr>
                                      <p:tavLst>
                                        <p:tav tm="0">
                                          <p:val>
                                            <p:strVal val="ppt_h"/>
                                          </p:val>
                                        </p:tav>
                                        <p:tav tm="100000">
                                          <p:val>
                                            <p:strVal val="ppt_h"/>
                                          </p:val>
                                        </p:tav>
                                      </p:tavLst>
                                    </p:anim>
                                    <p:animEffect transition="out" filter="fade">
                                      <p:cBhvr>
                                        <p:cTn id="27" dur="1000"/>
                                        <p:tgtEl>
                                          <p:spTgt spid="15"/>
                                        </p:tgtEl>
                                      </p:cBhvr>
                                    </p:animEffect>
                                    <p:set>
                                      <p:cBhvr>
                                        <p:cTn id="28" dur="1" fill="hold">
                                          <p:stCondLst>
                                            <p:cond delay="999"/>
                                          </p:stCondLst>
                                        </p:cTn>
                                        <p:tgtEl>
                                          <p:spTgt spid="1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5" grpId="1"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8458" y="861158"/>
            <a:ext cx="1731804" cy="845059"/>
            <a:chOff x="817418" y="4152899"/>
            <a:chExt cx="2161309" cy="1724891"/>
          </a:xfrm>
          <a:scene3d>
            <a:camera prst="orthographicFront">
              <a:rot lat="0" lon="0" rev="0"/>
            </a:camera>
            <a:lightRig rig="glow" dir="t">
              <a:rot lat="0" lon="0" rev="4800000"/>
            </a:lightRig>
          </a:scene3d>
        </p:grpSpPr>
        <p:sp>
          <p:nvSpPr>
            <p:cNvPr id="3" name="Notched Right Arrow 2"/>
            <p:cNvSpPr/>
            <p:nvPr/>
          </p:nvSpPr>
          <p:spPr>
            <a:xfrm>
              <a:off x="817418" y="4152899"/>
              <a:ext cx="2161309" cy="1724891"/>
            </a:xfrm>
            <a:prstGeom prst="notchedRightArrow">
              <a:avLst/>
            </a:prstGeom>
            <a:solidFill>
              <a:srgbClr val="0070C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451342" y="4614835"/>
              <a:ext cx="974101" cy="942327"/>
            </a:xfrm>
            <a:prstGeom prst="rect">
              <a:avLst/>
            </a:prstGeom>
            <a:noFill/>
            <a:ln>
              <a:noFill/>
            </a:ln>
            <a:effectLst>
              <a:outerShdw blurRad="190500" dist="228600" dir="2700000" algn="ctr">
                <a:srgbClr val="000000">
                  <a:alpha val="30000"/>
                </a:srgbClr>
              </a:outerShdw>
            </a:effectLst>
            <a:sp3d prstMaterial="matte">
              <a:bevelT w="127000" h="63500"/>
            </a:sp3d>
          </p:spPr>
          <p:txBody>
            <a:bodyPr wrap="square" rtlCol="0">
              <a:spAutoFit/>
            </a:bodyPr>
            <a:lstStyle/>
            <a:p>
              <a:r>
                <a:rPr lang="en-US" sz="2400" b="1" dirty="0" smtClean="0"/>
                <a:t>1 N</a:t>
              </a:r>
              <a:endParaRPr lang="en-US" sz="2400" b="1" dirty="0"/>
            </a:p>
          </p:txBody>
        </p:sp>
      </p:grpSp>
      <p:grpSp>
        <p:nvGrpSpPr>
          <p:cNvPr id="5" name="Group 4"/>
          <p:cNvGrpSpPr/>
          <p:nvPr/>
        </p:nvGrpSpPr>
        <p:grpSpPr>
          <a:xfrm>
            <a:off x="4459158" y="1650797"/>
            <a:ext cx="3646655" cy="507384"/>
            <a:chOff x="4694317" y="2240974"/>
            <a:chExt cx="3923219" cy="507384"/>
          </a:xfrm>
        </p:grpSpPr>
        <p:sp>
          <p:nvSpPr>
            <p:cNvPr id="6" name="Rectangle 5"/>
            <p:cNvSpPr/>
            <p:nvPr/>
          </p:nvSpPr>
          <p:spPr>
            <a:xfrm>
              <a:off x="4835218" y="2240974"/>
              <a:ext cx="3546783" cy="4571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94317" y="2263833"/>
              <a:ext cx="465299" cy="461665"/>
            </a:xfrm>
            <a:prstGeom prst="rect">
              <a:avLst/>
            </a:prstGeom>
            <a:noFill/>
          </p:spPr>
          <p:txBody>
            <a:bodyPr wrap="square" rtlCol="0">
              <a:spAutoFit/>
            </a:bodyPr>
            <a:lstStyle/>
            <a:p>
              <a:r>
                <a:rPr lang="en-US" sz="2400" b="1" dirty="0" smtClean="0">
                  <a:solidFill>
                    <a:schemeClr val="accent6">
                      <a:lumMod val="50000"/>
                    </a:schemeClr>
                  </a:solidFill>
                </a:rPr>
                <a:t>A</a:t>
              </a:r>
              <a:endParaRPr lang="en-US" sz="2400" b="1" dirty="0">
                <a:solidFill>
                  <a:schemeClr val="accent6">
                    <a:lumMod val="50000"/>
                  </a:schemeClr>
                </a:solidFill>
              </a:endParaRPr>
            </a:p>
          </p:txBody>
        </p:sp>
        <p:sp>
          <p:nvSpPr>
            <p:cNvPr id="8" name="TextBox 7"/>
            <p:cNvSpPr txBox="1"/>
            <p:nvPr/>
          </p:nvSpPr>
          <p:spPr>
            <a:xfrm>
              <a:off x="8152237" y="2286693"/>
              <a:ext cx="465299" cy="461665"/>
            </a:xfrm>
            <a:prstGeom prst="rect">
              <a:avLst/>
            </a:prstGeom>
            <a:noFill/>
          </p:spPr>
          <p:txBody>
            <a:bodyPr wrap="square" rtlCol="0">
              <a:spAutoFit/>
            </a:bodyPr>
            <a:lstStyle/>
            <a:p>
              <a:r>
                <a:rPr lang="en-US" sz="2400" b="1" dirty="0" smtClean="0">
                  <a:solidFill>
                    <a:schemeClr val="accent6">
                      <a:lumMod val="50000"/>
                    </a:schemeClr>
                  </a:solidFill>
                </a:rPr>
                <a:t>B</a:t>
              </a:r>
              <a:endParaRPr lang="en-US" sz="2400" b="1" dirty="0">
                <a:solidFill>
                  <a:schemeClr val="accent6">
                    <a:lumMod val="50000"/>
                  </a:schemeClr>
                </a:solidFill>
              </a:endParaRPr>
            </a:p>
          </p:txBody>
        </p:sp>
        <p:sp>
          <p:nvSpPr>
            <p:cNvPr id="18" name="TextBox 17"/>
            <p:cNvSpPr txBox="1"/>
            <p:nvPr/>
          </p:nvSpPr>
          <p:spPr>
            <a:xfrm>
              <a:off x="5966517" y="2281085"/>
              <a:ext cx="1707640" cy="461665"/>
            </a:xfrm>
            <a:prstGeom prst="rect">
              <a:avLst/>
            </a:prstGeom>
            <a:noFill/>
          </p:spPr>
          <p:txBody>
            <a:bodyPr wrap="square" rtlCol="0">
              <a:spAutoFit/>
            </a:bodyPr>
            <a:lstStyle/>
            <a:p>
              <a:r>
                <a:rPr lang="bn-BD" sz="2400" b="1" dirty="0" smtClean="0">
                  <a:solidFill>
                    <a:schemeClr val="accent6">
                      <a:lumMod val="50000"/>
                    </a:schemeClr>
                  </a:solidFill>
                  <a:latin typeface="NikoshBAN" pitchFamily="2" charset="0"/>
                  <a:cs typeface="NikoshBAN" pitchFamily="2" charset="0"/>
                </a:rPr>
                <a:t>সরণ হয়নি</a:t>
              </a:r>
              <a:endParaRPr lang="en-US" sz="2400" b="1" dirty="0">
                <a:solidFill>
                  <a:schemeClr val="accent6">
                    <a:lumMod val="50000"/>
                  </a:schemeClr>
                </a:solidFill>
                <a:latin typeface="NikoshBAN" pitchFamily="2" charset="0"/>
                <a:cs typeface="NikoshBAN" pitchFamily="2" charset="0"/>
              </a:endParaRPr>
            </a:p>
          </p:txBody>
        </p:sp>
      </p:grpSp>
      <p:sp>
        <p:nvSpPr>
          <p:cNvPr id="9" name="Rectangle 8"/>
          <p:cNvSpPr/>
          <p:nvPr/>
        </p:nvSpPr>
        <p:spPr>
          <a:xfrm>
            <a:off x="914401" y="1675043"/>
            <a:ext cx="1385454" cy="707886"/>
          </a:xfrm>
          <a:prstGeom prst="rect">
            <a:avLst/>
          </a:prstGeom>
        </p:spPr>
        <p:txBody>
          <a:bodyPr wrap="square">
            <a:spAutoFit/>
          </a:bodyPr>
          <a:lstStyle/>
          <a:p>
            <a:r>
              <a:rPr lang="bn-BD" sz="4000" b="1" dirty="0" smtClean="0">
                <a:latin typeface="NikoshBAN" pitchFamily="2" charset="0"/>
                <a:cs typeface="NikoshBAN" pitchFamily="2" charset="0"/>
              </a:rPr>
              <a:t>১ম বল</a:t>
            </a:r>
            <a:endParaRPr lang="bn-BD" sz="4000" b="1" dirty="0">
              <a:latin typeface="NikoshBAN" pitchFamily="2" charset="0"/>
              <a:cs typeface="NikoshBAN" pitchFamily="2" charset="0"/>
            </a:endParaRPr>
          </a:p>
        </p:txBody>
      </p:sp>
      <p:sp>
        <p:nvSpPr>
          <p:cNvPr id="14" name="Oval 13"/>
          <p:cNvSpPr/>
          <p:nvPr/>
        </p:nvSpPr>
        <p:spPr>
          <a:xfrm>
            <a:off x="4272119" y="742679"/>
            <a:ext cx="909481" cy="890801"/>
          </a:xfrm>
          <a:prstGeom prst="ellipse">
            <a:avLst/>
          </a:prstGeom>
          <a:solidFill>
            <a:srgbClr val="FF00F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287947" y="4357403"/>
            <a:ext cx="782811" cy="772322"/>
          </a:xfrm>
          <a:prstGeom prst="ellipse">
            <a:avLst/>
          </a:prstGeom>
          <a:solidFill>
            <a:srgbClr val="FF00F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692721" y="4357403"/>
            <a:ext cx="1731804" cy="845059"/>
            <a:chOff x="817418" y="4152899"/>
            <a:chExt cx="2161309" cy="1724891"/>
          </a:xfrm>
          <a:scene3d>
            <a:camera prst="orthographicFront">
              <a:rot lat="0" lon="0" rev="0"/>
            </a:camera>
            <a:lightRig rig="glow" dir="t">
              <a:rot lat="0" lon="0" rev="4800000"/>
            </a:lightRig>
          </a:scene3d>
        </p:grpSpPr>
        <p:sp>
          <p:nvSpPr>
            <p:cNvPr id="22" name="Notched Right Arrow 21"/>
            <p:cNvSpPr/>
            <p:nvPr/>
          </p:nvSpPr>
          <p:spPr>
            <a:xfrm>
              <a:off x="817418" y="4152899"/>
              <a:ext cx="2161309" cy="1724891"/>
            </a:xfrm>
            <a:prstGeom prst="notchedRightArrow">
              <a:avLst/>
            </a:prstGeom>
            <a:solidFill>
              <a:srgbClr val="00B05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451342" y="4614835"/>
              <a:ext cx="974101" cy="942327"/>
            </a:xfrm>
            <a:prstGeom prst="rect">
              <a:avLst/>
            </a:prstGeom>
            <a:noFill/>
            <a:ln>
              <a:noFill/>
            </a:ln>
            <a:effectLst>
              <a:outerShdw blurRad="190500" dist="228600" dir="2700000" algn="ctr">
                <a:srgbClr val="000000">
                  <a:alpha val="30000"/>
                </a:srgbClr>
              </a:outerShdw>
            </a:effectLst>
            <a:sp3d prstMaterial="matte">
              <a:bevelT w="127000" h="63500"/>
            </a:sp3d>
          </p:spPr>
          <p:txBody>
            <a:bodyPr wrap="square" rtlCol="0">
              <a:spAutoFit/>
            </a:bodyPr>
            <a:lstStyle/>
            <a:p>
              <a:r>
                <a:rPr lang="en-US" sz="2400" b="1" dirty="0" smtClean="0"/>
                <a:t>10 N</a:t>
              </a:r>
              <a:endParaRPr lang="en-US" sz="2400" b="1" dirty="0"/>
            </a:p>
          </p:txBody>
        </p:sp>
      </p:grpSp>
      <p:grpSp>
        <p:nvGrpSpPr>
          <p:cNvPr id="24" name="Group 23"/>
          <p:cNvGrpSpPr/>
          <p:nvPr/>
        </p:nvGrpSpPr>
        <p:grpSpPr>
          <a:xfrm>
            <a:off x="4461131" y="5124759"/>
            <a:ext cx="3646655" cy="529667"/>
            <a:chOff x="4694317" y="2218691"/>
            <a:chExt cx="3923219" cy="529667"/>
          </a:xfrm>
        </p:grpSpPr>
        <p:sp>
          <p:nvSpPr>
            <p:cNvPr id="25" name="Rectangle 24"/>
            <p:cNvSpPr/>
            <p:nvPr/>
          </p:nvSpPr>
          <p:spPr>
            <a:xfrm>
              <a:off x="4835218" y="2240974"/>
              <a:ext cx="3546783" cy="4571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964394" y="2218691"/>
              <a:ext cx="1744763" cy="461665"/>
            </a:xfrm>
            <a:prstGeom prst="rect">
              <a:avLst/>
            </a:prstGeom>
            <a:noFill/>
          </p:spPr>
          <p:txBody>
            <a:bodyPr wrap="square" rtlCol="0">
              <a:spAutoFit/>
            </a:bodyPr>
            <a:lstStyle/>
            <a:p>
              <a:r>
                <a:rPr lang="bn-BD" sz="2400" b="1" dirty="0">
                  <a:latin typeface="NikoshBAN" pitchFamily="2" charset="0"/>
                  <a:cs typeface="NikoshBAN" pitchFamily="2" charset="0"/>
                </a:rPr>
                <a:t>সরণ </a:t>
              </a:r>
              <a:r>
                <a:rPr lang="bn-BD" sz="2400" b="1" dirty="0" smtClean="0">
                  <a:latin typeface="NikoshBAN" pitchFamily="2" charset="0"/>
                  <a:cs typeface="NikoshBAN" pitchFamily="2" charset="0"/>
                </a:rPr>
                <a:t>হয়েছে</a:t>
              </a:r>
              <a:endParaRPr lang="en-US" sz="2400" b="1" dirty="0">
                <a:latin typeface="NikoshBAN" pitchFamily="2" charset="0"/>
                <a:cs typeface="NikoshBAN" pitchFamily="2" charset="0"/>
              </a:endParaRPr>
            </a:p>
          </p:txBody>
        </p:sp>
        <p:sp>
          <p:nvSpPr>
            <p:cNvPr id="27" name="TextBox 26"/>
            <p:cNvSpPr txBox="1"/>
            <p:nvPr/>
          </p:nvSpPr>
          <p:spPr>
            <a:xfrm>
              <a:off x="4694317" y="2263833"/>
              <a:ext cx="465299" cy="461665"/>
            </a:xfrm>
            <a:prstGeom prst="rect">
              <a:avLst/>
            </a:prstGeom>
            <a:noFill/>
          </p:spPr>
          <p:txBody>
            <a:bodyPr wrap="square" rtlCol="0">
              <a:spAutoFit/>
            </a:bodyPr>
            <a:lstStyle/>
            <a:p>
              <a:r>
                <a:rPr lang="en-US" sz="2400" b="1" dirty="0" smtClean="0">
                  <a:solidFill>
                    <a:schemeClr val="accent6">
                      <a:lumMod val="50000"/>
                    </a:schemeClr>
                  </a:solidFill>
                </a:rPr>
                <a:t>A</a:t>
              </a:r>
              <a:endParaRPr lang="en-US" sz="2400" b="1" dirty="0">
                <a:solidFill>
                  <a:schemeClr val="accent6">
                    <a:lumMod val="50000"/>
                  </a:schemeClr>
                </a:solidFill>
              </a:endParaRPr>
            </a:p>
          </p:txBody>
        </p:sp>
        <p:sp>
          <p:nvSpPr>
            <p:cNvPr id="28" name="TextBox 27"/>
            <p:cNvSpPr txBox="1"/>
            <p:nvPr/>
          </p:nvSpPr>
          <p:spPr>
            <a:xfrm>
              <a:off x="8152237" y="2286693"/>
              <a:ext cx="465299" cy="461665"/>
            </a:xfrm>
            <a:prstGeom prst="rect">
              <a:avLst/>
            </a:prstGeom>
            <a:noFill/>
          </p:spPr>
          <p:txBody>
            <a:bodyPr wrap="square" rtlCol="0">
              <a:spAutoFit/>
            </a:bodyPr>
            <a:lstStyle/>
            <a:p>
              <a:r>
                <a:rPr lang="en-US" sz="2400" b="1" dirty="0" smtClean="0">
                  <a:solidFill>
                    <a:schemeClr val="accent6">
                      <a:lumMod val="50000"/>
                    </a:schemeClr>
                  </a:solidFill>
                </a:rPr>
                <a:t>B</a:t>
              </a:r>
              <a:endParaRPr lang="en-US" sz="2400" b="1" dirty="0">
                <a:solidFill>
                  <a:schemeClr val="accent6">
                    <a:lumMod val="50000"/>
                  </a:schemeClr>
                </a:solidFill>
              </a:endParaRPr>
            </a:p>
          </p:txBody>
        </p:sp>
      </p:grpSp>
      <p:sp>
        <p:nvSpPr>
          <p:cNvPr id="29" name="Rectangle 28"/>
          <p:cNvSpPr/>
          <p:nvPr/>
        </p:nvSpPr>
        <p:spPr>
          <a:xfrm>
            <a:off x="914402" y="5086945"/>
            <a:ext cx="1371599" cy="646331"/>
          </a:xfrm>
          <a:prstGeom prst="rect">
            <a:avLst/>
          </a:prstGeom>
        </p:spPr>
        <p:txBody>
          <a:bodyPr wrap="square">
            <a:spAutoFit/>
          </a:bodyPr>
          <a:lstStyle/>
          <a:p>
            <a:r>
              <a:rPr lang="bn-BD" sz="3600" b="1" dirty="0" smtClean="0">
                <a:latin typeface="NikoshBAN" pitchFamily="2" charset="0"/>
                <a:cs typeface="NikoshBAN" pitchFamily="2" charset="0"/>
              </a:rPr>
              <a:t>২য় বল</a:t>
            </a:r>
            <a:endParaRPr lang="bn-BD" sz="3600" b="1" dirty="0">
              <a:latin typeface="NikoshBAN" pitchFamily="2" charset="0"/>
              <a:cs typeface="NikoshBAN" pitchFamily="2" charset="0"/>
            </a:endParaRPr>
          </a:p>
        </p:txBody>
      </p:sp>
    </p:spTree>
    <p:extLst>
      <p:ext uri="{BB962C8B-B14F-4D97-AF65-F5344CB8AC3E}">
        <p14:creationId xmlns:p14="http://schemas.microsoft.com/office/powerpoint/2010/main" val="46269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02865 -3.7037E-6 L 0.20469 0.00186 " pathEditMode="relative" rAng="0" ptsTypes="AA">
                                      <p:cBhvr>
                                        <p:cTn id="6" dur="3000" fill="hold"/>
                                        <p:tgtEl>
                                          <p:spTgt spid="2"/>
                                        </p:tgtEl>
                                        <p:attrNameLst>
                                          <p:attrName>ppt_x</p:attrName>
                                          <p:attrName>ppt_y</p:attrName>
                                        </p:attrNameLst>
                                      </p:cBhvr>
                                      <p:rCtr x="8802" y="93"/>
                                    </p:animMotion>
                                  </p:childTnLst>
                                </p:cTn>
                              </p:par>
                            </p:childTnLst>
                          </p:cTn>
                        </p:par>
                        <p:par>
                          <p:cTn id="7" fill="hold">
                            <p:stCondLst>
                              <p:cond delay="3000"/>
                            </p:stCondLst>
                            <p:childTnLst>
                              <p:par>
                                <p:cTn id="8" presetID="14" presetClass="entr" presetSubtype="1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nodeType="clickEffect">
                                  <p:stCondLst>
                                    <p:cond delay="0"/>
                                  </p:stCondLst>
                                  <p:childTnLst>
                                    <p:animMotion origin="layout" path="M 0.02865 -3.7037E-6 L 0.20469 0.00186 " pathEditMode="relative" rAng="0" ptsTypes="AA">
                                      <p:cBhvr>
                                        <p:cTn id="14" dur="500" fill="hold"/>
                                        <p:tgtEl>
                                          <p:spTgt spid="20"/>
                                        </p:tgtEl>
                                        <p:attrNameLst>
                                          <p:attrName>ppt_x</p:attrName>
                                          <p:attrName>ppt_y</p:attrName>
                                        </p:attrNameLst>
                                      </p:cBhvr>
                                      <p:rCtr x="8802" y="93"/>
                                    </p:animMotion>
                                  </p:childTnLst>
                                </p:cTn>
                              </p:par>
                            </p:childTnLst>
                          </p:cTn>
                        </p:par>
                        <p:par>
                          <p:cTn id="15" fill="hold">
                            <p:stCondLst>
                              <p:cond delay="500"/>
                            </p:stCondLst>
                            <p:childTnLst>
                              <p:par>
                                <p:cTn id="16" presetID="63" presetClass="path" presetSubtype="0" accel="50000" decel="50000" fill="hold" grpId="0" nodeType="afterEffect">
                                  <p:stCondLst>
                                    <p:cond delay="0"/>
                                  </p:stCondLst>
                                  <p:childTnLst>
                                    <p:animMotion origin="layout" path="M 2.77778E-7 7.40741E-7 L 0.33785 -0.00185 " pathEditMode="relative" rAng="0" ptsTypes="AA">
                                      <p:cBhvr>
                                        <p:cTn id="17" dur="500" fill="hold"/>
                                        <p:tgtEl>
                                          <p:spTgt spid="19"/>
                                        </p:tgtEl>
                                        <p:attrNameLst>
                                          <p:attrName>ppt_x</p:attrName>
                                          <p:attrName>ppt_y</p:attrName>
                                        </p:attrNameLst>
                                      </p:cBhvr>
                                      <p:rCtr x="16892" y="-93"/>
                                    </p:animMotion>
                                  </p:childTnLst>
                                </p:cTn>
                              </p:par>
                            </p:childTnLst>
                          </p:cTn>
                        </p:par>
                        <p:par>
                          <p:cTn id="18" fill="hold">
                            <p:stCondLst>
                              <p:cond delay="1000"/>
                            </p:stCondLst>
                            <p:childTnLst>
                              <p:par>
                                <p:cTn id="19" presetID="14" presetClass="entr" presetSubtype="10"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randombar(horizontal)">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602118" y="4087240"/>
                <a:ext cx="7974268" cy="1446550"/>
              </a:xfrm>
              <a:prstGeom prst="rect">
                <a:avLst/>
              </a:prstGeom>
              <a:solidFill>
                <a:schemeClr val="accent6">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ctr"/>
                <a:r>
                  <a:rPr lang="bn-BD" sz="4400" b="1" dirty="0" smtClean="0">
                    <a:latin typeface="NikoshBAN" pitchFamily="2" charset="0"/>
                    <a:cs typeface="NikoshBAN" pitchFamily="2" charset="0"/>
                  </a:rPr>
                  <a:t>অর্থাৎ কাজ = বল </a:t>
                </a:r>
                <a14:m>
                  <m:oMath xmlns:m="http://schemas.openxmlformats.org/officeDocument/2006/math">
                    <m:r>
                      <a:rPr lang="bn-BD" sz="4400" b="1" i="1" smtClean="0">
                        <a:latin typeface="Cambria Math"/>
                        <a:ea typeface="Cambria Math"/>
                        <a:cs typeface="NikoshBAN" pitchFamily="2" charset="0"/>
                      </a:rPr>
                      <m:t>×</m:t>
                    </m:r>
                  </m:oMath>
                </a14:m>
                <a:r>
                  <a:rPr lang="bn-BD" sz="4400" b="1" dirty="0" smtClean="0">
                    <a:latin typeface="NikoshBAN" pitchFamily="2" charset="0"/>
                    <a:cs typeface="NikoshBAN" pitchFamily="2" charset="0"/>
                  </a:rPr>
                  <a:t>বলের দিকে বস্তুর সরণ।</a:t>
                </a:r>
              </a:p>
              <a:p>
                <a:pPr algn="ctr"/>
                <a:r>
                  <a:rPr lang="bn-BD" sz="4400" dirty="0">
                    <a:latin typeface="NikoshBAN" pitchFamily="2" charset="0"/>
                    <a:cs typeface="NikoshBAN" pitchFamily="2" charset="0"/>
                  </a:rPr>
                  <a:t>কাজের একক </a:t>
                </a:r>
                <a:r>
                  <a:rPr lang="bn-BD" sz="4400" dirty="0">
                    <a:solidFill>
                      <a:srgbClr val="FF0000"/>
                    </a:solidFill>
                    <a:latin typeface="NikoshBAN" pitchFamily="2" charset="0"/>
                    <a:cs typeface="NikoshBAN" pitchFamily="2" charset="0"/>
                  </a:rPr>
                  <a:t>জুল </a:t>
                </a:r>
                <a:r>
                  <a:rPr lang="bn-BD" sz="4400" dirty="0" smtClean="0">
                    <a:solidFill>
                      <a:srgbClr val="FF0000"/>
                    </a:solidFill>
                    <a:latin typeface="Times New Roman" pitchFamily="18" charset="0"/>
                    <a:cs typeface="Times New Roman" pitchFamily="18" charset="0"/>
                  </a:rPr>
                  <a:t>.</a:t>
                </a:r>
                <a:endParaRPr lang="bn-BD" sz="4400" dirty="0">
                  <a:solidFill>
                    <a:srgbClr val="FF0000"/>
                  </a:solidFill>
                  <a:latin typeface="NikoshBAN" pitchFamily="2" charset="0"/>
                  <a:cs typeface="NikoshBAN" pitchFamily="2"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602118" y="4087240"/>
                <a:ext cx="7974268" cy="1446550"/>
              </a:xfrm>
              <a:prstGeom prst="rect">
                <a:avLst/>
              </a:prstGeom>
              <a:blipFill rotWithShape="1">
                <a:blip r:embed="rId3"/>
                <a:stretch>
                  <a:fillRect l="-1676" t="-6612" r="-1599" b="-18595"/>
                </a:stretch>
              </a:blipFill>
              <a:ln>
                <a:noFill/>
              </a:ln>
              <a:effectLst/>
            </p:spPr>
            <p:txBody>
              <a:bodyPr/>
              <a:lstStyle/>
              <a:p>
                <a:r>
                  <a:rPr lang="en-US">
                    <a:noFill/>
                  </a:rPr>
                  <a:t> </a:t>
                </a:r>
              </a:p>
            </p:txBody>
          </p:sp>
        </mc:Fallback>
      </mc:AlternateContent>
      <p:sp>
        <p:nvSpPr>
          <p:cNvPr id="3" name="Rectangle 2"/>
          <p:cNvSpPr/>
          <p:nvPr/>
        </p:nvSpPr>
        <p:spPr>
          <a:xfrm>
            <a:off x="465827" y="1463911"/>
            <a:ext cx="8298612" cy="2123658"/>
          </a:xfrm>
          <a:prstGeom prst="rect">
            <a:avLst/>
          </a:prstGeom>
          <a:solidFill>
            <a:schemeClr val="accent6">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ctr"/>
            <a:r>
              <a:rPr lang="bn-BD" sz="4400" dirty="0" smtClean="0">
                <a:latin typeface="NikoshBAN" pitchFamily="2" charset="0"/>
                <a:cs typeface="NikoshBAN" pitchFamily="2" charset="0"/>
              </a:rPr>
              <a:t>বিজ্ঞানের ভাষায়-  যদি বল প্রয়োগের ফলে বলের দিকে বস্তুর সরণ ঘটে তাহলে বল এবং সরণের গুণফল দ্বারা  </a:t>
            </a:r>
            <a:r>
              <a:rPr lang="bn-BD" sz="4400" b="1" dirty="0" smtClean="0">
                <a:solidFill>
                  <a:srgbClr val="FF0000"/>
                </a:solidFill>
                <a:latin typeface="NikoshBAN" pitchFamily="2" charset="0"/>
                <a:cs typeface="NikoshBAN" pitchFamily="2" charset="0"/>
              </a:rPr>
              <a:t>কাজ  </a:t>
            </a:r>
            <a:r>
              <a:rPr lang="bn-BD" sz="4400" dirty="0" smtClean="0">
                <a:latin typeface="NikoshBAN" pitchFamily="2" charset="0"/>
                <a:cs typeface="NikoshBAN" pitchFamily="2" charset="0"/>
              </a:rPr>
              <a:t>পরিমাপ করা  হয়।</a:t>
            </a:r>
            <a:endParaRPr lang="bn-BD" sz="4400" dirty="0">
              <a:latin typeface="NikoshBAN" pitchFamily="2" charset="0"/>
              <a:cs typeface="NikoshBAN" pitchFamily="2" charset="0"/>
            </a:endParaRPr>
          </a:p>
        </p:txBody>
      </p:sp>
    </p:spTree>
    <p:extLst>
      <p:ext uri="{BB962C8B-B14F-4D97-AF65-F5344CB8AC3E}">
        <p14:creationId xmlns:p14="http://schemas.microsoft.com/office/powerpoint/2010/main" val="65210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2015</TotalTime>
  <Words>806</Words>
  <Application>Microsoft Office PowerPoint</Application>
  <PresentationFormat>On-screen Show (4:3)</PresentationFormat>
  <Paragraphs>130</Paragraphs>
  <Slides>19</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Cambria Math</vt:lpstr>
      <vt:lpstr>Mongolian Baiti</vt:lpstr>
      <vt:lpstr>NikoshBAN</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TSS</dc:creator>
  <cp:lastModifiedBy>SHABUJ</cp:lastModifiedBy>
  <cp:revision>788</cp:revision>
  <dcterms:created xsi:type="dcterms:W3CDTF">2014-09-29T08:00:15Z</dcterms:created>
  <dcterms:modified xsi:type="dcterms:W3CDTF">2019-12-19T17:50:56Z</dcterms:modified>
</cp:coreProperties>
</file>