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6" r:id="rId2"/>
    <p:sldId id="297" r:id="rId3"/>
    <p:sldId id="281" r:id="rId4"/>
    <p:sldId id="293" r:id="rId5"/>
    <p:sldId id="288" r:id="rId6"/>
    <p:sldId id="291" r:id="rId7"/>
    <p:sldId id="283" r:id="rId8"/>
    <p:sldId id="262" r:id="rId9"/>
    <p:sldId id="294" r:id="rId10"/>
    <p:sldId id="265" r:id="rId11"/>
    <p:sldId id="268" r:id="rId12"/>
    <p:sldId id="278" r:id="rId13"/>
    <p:sldId id="274" r:id="rId14"/>
    <p:sldId id="29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25A6F-09FB-4163-B740-846EE85FBC90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5171D-3777-46D7-BB2A-43A368907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3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5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e-mail-alamgirchz@gmail.com" TargetMode="Externa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99712" y="3118554"/>
            <a:ext cx="3620351" cy="14236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51435" tIns="25718" rIns="51435" bIns="25718" numCol="1" rtlCol="0" anchor="b">
            <a:prstTxWarp prst="textWave1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375" baseline="-25000" dirty="0">
                <a:ln w="7620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স্বাগতম</a:t>
            </a:r>
            <a:endParaRPr lang="en-US" sz="3375" baseline="-25000" dirty="0">
              <a:ln w="7620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 descr="bloomingrose.gif">
            <a:extLst>
              <a:ext uri="{FF2B5EF4-FFF2-40B4-BE49-F238E27FC236}">
                <a16:creationId xmlns:a16="http://schemas.microsoft.com/office/drawing/2014/main" id="{5D15429C-4608-9645-B19A-2DB5C9BA0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462" y="2134647"/>
            <a:ext cx="1261351" cy="2254522"/>
          </a:xfrm>
          <a:prstGeom prst="rect">
            <a:avLst/>
          </a:prstGeom>
        </p:spPr>
      </p:pic>
      <p:pic>
        <p:nvPicPr>
          <p:cNvPr id="6" name="Picture 5" descr="bloomingrose.gif">
            <a:extLst>
              <a:ext uri="{FF2B5EF4-FFF2-40B4-BE49-F238E27FC236}">
                <a16:creationId xmlns:a16="http://schemas.microsoft.com/office/drawing/2014/main" id="{E7A7F7BB-5B0E-B844-B6DE-030848399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846" y="2134645"/>
            <a:ext cx="1203771" cy="2151605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1" y="0"/>
            <a:ext cx="9071264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5720" tIns="27860" rIns="55720" bIns="2786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7196">
              <a:defRPr/>
            </a:pPr>
            <a:endParaRPr lang="en-US" sz="1069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49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336" y="416575"/>
            <a:ext cx="39624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জোড়াই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Content Placeholder 3" descr="images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056337"/>
            <a:ext cx="4191000" cy="4201463"/>
          </a:xfrm>
          <a:prstGeom prst="rect">
            <a:avLst/>
          </a:prstGeom>
        </p:spPr>
      </p:pic>
      <p:pic>
        <p:nvPicPr>
          <p:cNvPr id="6" name="Content Placeholder 3" descr="images1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1056337"/>
            <a:ext cx="4329545" cy="4201463"/>
          </a:xfrm>
        </p:spPr>
      </p:pic>
      <p:sp>
        <p:nvSpPr>
          <p:cNvPr id="7" name="Rectangle 6"/>
          <p:cNvSpPr/>
          <p:nvPr/>
        </p:nvSpPr>
        <p:spPr>
          <a:xfrm>
            <a:off x="1043426" y="5410200"/>
            <a:ext cx="72095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200" dirty="0">
                <a:latin typeface="Nikosh" pitchFamily="2" charset="0"/>
                <a:cs typeface="Nikosh" pitchFamily="2" charset="0"/>
              </a:rPr>
              <a:t>ডিজিটাল বাংলাদেশ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?</a:t>
            </a:r>
          </a:p>
          <a:p>
            <a:pPr algn="ctr">
              <a:buNone/>
            </a:pPr>
            <a:r>
              <a:rPr lang="en-US" sz="3200" dirty="0">
                <a:latin typeface="Nikosh" pitchFamily="2" charset="0"/>
                <a:cs typeface="Nikosh" pitchFamily="2" charset="0"/>
              </a:rPr>
              <a:t>      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সময়ঃ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৫ 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মিনিট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76200" y="0"/>
            <a:ext cx="9067799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5720" tIns="27860" rIns="55720" bIns="2786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7196">
              <a:defRPr/>
            </a:pPr>
            <a:endParaRPr lang="en-US" sz="1069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990" y="304800"/>
            <a:ext cx="3581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দলীয়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Content Placeholder 3" descr="images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901" y="944562"/>
            <a:ext cx="4441781" cy="4692198"/>
          </a:xfrm>
          <a:prstGeom prst="rect">
            <a:avLst/>
          </a:prstGeom>
        </p:spPr>
      </p:pic>
      <p:pic>
        <p:nvPicPr>
          <p:cNvPr id="6" name="Content Placeholder 3" descr="images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332" y="875207"/>
            <a:ext cx="4630245" cy="4830908"/>
          </a:xfrm>
          <a:prstGeom prst="rect">
            <a:avLst/>
          </a:prstGeom>
        </p:spPr>
      </p:pic>
      <p:pic>
        <p:nvPicPr>
          <p:cNvPr id="7" name="Content Placeholder 3" descr="images14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400" y="944562"/>
            <a:ext cx="4275037" cy="4846638"/>
          </a:xfrm>
        </p:spPr>
      </p:pic>
      <p:pic>
        <p:nvPicPr>
          <p:cNvPr id="8" name="Content Placeholder 3" descr="images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923780"/>
            <a:ext cx="4328914" cy="46921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6400" y="5861023"/>
            <a:ext cx="63264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1600" b="1" dirty="0">
                <a:latin typeface="Nikosh" pitchFamily="2" charset="0"/>
                <a:cs typeface="Nikosh" pitchFamily="2" charset="0"/>
              </a:rPr>
              <a:t>কি কি পন্থায় ডিজিটাল বাংলাদেশের স্বরুপ দেখতে পাই তা লিখ</a:t>
            </a:r>
            <a:r>
              <a:rPr lang="en-US" sz="1600" b="1" dirty="0">
                <a:latin typeface="Nikosh" pitchFamily="2" charset="0"/>
                <a:cs typeface="Nikosh" pitchFamily="2" charset="0"/>
              </a:rPr>
              <a:t> । </a:t>
            </a:r>
            <a:endParaRPr lang="en-US" sz="1600" b="1" dirty="0">
              <a:latin typeface="NikoshBAN"/>
            </a:endParaRPr>
          </a:p>
          <a:p>
            <a:pPr algn="ctr">
              <a:buNone/>
            </a:pPr>
            <a:r>
              <a:rPr lang="en-US" sz="3200" b="1" dirty="0">
                <a:latin typeface="NikoshBAN"/>
              </a:rPr>
              <a:t> </a:t>
            </a:r>
            <a:r>
              <a:rPr lang="en-US" sz="16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b="1" dirty="0" err="1">
                <a:latin typeface="Nikosh" pitchFamily="2" charset="0"/>
                <a:cs typeface="Nikosh" pitchFamily="2" charset="0"/>
              </a:rPr>
              <a:t>সময়ঃ</a:t>
            </a:r>
            <a:r>
              <a:rPr lang="en-US" sz="1600" b="1" dirty="0">
                <a:latin typeface="Nikosh" pitchFamily="2" charset="0"/>
                <a:cs typeface="Nikosh" pitchFamily="2" charset="0"/>
              </a:rPr>
              <a:t> ১০  </a:t>
            </a:r>
            <a:r>
              <a:rPr lang="en-US" sz="1600" b="1" dirty="0" err="1">
                <a:latin typeface="Nikosh" pitchFamily="2" charset="0"/>
                <a:cs typeface="Nikosh" pitchFamily="2" charset="0"/>
              </a:rPr>
              <a:t>মিনিট</a:t>
            </a:r>
            <a:r>
              <a:rPr lang="en-US" sz="1600" b="1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1" y="0"/>
            <a:ext cx="9372600" cy="70104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5720" tIns="27860" rIns="55720" bIns="2786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7196">
              <a:defRPr/>
            </a:pPr>
            <a:endParaRPr lang="en-US" sz="1069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2819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মুল্যায়ন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4191000"/>
          </a:xfrm>
        </p:spPr>
        <p:txBody>
          <a:bodyPr>
            <a:normAutofit fontScale="85000" lnSpcReduction="20000"/>
          </a:bodyPr>
          <a:lstStyle/>
          <a:p>
            <a:r>
              <a:rPr lang="en-US" sz="3900" dirty="0" err="1" smtClean="0">
                <a:latin typeface="Nikosh" pitchFamily="2" charset="0"/>
                <a:cs typeface="Nikosh" pitchFamily="2" charset="0"/>
              </a:rPr>
              <a:t>জ্ঞান</a:t>
            </a:r>
            <a:r>
              <a:rPr lang="en-US" sz="3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 smtClean="0">
                <a:latin typeface="Nikosh" pitchFamily="2" charset="0"/>
                <a:cs typeface="Nikosh" pitchFamily="2" charset="0"/>
              </a:rPr>
              <a:t>মুলুক</a:t>
            </a:r>
            <a:r>
              <a:rPr lang="en-US" sz="3900" dirty="0" smtClean="0">
                <a:latin typeface="Nikosh" pitchFamily="2" charset="0"/>
                <a:cs typeface="Nikosh" pitchFamily="2" charset="0"/>
              </a:rPr>
              <a:t>/ </a:t>
            </a:r>
            <a:r>
              <a:rPr lang="en-US" sz="3900" dirty="0" err="1" smtClean="0">
                <a:latin typeface="Nikosh" pitchFamily="2" charset="0"/>
                <a:cs typeface="Nikosh" pitchFamily="2" charset="0"/>
              </a:rPr>
              <a:t>অনুধাবন</a:t>
            </a:r>
            <a:r>
              <a:rPr lang="en-US" sz="3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 smtClean="0">
                <a:latin typeface="Nikosh" pitchFamily="2" charset="0"/>
                <a:cs typeface="Nikosh" pitchFamily="2" charset="0"/>
              </a:rPr>
              <a:t>মুলক</a:t>
            </a:r>
            <a:r>
              <a:rPr lang="en-US" sz="3900" dirty="0" smtClean="0">
                <a:latin typeface="Nikosh" pitchFamily="2" charset="0"/>
                <a:cs typeface="Nikosh" pitchFamily="2" charset="0"/>
              </a:rPr>
              <a:t>/ </a:t>
            </a:r>
            <a:r>
              <a:rPr lang="en-US" sz="3900" dirty="0" err="1" smtClean="0">
                <a:latin typeface="Nikosh" pitchFamily="2" charset="0"/>
                <a:cs typeface="Nikosh" pitchFamily="2" charset="0"/>
              </a:rPr>
              <a:t>প্রয়োগ</a:t>
            </a:r>
            <a:r>
              <a:rPr lang="en-US" sz="3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 smtClean="0">
                <a:latin typeface="Nikosh" pitchFamily="2" charset="0"/>
                <a:cs typeface="Nikosh" pitchFamily="2" charset="0"/>
              </a:rPr>
              <a:t>মুলুক</a:t>
            </a:r>
            <a:r>
              <a:rPr lang="en-US" sz="39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buNone/>
            </a:pPr>
            <a:r>
              <a:rPr lang="en-US" sz="26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ডিজিটাল কথাটি এসেছে কোন শব্দ থেকে?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buNone/>
            </a:pPr>
            <a:r>
              <a:rPr lang="en-US" sz="2600" dirty="0" smtClean="0">
                <a:latin typeface="Nikosh" pitchFamily="2" charset="0"/>
                <a:cs typeface="Nikosh" pitchFamily="2" charset="0"/>
              </a:rPr>
              <a:t>ক।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Digitas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     </a:t>
            </a:r>
            <a:r>
              <a:rPr lang="en-US" sz="2600" b="1" dirty="0" smtClean="0">
                <a:latin typeface="Nikosh" pitchFamily="2" charset="0"/>
                <a:cs typeface="Nikosh" pitchFamily="2" charset="0"/>
              </a:rPr>
              <a:t>খ।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Digit  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গ। </a:t>
            </a:r>
            <a:r>
              <a:rPr lang="en-US" dirty="0" err="1" smtClean="0">
                <a:latin typeface="Times New Roman" pitchFamily="18" charset="0"/>
                <a:cs typeface="Nikosh" pitchFamily="2" charset="0"/>
              </a:rPr>
              <a:t>Diget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   ঘ।  </a:t>
            </a:r>
            <a:r>
              <a:rPr lang="en-US" dirty="0" err="1" smtClean="0">
                <a:latin typeface="Times New Roman" pitchFamily="18" charset="0"/>
                <a:cs typeface="Nikosh" pitchFamily="2" charset="0"/>
              </a:rPr>
              <a:t>Digetas</a:t>
            </a:r>
            <a:endParaRPr lang="en-US" sz="26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2600" dirty="0" smtClean="0">
                <a:latin typeface="Nikosh" pitchFamily="2" charset="0"/>
                <a:cs typeface="Nikosh" pitchFamily="2" charset="0"/>
              </a:rPr>
              <a:t>২।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কোনটি ডিজিটাল ডিভাইসের অন্তর্ভুক্ত নয়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? </a:t>
            </a:r>
          </a:p>
          <a:p>
            <a:pPr>
              <a:buNone/>
            </a:pPr>
            <a:r>
              <a:rPr lang="en-US" sz="2600" dirty="0" smtClean="0">
                <a:latin typeface="Nikosh" pitchFamily="2" charset="0"/>
                <a:cs typeface="Nikosh" pitchFamily="2" charset="0"/>
              </a:rPr>
              <a:t>ক।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মাল্টিমিডিয়া প্রজেক্টর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  খ।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কম্পিউটার যন্ত্রপাতি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 </a:t>
            </a:r>
            <a:endParaRPr lang="bn-BD" sz="26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2600" dirty="0" smtClean="0">
                <a:latin typeface="Nikosh" pitchFamily="2" charset="0"/>
                <a:cs typeface="Nikosh" pitchFamily="2" charset="0"/>
              </a:rPr>
              <a:t>গ।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2600" b="1" dirty="0" smtClean="0">
                <a:latin typeface="Nikosh" pitchFamily="2" charset="0"/>
                <a:cs typeface="Nikosh" pitchFamily="2" charset="0"/>
              </a:rPr>
              <a:t>ঘ। </a:t>
            </a:r>
            <a:r>
              <a:rPr lang="bn-BD" sz="2600" b="1" dirty="0" smtClean="0">
                <a:latin typeface="Nikosh" pitchFamily="2" charset="0"/>
                <a:cs typeface="Nikosh" pitchFamily="2" charset="0"/>
              </a:rPr>
              <a:t> যান্ত্রিক যানবাহন</a:t>
            </a:r>
            <a:r>
              <a:rPr lang="en-US" sz="2600" b="1" dirty="0" smtClean="0">
                <a:latin typeface="Nikosh" pitchFamily="2" charset="0"/>
                <a:cs typeface="Nikosh" pitchFamily="2" charset="0"/>
              </a:rPr>
              <a:t>    </a:t>
            </a:r>
          </a:p>
          <a:p>
            <a:pPr>
              <a:buNone/>
            </a:pPr>
            <a:r>
              <a:rPr lang="en-US" sz="2600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ডিজিটাল ইলেক্ট্রনিক্সে কোন ভোল্টেজ লেবেলটি সংজ্ঞায়িত নয়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?   </a:t>
            </a:r>
          </a:p>
          <a:p>
            <a:pPr>
              <a:buNone/>
            </a:pPr>
            <a:r>
              <a:rPr lang="en-US" sz="2600" dirty="0" smtClean="0">
                <a:latin typeface="Nikosh" pitchFamily="2" charset="0"/>
                <a:cs typeface="Nikosh" pitchFamily="2" charset="0"/>
              </a:rPr>
              <a:t>ক। 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০ ভোল্ট থেকে + ০.৮ ভোল্ট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 </a:t>
            </a:r>
          </a:p>
          <a:p>
            <a:pPr>
              <a:buNone/>
            </a:pPr>
            <a:r>
              <a:rPr lang="en-US" sz="2600" dirty="0" smtClean="0">
                <a:latin typeface="Nikosh" pitchFamily="2" charset="0"/>
                <a:cs typeface="Nikosh" pitchFamily="2" charset="0"/>
              </a:rPr>
              <a:t>খ।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+২ ভোল্ট থেকে +৫ ভোল্ট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  </a:t>
            </a:r>
          </a:p>
          <a:p>
            <a:pPr>
              <a:buNone/>
            </a:pPr>
            <a:r>
              <a:rPr lang="en-US" sz="2600" b="1" dirty="0" smtClean="0">
                <a:latin typeface="Nikosh" pitchFamily="2" charset="0"/>
                <a:cs typeface="Nikosh" pitchFamily="2" charset="0"/>
              </a:rPr>
              <a:t>গ। </a:t>
            </a:r>
            <a:r>
              <a:rPr lang="bn-BD" sz="2600" b="1" dirty="0" smtClean="0">
                <a:latin typeface="Nikosh" pitchFamily="2" charset="0"/>
                <a:cs typeface="Nikosh" pitchFamily="2" charset="0"/>
              </a:rPr>
              <a:t>+০.৮ ভোল্ট থেকে +২.০ ভোল্ট</a:t>
            </a:r>
            <a:r>
              <a:rPr lang="en-US" sz="2600" b="1" dirty="0" smtClean="0">
                <a:latin typeface="Nikosh" pitchFamily="2" charset="0"/>
                <a:cs typeface="Nikosh" pitchFamily="2" charset="0"/>
              </a:rPr>
              <a:t>   </a:t>
            </a:r>
          </a:p>
          <a:p>
            <a:pPr>
              <a:buNone/>
            </a:pPr>
            <a:r>
              <a:rPr lang="en-US" sz="2600" dirty="0" smtClean="0">
                <a:latin typeface="Nikosh" pitchFamily="2" charset="0"/>
                <a:cs typeface="Nikosh" pitchFamily="2" charset="0"/>
              </a:rPr>
              <a:t>ঘ। 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+ ২ ভোল্ট থেকে +১০ ভোল্ট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  </a:t>
            </a:r>
            <a:endParaRPr lang="en-US" sz="2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83127" y="0"/>
            <a:ext cx="9060873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5720" tIns="27860" rIns="55720" bIns="2786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7196">
              <a:defRPr/>
            </a:pPr>
            <a:endParaRPr lang="en-US" sz="1069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5000" y="242888"/>
            <a:ext cx="4800600" cy="1325562"/>
          </a:xfrm>
        </p:spPr>
        <p:txBody>
          <a:bodyPr>
            <a:normAutofit/>
          </a:bodyPr>
          <a:lstStyle/>
          <a:p>
            <a:pPr algn="ctr"/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3581400"/>
            <a:ext cx="75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3200" b="1" dirty="0">
                <a:latin typeface="Nikosh" pitchFamily="2" charset="0"/>
                <a:cs typeface="Nikosh" pitchFamily="2" charset="0"/>
              </a:rPr>
              <a:t>কি কি পন্থায় ডিজিটাল বাংলাদেশের স্বরুপ দেখতে পাই তা লিখ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।  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-76200" y="0"/>
            <a:ext cx="9220199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5720" tIns="27860" rIns="55720" bIns="2786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7196">
              <a:defRPr/>
            </a:pPr>
            <a:endParaRPr lang="en-US" sz="1069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16021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3823" y="2828925"/>
            <a:ext cx="48648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5130"/>
            <a:ext cx="9144000" cy="49718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304800"/>
            <a:ext cx="5464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5720" tIns="27860" rIns="55720" bIns="2786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7196">
              <a:defRPr/>
            </a:pPr>
            <a:endParaRPr lang="en-US" sz="1069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540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554" y="266700"/>
            <a:ext cx="8686800" cy="6324600"/>
            <a:chOff x="-287384" y="-274320"/>
            <a:chExt cx="12479383" cy="7132320"/>
          </a:xfrm>
        </p:grpSpPr>
        <p:pic>
          <p:nvPicPr>
            <p:cNvPr id="8" name="Picture 7" descr="A close up of a flower&#10;&#10;Description automatically generated">
              <a:extLst>
                <a:ext uri="{FF2B5EF4-FFF2-40B4-BE49-F238E27FC236}">
                  <a16:creationId xmlns:a16="http://schemas.microsoft.com/office/drawing/2014/main" id="{3B38AC4C-B550-4664-ABB2-1E8D3FB9D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7384" y="-274320"/>
              <a:ext cx="12479383" cy="7132320"/>
            </a:xfrm>
            <a:prstGeom prst="rect">
              <a:avLst/>
            </a:prstGeom>
          </p:spPr>
        </p:pic>
        <p:pic>
          <p:nvPicPr>
            <p:cNvPr id="16" name="Picture 15" descr="A close up of a flower&#10;&#10;Description automatically generated">
              <a:extLst>
                <a:ext uri="{FF2B5EF4-FFF2-40B4-BE49-F238E27FC236}">
                  <a16:creationId xmlns:a16="http://schemas.microsoft.com/office/drawing/2014/main" id="{0866959C-97BF-4B1D-ADA6-B81E48D47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890" y="2521386"/>
              <a:ext cx="1334784" cy="1167936"/>
            </a:xfrm>
            <a:prstGeom prst="rect">
              <a:avLst/>
            </a:prstGeom>
          </p:spPr>
        </p:pic>
        <p:pic>
          <p:nvPicPr>
            <p:cNvPr id="18" name="Picture 17" descr="A close up of a flower&#10;&#10;Description automatically generated">
              <a:extLst>
                <a:ext uri="{FF2B5EF4-FFF2-40B4-BE49-F238E27FC236}">
                  <a16:creationId xmlns:a16="http://schemas.microsoft.com/office/drawing/2014/main" id="{D9DB15C9-97B5-473F-874B-A905E27F5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453" y="1546075"/>
              <a:ext cx="1334784" cy="1167936"/>
            </a:xfrm>
            <a:prstGeom prst="rect">
              <a:avLst/>
            </a:prstGeom>
          </p:spPr>
        </p:pic>
        <p:pic>
          <p:nvPicPr>
            <p:cNvPr id="19" name="Picture 18" descr="A close up of a flower&#10;&#10;Description automatically generated">
              <a:extLst>
                <a:ext uri="{FF2B5EF4-FFF2-40B4-BE49-F238E27FC236}">
                  <a16:creationId xmlns:a16="http://schemas.microsoft.com/office/drawing/2014/main" id="{0C595EED-7BD3-4311-AAAA-F1623FC03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10845">
              <a:off x="102918" y="5111663"/>
              <a:ext cx="1334784" cy="1167936"/>
            </a:xfrm>
            <a:prstGeom prst="rect">
              <a:avLst/>
            </a:prstGeom>
          </p:spPr>
        </p:pic>
        <p:pic>
          <p:nvPicPr>
            <p:cNvPr id="20" name="Picture 19" descr="A close up of a flower&#10;&#10;Description automatically generated">
              <a:extLst>
                <a:ext uri="{FF2B5EF4-FFF2-40B4-BE49-F238E27FC236}">
                  <a16:creationId xmlns:a16="http://schemas.microsoft.com/office/drawing/2014/main" id="{92F40473-8211-4A30-BBE4-78D1A6EC6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18" y="3486770"/>
              <a:ext cx="1334784" cy="1167936"/>
            </a:xfrm>
            <a:prstGeom prst="rect">
              <a:avLst/>
            </a:prstGeom>
          </p:spPr>
        </p:pic>
        <p:pic>
          <p:nvPicPr>
            <p:cNvPr id="21" name="Picture 20" descr="A close up of a flower&#10;&#10;Description automatically generated">
              <a:extLst>
                <a:ext uri="{FF2B5EF4-FFF2-40B4-BE49-F238E27FC236}">
                  <a16:creationId xmlns:a16="http://schemas.microsoft.com/office/drawing/2014/main" id="{BB517D73-A03E-4AAC-9092-CBF9538F4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512" y="4517979"/>
              <a:ext cx="1334784" cy="1167936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40" y="435815"/>
            <a:ext cx="2062638" cy="14206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842163" y="1236906"/>
            <a:ext cx="3246198" cy="3636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Lesson Introduction</a:t>
            </a:r>
            <a:endParaRPr lang="en-U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9EFD32-862F-4C0B-9307-0E1B59C86D3D}"/>
              </a:ext>
            </a:extLst>
          </p:cNvPr>
          <p:cNvSpPr txBox="1"/>
          <p:nvPr/>
        </p:nvSpPr>
        <p:spPr>
          <a:xfrm>
            <a:off x="383006" y="1994409"/>
            <a:ext cx="3689175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Md. Alamgir Hossain</a:t>
            </a: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Assistant Teacher(ICT)</a:t>
            </a: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Rahimapur</a:t>
            </a:r>
            <a:r>
              <a:rPr lang="en-US" sz="2800" b="1" dirty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Fazil</a:t>
            </a:r>
            <a:r>
              <a:rPr lang="en-US" sz="2800" b="1" dirty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Madrasha</a:t>
            </a:r>
            <a:r>
              <a:rPr lang="en-US" sz="2800" b="1" dirty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Patnitala</a:t>
            </a:r>
            <a:r>
              <a:rPr lang="en-US" sz="2800" b="1" dirty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Naogaon</a:t>
            </a:r>
            <a:r>
              <a:rPr lang="en-US" sz="2800" b="1" dirty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.</a:t>
            </a:r>
            <a:endParaRPr lang="bn-BD" sz="2800" b="1" dirty="0">
              <a:solidFill>
                <a:srgbClr val="0000FF"/>
              </a:solidFill>
              <a:latin typeface="AR BERKLEY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BERKLEY" panose="02000000000000000000" pitchFamily="2" charset="0"/>
                <a:cs typeface="NikoshBAN" panose="02000000000000000000" pitchFamily="2" charset="0"/>
                <a:hlinkClick r:id="rId6"/>
              </a:rPr>
              <a:t>e-mail-</a:t>
            </a:r>
            <a:r>
              <a:rPr lang="en-US" dirty="0" err="1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BERKLEY" panose="02000000000000000000" pitchFamily="2" charset="0"/>
                <a:cs typeface="NikoshBAN" panose="02000000000000000000" pitchFamily="2" charset="0"/>
                <a:hlinkClick r:id="rId6"/>
              </a:rPr>
              <a:t>alamgirchz</a:t>
            </a:r>
            <a:r>
              <a:rPr lang="bn-BD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BERKLEY" panose="02000000000000000000" pitchFamily="2" charset="0"/>
                <a:cs typeface="NikoshBAN" panose="02000000000000000000" pitchFamily="2" charset="0"/>
                <a:hlinkClick r:id="rId6"/>
              </a:rPr>
              <a:t>@gmail.com</a:t>
            </a:r>
            <a:endParaRPr lang="en-US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BERKLEY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err="1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Mobail</a:t>
            </a:r>
            <a:r>
              <a:rPr lang="en-US" b="1" dirty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 No - 01723626108</a:t>
            </a:r>
            <a:endParaRPr lang="as-IN" b="1" dirty="0">
              <a:solidFill>
                <a:srgbClr val="0000FF"/>
              </a:solidFill>
              <a:latin typeface="AR BERKLEY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51065" y="3589600"/>
            <a:ext cx="4235711" cy="2662607"/>
            <a:chOff x="102918" y="1546075"/>
            <a:chExt cx="7475378" cy="4733524"/>
          </a:xfrm>
        </p:grpSpPr>
        <p:pic>
          <p:nvPicPr>
            <p:cNvPr id="17" name="Picture 16" descr="A close up of a flower&#10;&#10;Description automatically generated">
              <a:extLst>
                <a:ext uri="{FF2B5EF4-FFF2-40B4-BE49-F238E27FC236}">
                  <a16:creationId xmlns:a16="http://schemas.microsoft.com/office/drawing/2014/main" id="{0866959C-97BF-4B1D-ADA6-B81E48D47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890" y="2521386"/>
              <a:ext cx="1334784" cy="1167936"/>
            </a:xfrm>
            <a:prstGeom prst="rect">
              <a:avLst/>
            </a:prstGeom>
          </p:spPr>
        </p:pic>
        <p:pic>
          <p:nvPicPr>
            <p:cNvPr id="22" name="Picture 21" descr="A close up of a flower&#10;&#10;Description automatically generated">
              <a:extLst>
                <a:ext uri="{FF2B5EF4-FFF2-40B4-BE49-F238E27FC236}">
                  <a16:creationId xmlns:a16="http://schemas.microsoft.com/office/drawing/2014/main" id="{D9DB15C9-97B5-473F-874B-A905E27F5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453" y="1546075"/>
              <a:ext cx="1334784" cy="1167936"/>
            </a:xfrm>
            <a:prstGeom prst="rect">
              <a:avLst/>
            </a:prstGeom>
          </p:spPr>
        </p:pic>
        <p:pic>
          <p:nvPicPr>
            <p:cNvPr id="23" name="Picture 22" descr="A close up of a flower&#10;&#10;Description automatically generated">
              <a:extLst>
                <a:ext uri="{FF2B5EF4-FFF2-40B4-BE49-F238E27FC236}">
                  <a16:creationId xmlns:a16="http://schemas.microsoft.com/office/drawing/2014/main" id="{0C595EED-7BD3-4311-AAAA-F1623FC03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10845">
              <a:off x="102918" y="5111663"/>
              <a:ext cx="1334784" cy="1167936"/>
            </a:xfrm>
            <a:prstGeom prst="rect">
              <a:avLst/>
            </a:prstGeom>
          </p:spPr>
        </p:pic>
        <p:pic>
          <p:nvPicPr>
            <p:cNvPr id="24" name="Picture 23" descr="A close up of a flower&#10;&#10;Description automatically generated">
              <a:extLst>
                <a:ext uri="{FF2B5EF4-FFF2-40B4-BE49-F238E27FC236}">
                  <a16:creationId xmlns:a16="http://schemas.microsoft.com/office/drawing/2014/main" id="{92F40473-8211-4A30-BBE4-78D1A6EC6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18" y="3486770"/>
              <a:ext cx="1334784" cy="1167936"/>
            </a:xfrm>
            <a:prstGeom prst="rect">
              <a:avLst/>
            </a:prstGeom>
          </p:spPr>
        </p:pic>
        <p:pic>
          <p:nvPicPr>
            <p:cNvPr id="25" name="Picture 24" descr="A close up of a flower&#10;&#10;Description automatically generated">
              <a:extLst>
                <a:ext uri="{FF2B5EF4-FFF2-40B4-BE49-F238E27FC236}">
                  <a16:creationId xmlns:a16="http://schemas.microsoft.com/office/drawing/2014/main" id="{BB517D73-A03E-4AAC-9092-CBF9538F4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512" y="4517979"/>
              <a:ext cx="1334784" cy="1167936"/>
            </a:xfrm>
            <a:prstGeom prst="rect">
              <a:avLst/>
            </a:prstGeom>
          </p:spPr>
        </p:pic>
      </p:grpSp>
      <p:sp>
        <p:nvSpPr>
          <p:cNvPr id="26" name="Title 1"/>
          <p:cNvSpPr>
            <a:spLocks noGrp="1"/>
          </p:cNvSpPr>
          <p:nvPr/>
        </p:nvSpPr>
        <p:spPr>
          <a:xfrm>
            <a:off x="731303" y="1113017"/>
            <a:ext cx="2992582" cy="454343"/>
          </a:xfrm>
          <a:prstGeom prst="rect">
            <a:avLst/>
          </a:prstGeom>
        </p:spPr>
        <p:txBody>
          <a:bodyPr vert="horz" lIns="25718" rIns="25718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rgbClr val="00B050"/>
                </a:solidFill>
                <a:latin typeface="Curlz MT" panose="04040404050702020202" pitchFamily="82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92753" y="2408872"/>
            <a:ext cx="29470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kªYxt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Aóg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Aa¨vqt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1, </a:t>
            </a:r>
          </a:p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welqt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ডিজিটাল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বাংলাদেশ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6 I 7</a:t>
            </a:r>
          </a:p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mgq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t 50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wgwbU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ZvwiLt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১৯/১২/২০১৯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5720" tIns="27860" rIns="55720" bIns="2786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7196">
              <a:defRPr/>
            </a:pPr>
            <a:endParaRPr lang="en-US" sz="1069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50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943600" cy="715962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ছবিগুলি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লক্ষ্য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করি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95854"/>
            <a:ext cx="3832612" cy="2637945"/>
          </a:xfrm>
          <a:prstGeom prst="rect">
            <a:avLst/>
          </a:prstGeom>
        </p:spPr>
      </p:pic>
      <p:pic>
        <p:nvPicPr>
          <p:cNvPr id="5" name="Content Placeholder 5" descr="com1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746" y="4114800"/>
            <a:ext cx="1338707" cy="1676400"/>
          </a:xfrm>
          <a:prstGeom prst="rect">
            <a:avLst/>
          </a:prstGeom>
        </p:spPr>
      </p:pic>
      <p:pic>
        <p:nvPicPr>
          <p:cNvPr id="7" name="Content Placeholder 3" descr="images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87" y="4828229"/>
            <a:ext cx="2331225" cy="1118988"/>
          </a:xfrm>
          <a:prstGeom prst="rect">
            <a:avLst/>
          </a:prstGeom>
        </p:spPr>
      </p:pic>
      <p:pic>
        <p:nvPicPr>
          <p:cNvPr id="9" name="Content Placeholder 3" descr="images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905872"/>
            <a:ext cx="8610600" cy="27235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9812" y="1095854"/>
            <a:ext cx="4625588" cy="2637945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5720" tIns="27860" rIns="55720" bIns="2786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7196">
              <a:defRPr/>
            </a:pPr>
            <a:endParaRPr lang="en-US" sz="1069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68714"/>
            <a:ext cx="7772399" cy="762000"/>
          </a:xfrm>
        </p:spPr>
        <p:txBody>
          <a:bodyPr>
            <a:prstTxWarp prst="textFadeRight">
              <a:avLst/>
            </a:prstTxWarp>
            <a:noAutofit/>
          </a:bodyPr>
          <a:lstStyle/>
          <a:p>
            <a:pPr algn="ctr">
              <a:buNone/>
            </a:pPr>
            <a:r>
              <a:rPr lang="en-US" sz="60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50" endPos="85000" dist="60007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60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50" endPos="85000" dist="60007" dir="5400000" sy="-100000" algn="bl" rotWithShape="0"/>
                </a:effectLst>
                <a:latin typeface="Nikosh" pitchFamily="2" charset="0"/>
                <a:cs typeface="Nikosh" pitchFamily="2" charset="0"/>
              </a:rPr>
              <a:t>ডিজিটাল বাংলাদেশ  </a:t>
            </a:r>
            <a:r>
              <a:rPr lang="en-US" sz="60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50" endPos="85000" dist="60007" dir="5400000" sy="-100000" algn="bl" rotWithShape="0"/>
                </a:effectLst>
                <a:latin typeface="Nikosh" pitchFamily="2" charset="0"/>
                <a:cs typeface="Nikosh" pitchFamily="2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000" y="1685091"/>
            <a:ext cx="4190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atin typeface="Nikosh" pitchFamily="2" charset="0"/>
                <a:cs typeface="Nikosh" pitchFamily="2" charset="0"/>
              </a:rPr>
              <a:t>আধ্যায়ঃ</a:t>
            </a:r>
            <a:r>
              <a:rPr lang="en-US" sz="4000" b="1" dirty="0">
                <a:latin typeface="Nikosh" pitchFamily="2" charset="0"/>
                <a:cs typeface="Nikosh" pitchFamily="2" charset="0"/>
              </a:rPr>
              <a:t> ১</a:t>
            </a:r>
            <a:r>
              <a:rPr lang="bn-BD" sz="4000" b="1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b="1" dirty="0">
                <a:latin typeface="Nikosh" pitchFamily="2" charset="0"/>
                <a:cs typeface="Nikosh" pitchFamily="2" charset="0"/>
              </a:rPr>
              <a:t>২য় অংশ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1792" y="534650"/>
            <a:ext cx="59137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4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sz="4400" b="1" dirty="0" smtClean="0">
                <a:latin typeface="Nikosh" pitchFamily="2" charset="0"/>
                <a:cs typeface="Nikosh" pitchFamily="2" charset="0"/>
              </a:rPr>
              <a:t>-------- </a:t>
            </a:r>
            <a:endParaRPr lang="en-US" sz="4400" b="1" dirty="0"/>
          </a:p>
        </p:txBody>
      </p:sp>
      <p:pic>
        <p:nvPicPr>
          <p:cNvPr id="5" name="SpotlessAgileAngelfish-mobil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4999" y="3330714"/>
            <a:ext cx="5810591" cy="3374886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0" y="0"/>
            <a:ext cx="9143999" cy="70866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5720" tIns="27860" rIns="55720" bIns="2786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7196">
              <a:defRPr/>
            </a:pPr>
            <a:endParaRPr lang="en-US" sz="1069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514201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1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59219"/>
            <a:ext cx="4112251" cy="2754396"/>
          </a:xfrm>
          <a:prstGeom prst="rect">
            <a:avLst/>
          </a:prstGeom>
        </p:spPr>
      </p:pic>
      <p:pic>
        <p:nvPicPr>
          <p:cNvPr id="5" name="Content Placeholder 5" descr="com1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114800"/>
            <a:ext cx="3810000" cy="2362200"/>
          </a:xfrm>
          <a:prstGeom prst="rect">
            <a:avLst/>
          </a:prstGeom>
        </p:spPr>
      </p:pic>
      <p:pic>
        <p:nvPicPr>
          <p:cNvPr id="7" name="Content Placeholder 3" descr="images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114800"/>
            <a:ext cx="4112251" cy="2362200"/>
          </a:xfrm>
          <a:prstGeom prst="rect">
            <a:avLst/>
          </a:prstGeom>
        </p:spPr>
      </p:pic>
      <p:pic>
        <p:nvPicPr>
          <p:cNvPr id="9" name="Content Placeholder 3" descr="images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" y="4004113"/>
            <a:ext cx="8610600" cy="26391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059218"/>
            <a:ext cx="4343400" cy="275439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600200" y="166613"/>
            <a:ext cx="5943600" cy="71596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ছবিগুলি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লক্ষ্য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করি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5720" tIns="27860" rIns="55720" bIns="2786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7196">
              <a:defRPr/>
            </a:pPr>
            <a:endParaRPr lang="en-US" sz="1069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124200"/>
            <a:ext cx="7086600" cy="228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Nikosh" pitchFamily="2" charset="0"/>
                <a:cs typeface="Nikosh" pitchFamily="2" charset="0"/>
              </a:rPr>
              <a:t>১।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ডিজিটাল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? </a:t>
            </a:r>
          </a:p>
          <a:p>
            <a:pPr>
              <a:buNone/>
            </a:pPr>
            <a:r>
              <a:rPr lang="en-US" sz="2800" dirty="0" smtClean="0">
                <a:latin typeface="Nikosh" pitchFamily="2" charset="0"/>
                <a:cs typeface="Nikosh" pitchFamily="2" charset="0"/>
              </a:rPr>
              <a:t>২।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ডিজিটাল বাংলাদেশ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? </a:t>
            </a:r>
          </a:p>
          <a:p>
            <a:pPr>
              <a:buNone/>
            </a:pPr>
            <a:r>
              <a:rPr lang="en-US" sz="2800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কি কি পন্থায় ডিজিটাল বাংলাদেশের স্বরুপ দেখতে পাই তা লিখ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।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5000" y="762000"/>
            <a:ext cx="4038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5720" tIns="27860" rIns="55720" bIns="2786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7196">
              <a:defRPr/>
            </a:pPr>
            <a:endParaRPr lang="en-US" sz="1069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058135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76762"/>
            <a:ext cx="5943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ছবিগুলি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লক্ষ্য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করি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00" y="1262900"/>
            <a:ext cx="4557033" cy="4688326"/>
          </a:xfrm>
          <a:prstGeom prst="rect">
            <a:avLst/>
          </a:prstGeom>
        </p:spPr>
      </p:pic>
      <p:pic>
        <p:nvPicPr>
          <p:cNvPr id="6" name="Content Placeholder 3" descr="images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314" y="1295398"/>
            <a:ext cx="3901169" cy="4688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43" y="1360396"/>
            <a:ext cx="4483791" cy="46233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21" y="1303804"/>
            <a:ext cx="4468203" cy="4641152"/>
          </a:xfrm>
          <a:prstGeom prst="rect">
            <a:avLst/>
          </a:prstGeom>
        </p:spPr>
      </p:pic>
      <p:pic>
        <p:nvPicPr>
          <p:cNvPr id="8" name="Content Placeholder 3" descr="images1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7446" y="1303804"/>
            <a:ext cx="3961666" cy="4606517"/>
          </a:xfrm>
          <a:prstGeom prst="rect">
            <a:avLst/>
          </a:prstGeom>
        </p:spPr>
      </p:pic>
      <p:pic>
        <p:nvPicPr>
          <p:cNvPr id="10" name="Content Placeholder 3" descr="images1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5776" y="1249703"/>
            <a:ext cx="4425961" cy="4660618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-152399" y="0"/>
            <a:ext cx="9584136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5720" tIns="27860" rIns="55720" bIns="2786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7196">
              <a:defRPr/>
            </a:pPr>
            <a:endParaRPr lang="en-US" sz="1069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036" y="465137"/>
            <a:ext cx="33528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images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952499"/>
            <a:ext cx="4495800" cy="4533901"/>
          </a:xfrm>
        </p:spPr>
      </p:pic>
      <p:pic>
        <p:nvPicPr>
          <p:cNvPr id="5" name="Content Placeholder 3" descr="images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961" y="952499"/>
            <a:ext cx="4485683" cy="44958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04208" y="6037117"/>
            <a:ext cx="3667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b="1" dirty="0">
                <a:latin typeface="Nikosh" pitchFamily="2" charset="0"/>
                <a:cs typeface="Nikosh" pitchFamily="2" charset="0"/>
              </a:rPr>
              <a:t>১।  </a:t>
            </a:r>
            <a:r>
              <a:rPr lang="bn-BD" sz="3200" b="1" dirty="0">
                <a:latin typeface="Nikosh" pitchFamily="2" charset="0"/>
                <a:cs typeface="Nikosh" pitchFamily="2" charset="0"/>
              </a:rPr>
              <a:t>ডিজিটাল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কি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? </a:t>
            </a:r>
          </a:p>
        </p:txBody>
      </p:sp>
      <p:pic>
        <p:nvPicPr>
          <p:cNvPr id="6" name="Content Placeholder 3" descr="images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546" y="935182"/>
            <a:ext cx="4481945" cy="4928753"/>
          </a:xfrm>
          <a:prstGeom prst="rect">
            <a:avLst/>
          </a:prstGeom>
        </p:spPr>
      </p:pic>
      <p:pic>
        <p:nvPicPr>
          <p:cNvPr id="7" name="Content Placeholder 3" descr="images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3" y="935182"/>
            <a:ext cx="4495800" cy="4852555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-16961" y="0"/>
            <a:ext cx="9389561" cy="70104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5720" tIns="27860" rIns="55720" bIns="2786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7196">
              <a:defRPr/>
            </a:pPr>
            <a:endParaRPr lang="en-US" sz="1069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358" y="1275871"/>
            <a:ext cx="8001000" cy="323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ডিজিটাল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বাংলাদেশ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হলো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কম্পিউটার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এবং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উন্নতর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তথ্যপ্রযুক্তি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ব্যবহার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করে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সেবাকে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মানুষের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দোরগোড়ায়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পৌঁছে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দেয়া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এবং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জবাবদিহিতার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স্বচ্ছতা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নিশ্চিত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করা</a:t>
            </a:r>
            <a:r>
              <a:rPr lang="en-US" sz="2400" dirty="0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এটি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একটি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যুগোপযোগী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কিছুটা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ব্যাপকভিত্তিক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ও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সুদূরপ্রসারী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পরিকল্পনা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পরিকল্পনার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মাধ্যমে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ই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-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গভর্নেন্স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ই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-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কৃষি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ই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-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স্বাস্থ্য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ই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-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বাণিজ্য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ই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-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ভূমি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মালিকানা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ই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-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শিক্ষাসহ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প্রভৃতি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ক্ষেত্রে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ইলেকট্রনিক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সেবা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নিশ্চিত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করাই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হলো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ডিজিটাল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বাংলাদেশের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মূল</a:t>
            </a:r>
            <a:r>
              <a:rPr lang="en-US" sz="24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লক্ষ্য</a:t>
            </a:r>
            <a:r>
              <a:rPr lang="en-US" sz="2400" dirty="0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533400"/>
            <a:ext cx="50161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ডিজিটাল</a:t>
            </a:r>
            <a:r>
              <a:rPr lang="en-US" sz="4000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বাংলাদেশ</a:t>
            </a:r>
            <a:r>
              <a:rPr lang="en-US" sz="4000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sz="4000" b="1" dirty="0"/>
          </a:p>
        </p:txBody>
      </p:sp>
      <p:pic>
        <p:nvPicPr>
          <p:cNvPr id="4" name="Content Placeholder 3" descr="images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267200"/>
            <a:ext cx="8610600" cy="2362201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5720" tIns="27860" rIns="55720" bIns="2786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7196">
              <a:defRPr/>
            </a:pPr>
            <a:endParaRPr lang="en-US" sz="1069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1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417</TotalTime>
  <Words>305</Words>
  <Application>Microsoft Office PowerPoint</Application>
  <PresentationFormat>On-screen Show (4:3)</PresentationFormat>
  <Paragraphs>54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 BERKLEY</vt:lpstr>
      <vt:lpstr>Calibri</vt:lpstr>
      <vt:lpstr>Constantia</vt:lpstr>
      <vt:lpstr>Curlz MT</vt:lpstr>
      <vt:lpstr>Helvetica</vt:lpstr>
      <vt:lpstr>inherit</vt:lpstr>
      <vt:lpstr>Nikosh</vt:lpstr>
      <vt:lpstr>NikoshBAN</vt:lpstr>
      <vt:lpstr>Nirmala UI</vt:lpstr>
      <vt:lpstr>SutonnyMJ</vt:lpstr>
      <vt:lpstr>Times New Roman</vt:lpstr>
      <vt:lpstr>Vrinda</vt:lpstr>
      <vt:lpstr>Wingdings 2</vt:lpstr>
      <vt:lpstr>Flow</vt:lpstr>
      <vt:lpstr>PowerPoint Presentation</vt:lpstr>
      <vt:lpstr>PowerPoint Presentation</vt:lpstr>
      <vt:lpstr>নিচের ছবিগুলি লক্ষ্য করি</vt:lpstr>
      <vt:lpstr>PowerPoint Presentation</vt:lpstr>
      <vt:lpstr>PowerPoint Presentation</vt:lpstr>
      <vt:lpstr>PowerPoint Presentation</vt:lpstr>
      <vt:lpstr>নিচের ছবিগুলি লক্ষ্য করি</vt:lpstr>
      <vt:lpstr>একক কাজ </vt:lpstr>
      <vt:lpstr>PowerPoint Presentation</vt:lpstr>
      <vt:lpstr>জোড়াই কাজ </vt:lpstr>
      <vt:lpstr>দলীয় কাজ </vt:lpstr>
      <vt:lpstr>মুল্যায়ন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/ স্বাগতম</dc:title>
  <dc:creator>FAIR</dc:creator>
  <cp:lastModifiedBy>ISTIAQUE</cp:lastModifiedBy>
  <cp:revision>138</cp:revision>
  <dcterms:created xsi:type="dcterms:W3CDTF">2006-08-16T00:00:00Z</dcterms:created>
  <dcterms:modified xsi:type="dcterms:W3CDTF">2019-12-18T18:10:30Z</dcterms:modified>
</cp:coreProperties>
</file>