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6"/>
  </p:notesMasterIdLst>
  <p:sldIdLst>
    <p:sldId id="280" r:id="rId2"/>
    <p:sldId id="281" r:id="rId3"/>
    <p:sldId id="278" r:id="rId4"/>
    <p:sldId id="279" r:id="rId5"/>
    <p:sldId id="282" r:id="rId6"/>
    <p:sldId id="283" r:id="rId7"/>
    <p:sldId id="284" r:id="rId8"/>
    <p:sldId id="286" r:id="rId9"/>
    <p:sldId id="287" r:id="rId10"/>
    <p:sldId id="288" r:id="rId11"/>
    <p:sldId id="272" r:id="rId12"/>
    <p:sldId id="267" r:id="rId13"/>
    <p:sldId id="271" r:id="rId14"/>
    <p:sldId id="270" r:id="rId15"/>
  </p:sldIdLst>
  <p:sldSz cx="119872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6" autoAdjust="0"/>
    <p:restoredTop sz="94265" autoAdjust="0"/>
  </p:normalViewPr>
  <p:slideViewPr>
    <p:cSldViewPr>
      <p:cViewPr>
        <p:scale>
          <a:sx n="70" d="100"/>
          <a:sy n="70" d="100"/>
        </p:scale>
        <p:origin x="-750" y="-72"/>
      </p:cViewPr>
      <p:guideLst>
        <p:guide orient="horz" pos="2160"/>
        <p:guide pos="37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5E9AD-B09E-4F86-8DA9-1A2FC30DFB82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3388" y="685800"/>
            <a:ext cx="5991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0EB19-B3D6-4B8C-8AE8-27CCFADC6C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2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3388" y="685800"/>
            <a:ext cx="59912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ABU</a:t>
            </a:r>
            <a:r>
              <a:rPr lang="en-GB" sz="1200" baseline="0" dirty="0" smtClean="0"/>
              <a:t> SHALEH MOHAMMAD NUMAN, Assistant teacher, 28No Rampur GPS, </a:t>
            </a:r>
            <a:r>
              <a:rPr lang="en-GB" sz="1200" baseline="0" dirty="0" err="1" smtClean="0"/>
              <a:t>Chhatak</a:t>
            </a:r>
            <a:r>
              <a:rPr lang="en-GB" sz="1200" baseline="0" dirty="0" smtClean="0"/>
              <a:t>, </a:t>
            </a:r>
            <a:r>
              <a:rPr lang="en-GB" sz="1200" baseline="0" dirty="0" err="1" smtClean="0"/>
              <a:t>Sunamgonj</a:t>
            </a:r>
            <a:r>
              <a:rPr lang="en-GB" sz="1200" baseline="0" dirty="0" smtClean="0"/>
              <a:t>, Mob: 01773-55-77-33  Email: </a:t>
            </a:r>
            <a:r>
              <a:rPr lang="en-GB" sz="1200" dirty="0" err="1" smtClean="0"/>
              <a:t>asm.numan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@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gmail.com</a:t>
            </a: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0FE62-3F9A-41E6-B8BF-9C1CC2DF96A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041" y="2130426"/>
            <a:ext cx="1018913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8082" y="3886200"/>
            <a:ext cx="839104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0729" y="274639"/>
            <a:ext cx="269712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9361" y="274639"/>
            <a:ext cx="789158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 userDrawn="1"/>
        </p:nvCxnSpPr>
        <p:spPr>
          <a:xfrm rot="5400000">
            <a:off x="-3424957" y="3423404"/>
            <a:ext cx="6859554" cy="9641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3"/>
          <p:cNvGrpSpPr/>
          <p:nvPr userDrawn="1"/>
        </p:nvGrpSpPr>
        <p:grpSpPr>
          <a:xfrm>
            <a:off x="2" y="44323"/>
            <a:ext cx="11978504" cy="6813678"/>
            <a:chOff x="-556065" y="703385"/>
            <a:chExt cx="9137357" cy="5609689"/>
          </a:xfrm>
        </p:grpSpPr>
        <p:cxnSp>
          <p:nvCxnSpPr>
            <p:cNvPr id="15" name="Straight Connector 14"/>
            <p:cNvCxnSpPr/>
            <p:nvPr userDrawn="1"/>
          </p:nvCxnSpPr>
          <p:spPr>
            <a:xfrm flipH="1">
              <a:off x="8525022" y="703385"/>
              <a:ext cx="28136" cy="5598941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-556065" y="703385"/>
              <a:ext cx="9137357" cy="0"/>
            </a:xfrm>
            <a:prstGeom prst="line">
              <a:avLst/>
            </a:prstGeom>
            <a:ln w="76200">
              <a:solidFill>
                <a:srgbClr val="00B050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  <a:sp3d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-548711" y="6302326"/>
              <a:ext cx="9101869" cy="10748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14" y="123096"/>
            <a:ext cx="1942453" cy="150842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47756" y="5009939"/>
            <a:ext cx="1481728" cy="197745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844974" y="5273373"/>
            <a:ext cx="1942453" cy="150842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80809" y="-114015"/>
            <a:ext cx="1481728" cy="19774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907" y="4406901"/>
            <a:ext cx="1018913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907" y="2906713"/>
            <a:ext cx="1018913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9361" y="1600201"/>
            <a:ext cx="52943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3500" y="1600201"/>
            <a:ext cx="52943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361" y="1535113"/>
            <a:ext cx="529643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361" y="2174875"/>
            <a:ext cx="529643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89338" y="1535113"/>
            <a:ext cx="529851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89338" y="2174875"/>
            <a:ext cx="529851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362" y="273050"/>
            <a:ext cx="394371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6667" y="273051"/>
            <a:ext cx="6701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9362" y="1435101"/>
            <a:ext cx="394371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9578" y="4800600"/>
            <a:ext cx="719232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49578" y="612775"/>
            <a:ext cx="719232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49578" y="5367338"/>
            <a:ext cx="719232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9361" y="274638"/>
            <a:ext cx="107884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361" y="1600201"/>
            <a:ext cx="1078849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361" y="6356351"/>
            <a:ext cx="27970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95631" y="6356351"/>
            <a:ext cx="37959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836" y="6356351"/>
            <a:ext cx="27970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6206" y="2133600"/>
            <a:ext cx="11987212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200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72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9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36006" y="1752600"/>
            <a:ext cx="8077200" cy="14465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চকবোর্ডে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গানিতিক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বাক্যগুলো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করিঃ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59606" y="3505200"/>
            <a:ext cx="11049000" cy="3124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ºº</a:t>
            </a:r>
            <a:r>
              <a:rPr lang="bn-BD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৮৫, ৫৫ থেকে বড়।</a:t>
            </a:r>
            <a:endParaRPr lang="en-US" sz="48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৮</a:t>
            </a:r>
            <a:r>
              <a:rPr lang="bn-BD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&gt;</a:t>
            </a:r>
            <a:r>
              <a:rPr lang="bn-BD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৫৫ </a:t>
            </a:r>
          </a:p>
          <a:p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ºº</a:t>
            </a:r>
            <a:r>
              <a:rPr lang="bn-BD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৭৫০</a:t>
            </a:r>
            <a:r>
              <a:rPr lang="bn-BD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৮৫০</a:t>
            </a:r>
            <a:r>
              <a:rPr lang="bn-BD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এর সমান নয়।</a:t>
            </a:r>
            <a:endParaRPr lang="en-US" sz="48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৭৫০≈৮৫০</a:t>
            </a:r>
            <a:endParaRPr lang="bn-BD" sz="48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1987213" cy="14465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2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চেয়ে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5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বড়</a:t>
            </a:r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এটিকে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এভাবে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2&lt;5 </a:t>
            </a:r>
            <a:endParaRPr lang="bn-BD" sz="4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&lt;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 flipH="1">
            <a:off x="10089237" y="3436204"/>
            <a:ext cx="12986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097762" y="304800"/>
            <a:ext cx="7092434" cy="8382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600" dirty="0"/>
          </a:p>
        </p:txBody>
      </p:sp>
      <p:sp>
        <p:nvSpPr>
          <p:cNvPr id="17" name="Rectangle 16"/>
          <p:cNvSpPr/>
          <p:nvPr/>
        </p:nvSpPr>
        <p:spPr>
          <a:xfrm>
            <a:off x="888206" y="1524000"/>
            <a:ext cx="3096697" cy="8382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লাল দল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289006" y="1524000"/>
            <a:ext cx="3696057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2060"/>
                </a:solidFill>
              </a:rPr>
              <a:t>হলুদ দল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5612606" y="1447800"/>
            <a:ext cx="0" cy="48768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0" y="2590800"/>
            <a:ext cx="55364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খালিঘরে 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&lt;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” ও”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&gt;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” চিহ্ন বসাও;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 ৭৫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≥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৬৫   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৫০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+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৩০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≥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৬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০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88806" y="2514600"/>
            <a:ext cx="62984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খালিঘরে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যথাযথ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বসাও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৬÷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×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৪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≥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(৬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÷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২)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×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৪</a:t>
            </a:r>
          </a:p>
          <a:p>
            <a:pPr marL="742950" indent="-742950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২।৫২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‼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১৫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+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১৩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≥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৫২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‼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(১৫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‼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১৩)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95312" y="1524000"/>
            <a:ext cx="43953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    </a:t>
            </a:r>
            <a:endParaRPr lang="en-US" sz="6600" dirty="0"/>
          </a:p>
        </p:txBody>
      </p:sp>
      <p:sp>
        <p:nvSpPr>
          <p:cNvPr id="5" name="Rectangle 4"/>
          <p:cNvSpPr/>
          <p:nvPr/>
        </p:nvSpPr>
        <p:spPr>
          <a:xfrm>
            <a:off x="3596164" y="0"/>
            <a:ext cx="5094566" cy="2133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133600"/>
            <a:ext cx="11987213" cy="396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/>
            <a:r>
              <a:rPr lang="bn-BD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১। ৮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÷</a:t>
            </a:r>
            <a:r>
              <a:rPr lang="bn-BD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২ 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BD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৫ 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≥</a:t>
            </a:r>
            <a:r>
              <a:rPr lang="bn-BD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(৮ 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÷</a:t>
            </a:r>
            <a:r>
              <a:rPr lang="bn-BD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২) 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BD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৫</a:t>
            </a:r>
          </a:p>
          <a:p>
            <a:pPr marL="742950" indent="-742950"/>
            <a:r>
              <a:rPr lang="bn-BD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২। ৭৫ 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‼</a:t>
            </a:r>
            <a:r>
              <a:rPr lang="bn-BD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২৫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+</a:t>
            </a:r>
            <a:r>
              <a:rPr lang="bn-BD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১৫ 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≥</a:t>
            </a:r>
            <a:r>
              <a:rPr lang="bn-BD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৮০ 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‼</a:t>
            </a:r>
            <a:r>
              <a:rPr lang="bn-BD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(২০ 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‼</a:t>
            </a:r>
            <a:r>
              <a:rPr lang="bn-BD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১০)</a:t>
            </a:r>
            <a:endParaRPr lang="en-US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0"/>
            <a:ext cx="11987213" cy="1524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নিরাময়মূলক ব্যবস্থা</a:t>
            </a:r>
            <a:endParaRPr lang="en-US" sz="8000" dirty="0"/>
          </a:p>
        </p:txBody>
      </p:sp>
      <p:sp>
        <p:nvSpPr>
          <p:cNvPr id="5" name="Rectangle 4"/>
          <p:cNvSpPr/>
          <p:nvPr/>
        </p:nvSpPr>
        <p:spPr>
          <a:xfrm>
            <a:off x="0" y="1828800"/>
            <a:ext cx="11687533" cy="3962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পারগ শিক্ষার্থীদের দ্বারা অপারগ</a:t>
            </a:r>
          </a:p>
          <a:p>
            <a:pPr algn="ctr"/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শিক্ষার্থীদের শিখতে সাহায্য করব।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641817" y="381000"/>
            <a:ext cx="8772643" cy="19812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065" y="2057400"/>
            <a:ext cx="11918149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063"/>
            </a:avLst>
          </a:prstGeom>
          <a:solidFill>
            <a:schemeClr val="accent6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211874" y="720804"/>
            <a:ext cx="9548152" cy="1234912"/>
            <a:chOff x="1211874" y="720804"/>
            <a:chExt cx="9548152" cy="1234912"/>
          </a:xfrm>
        </p:grpSpPr>
        <p:grpSp>
          <p:nvGrpSpPr>
            <p:cNvPr id="5" name="Group 4"/>
            <p:cNvGrpSpPr/>
            <p:nvPr/>
          </p:nvGrpSpPr>
          <p:grpSpPr>
            <a:xfrm>
              <a:off x="1211874" y="1752600"/>
              <a:ext cx="3444826" cy="174841"/>
              <a:chOff x="7493098" y="2135978"/>
              <a:chExt cx="3444826" cy="174841"/>
            </a:xfrm>
            <a:solidFill>
              <a:schemeClr val="accent6">
                <a:lumMod val="75000"/>
              </a:schemeClr>
            </a:solidFill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</p:grpSpPr>
          <p:sp>
            <p:nvSpPr>
              <p:cNvPr id="23" name="Oval 22"/>
              <p:cNvSpPr/>
              <p:nvPr/>
            </p:nvSpPr>
            <p:spPr>
              <a:xfrm>
                <a:off x="7493098" y="2135978"/>
                <a:ext cx="831752" cy="166481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7880546" y="2135978"/>
                <a:ext cx="831752" cy="166481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8331298" y="2135978"/>
                <a:ext cx="831752" cy="166481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8782050" y="2135978"/>
                <a:ext cx="831752" cy="166481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9169498" y="2135978"/>
                <a:ext cx="831752" cy="166481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9620250" y="2138369"/>
                <a:ext cx="831752" cy="166481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10106172" y="2144338"/>
                <a:ext cx="831752" cy="166481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1524000" y="720804"/>
              <a:ext cx="91440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bn-BD" sz="6600" b="1" dirty="0">
                  <a:ln w="11430">
                    <a:solidFill>
                      <a:srgbClr val="00B050"/>
                    </a:solidFill>
                  </a:ln>
                  <a:solidFill>
                    <a:srgbClr val="00B05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পরিচিতি </a:t>
              </a:r>
              <a:endParaRPr lang="en-US" sz="6600" b="1" dirty="0">
                <a:ln w="1143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267200" y="1778484"/>
              <a:ext cx="3444826" cy="171263"/>
              <a:chOff x="4349848" y="2103060"/>
              <a:chExt cx="3444826" cy="171263"/>
            </a:xfrm>
            <a:solidFill>
              <a:schemeClr val="accent6">
                <a:lumMod val="75000"/>
              </a:schemeClr>
            </a:solidFill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</p:grpSpPr>
          <p:sp>
            <p:nvSpPr>
              <p:cNvPr id="16" name="Oval 15"/>
              <p:cNvSpPr/>
              <p:nvPr/>
            </p:nvSpPr>
            <p:spPr>
              <a:xfrm>
                <a:off x="4349848" y="2103060"/>
                <a:ext cx="831752" cy="166481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4737296" y="2103060"/>
                <a:ext cx="831752" cy="166481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5188048" y="2103060"/>
                <a:ext cx="831752" cy="166481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5638800" y="2103060"/>
                <a:ext cx="831752" cy="166481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6026248" y="2103060"/>
                <a:ext cx="831752" cy="166481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6477000" y="2105451"/>
                <a:ext cx="831752" cy="166481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6962922" y="2107842"/>
                <a:ext cx="831752" cy="166481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7315200" y="1780875"/>
              <a:ext cx="3444826" cy="174841"/>
              <a:chOff x="7493098" y="2135978"/>
              <a:chExt cx="3444826" cy="174841"/>
            </a:xfrm>
            <a:solidFill>
              <a:schemeClr val="accent6">
                <a:lumMod val="75000"/>
              </a:schemeClr>
            </a:solidFill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</p:grpSpPr>
          <p:sp>
            <p:nvSpPr>
              <p:cNvPr id="9" name="Oval 8"/>
              <p:cNvSpPr/>
              <p:nvPr/>
            </p:nvSpPr>
            <p:spPr>
              <a:xfrm>
                <a:off x="7493098" y="2135978"/>
                <a:ext cx="831752" cy="166481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7880546" y="2135978"/>
                <a:ext cx="831752" cy="166481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8331298" y="2135978"/>
                <a:ext cx="831752" cy="166481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8782050" y="2135978"/>
                <a:ext cx="831752" cy="166481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9169498" y="2135978"/>
                <a:ext cx="831752" cy="166481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9620250" y="2138369"/>
                <a:ext cx="831752" cy="166481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0106172" y="2144338"/>
                <a:ext cx="831752" cy="166481"/>
              </a:xfrm>
              <a:prstGeom prst="ellipse">
                <a:avLst/>
              </a:prstGeom>
              <a:grpFill/>
              <a:ln>
                <a:noFill/>
              </a:ln>
              <a:effectLst/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0" name="TextBox 29"/>
          <p:cNvSpPr txBox="1"/>
          <p:nvPr/>
        </p:nvSpPr>
        <p:spPr>
          <a:xfrm>
            <a:off x="423672" y="3843593"/>
            <a:ext cx="4846320" cy="2246769"/>
          </a:xfrm>
          <a:prstGeom prst="rect">
            <a:avLst/>
          </a:prstGeom>
          <a:noFill/>
          <a:ln w="28575">
            <a:solidFill>
              <a:srgbClr val="16F63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8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সোহাগ</a:t>
            </a:r>
            <a:r>
              <a:rPr lang="en-US" sz="28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চৌধুরী</a:t>
            </a:r>
            <a:r>
              <a:rPr lang="en-US" sz="28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28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সহকারি শিক্ষক </a:t>
            </a:r>
          </a:p>
          <a:p>
            <a:pPr algn="ctr"/>
            <a:r>
              <a:rPr lang="en-US" sz="2800" dirty="0" err="1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দাউদপুর</a:t>
            </a:r>
            <a:r>
              <a:rPr lang="en-US" sz="28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সরকারি প্রাথমিক বিদ্যালয়। </a:t>
            </a:r>
            <a:r>
              <a:rPr lang="en-US" sz="280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নবাব</a:t>
            </a:r>
            <a:r>
              <a:rPr lang="bn-BD" sz="280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গঞ্জ </a:t>
            </a:r>
            <a:r>
              <a:rPr lang="bn-BD" sz="28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দিনাজপুর</a:t>
            </a:r>
            <a:r>
              <a:rPr lang="en-US" sz="28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32369" y="504722"/>
            <a:ext cx="3727261" cy="1015663"/>
          </a:xfrm>
          <a:prstGeom prst="rect">
            <a:avLst/>
          </a:prstGeom>
          <a:solidFill>
            <a:srgbClr val="00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Flowchart: Decision 31"/>
          <p:cNvSpPr/>
          <p:nvPr/>
        </p:nvSpPr>
        <p:spPr>
          <a:xfrm>
            <a:off x="7317508" y="2133600"/>
            <a:ext cx="347082" cy="4307509"/>
          </a:xfrm>
          <a:prstGeom prst="flowChartDecisi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Decision 32"/>
          <p:cNvSpPr/>
          <p:nvPr/>
        </p:nvSpPr>
        <p:spPr>
          <a:xfrm>
            <a:off x="8360859" y="2133600"/>
            <a:ext cx="347082" cy="4410640"/>
          </a:xfrm>
          <a:prstGeom prst="flowChartDecis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Decision 33"/>
          <p:cNvSpPr/>
          <p:nvPr/>
        </p:nvSpPr>
        <p:spPr>
          <a:xfrm>
            <a:off x="9407476" y="2209800"/>
            <a:ext cx="387296" cy="4426985"/>
          </a:xfrm>
          <a:prstGeom prst="flowChartDecisi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28" y="369280"/>
            <a:ext cx="2379704" cy="28764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362200"/>
            <a:ext cx="11987213" cy="2800767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শ্রে</a:t>
            </a:r>
            <a:r>
              <a:rPr lang="bn-IN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ণি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:</a:t>
            </a:r>
            <a:r>
              <a:rPr lang="en-GB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চতুর্থ</a:t>
            </a:r>
            <a:endParaRPr lang="en-US" sz="44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:</a:t>
            </a:r>
            <a:r>
              <a:rPr lang="bn-BD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প্রাথমিক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endParaRPr lang="en-US" sz="44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পাঠের শিরোণাম </a:t>
            </a:r>
            <a:r>
              <a:rPr lang="bn-IN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bn-BD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endParaRPr lang="en-US" sz="44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পাঠ্যাংশ		 </a:t>
            </a:r>
            <a:r>
              <a:rPr lang="bn-IN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Up Ribbon 3"/>
          <p:cNvSpPr/>
          <p:nvPr/>
        </p:nvSpPr>
        <p:spPr>
          <a:xfrm>
            <a:off x="998935" y="304800"/>
            <a:ext cx="9589770" cy="1981200"/>
          </a:xfrm>
          <a:prstGeom prst="ribbon2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66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2107405" y="228600"/>
            <a:ext cx="7467601" cy="1752600"/>
          </a:xfrm>
          <a:prstGeom prst="bevel">
            <a:avLst>
              <a:gd name="adj" fmla="val 3126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ফলঃ </a:t>
            </a:r>
            <a:endParaRPr lang="bn-BD" sz="20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8606" y="2590800"/>
            <a:ext cx="11506199" cy="2667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 রাশি ও গাণিতিক উক্তি চিনে বলতে পারবে।</a:t>
            </a:r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গানিতিক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উক্তি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97806" y="3962400"/>
            <a:ext cx="8534400" cy="1219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rgbClr val="3366CC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8000" dirty="0" smtClean="0">
                <a:solidFill>
                  <a:srgbClr val="3366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3366CC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8000" dirty="0" smtClean="0">
                <a:solidFill>
                  <a:srgbClr val="3366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3366CC"/>
                </a:solidFill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8000" dirty="0" smtClean="0">
                <a:solidFill>
                  <a:srgbClr val="3366CC"/>
                </a:solidFill>
                <a:latin typeface="NikoshBAN" pitchFamily="2" charset="0"/>
                <a:cs typeface="NikoshBAN" pitchFamily="2" charset="0"/>
              </a:rPr>
              <a:t> ১০ </a:t>
            </a:r>
            <a:r>
              <a:rPr lang="en-US" sz="8000" dirty="0" err="1" smtClean="0">
                <a:solidFill>
                  <a:srgbClr val="3366CC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bn-BD" sz="8000" dirty="0" smtClean="0">
                <a:solidFill>
                  <a:srgbClr val="3366CC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8000" dirty="0">
              <a:solidFill>
                <a:srgbClr val="3366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-1" y="2057400"/>
            <a:ext cx="11987213" cy="1828800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সংখ্যা লেখার জন্য যে চিহ্ন বা প্রতীক ব্যবহার করা সে গুলোকে সংখ্যা প্রতীক বলে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Oval Callout 19"/>
          <p:cNvSpPr/>
          <p:nvPr/>
        </p:nvSpPr>
        <p:spPr>
          <a:xfrm>
            <a:off x="2793206" y="0"/>
            <a:ext cx="6934200" cy="1524000"/>
          </a:xfrm>
          <a:prstGeom prst="wedgeEllipseCallout">
            <a:avLst>
              <a:gd name="adj1" fmla="val -68410"/>
              <a:gd name="adj2" fmla="val 76914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6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প্রতীকঃ</a:t>
            </a:r>
            <a:endParaRPr lang="en-US" sz="6600" dirty="0">
              <a:solidFill>
                <a:srgbClr val="0070C0"/>
              </a:solidFill>
            </a:endParaRPr>
          </a:p>
        </p:txBody>
      </p:sp>
      <p:cxnSp>
        <p:nvCxnSpPr>
          <p:cNvPr id="22" name="Straight Arrow Connector 21"/>
          <p:cNvCxnSpPr>
            <a:stCxn id="20" idx="8"/>
            <a:endCxn id="10" idx="0"/>
          </p:cNvCxnSpPr>
          <p:nvPr/>
        </p:nvCxnSpPr>
        <p:spPr>
          <a:xfrm>
            <a:off x="1516619" y="1934169"/>
            <a:ext cx="4476987" cy="123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Alternate Process 28"/>
          <p:cNvSpPr/>
          <p:nvPr/>
        </p:nvSpPr>
        <p:spPr>
          <a:xfrm>
            <a:off x="0" y="5257800"/>
            <a:ext cx="11987213" cy="16002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bn-BD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গু</a:t>
            </a:r>
            <a:r>
              <a:rPr lang="en-US" sz="7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লো</a:t>
            </a:r>
            <a:r>
              <a:rPr lang="en-US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bn-BD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ঃ </a:t>
            </a:r>
            <a:r>
              <a:rPr lang="en-US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০,১,২,৩,৪,৫,৬,৭,৮,৯।</a:t>
            </a:r>
            <a:endParaRPr lang="en-US" sz="7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4343400"/>
            <a:ext cx="11987213" cy="2514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lvl="1" algn="ctr"/>
            <a:r>
              <a:rPr lang="bn-BD" sz="6000" dirty="0" smtClean="0">
                <a:solidFill>
                  <a:srgbClr val="3366CC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rgbClr val="3366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3098006" y="0"/>
            <a:ext cx="5791200" cy="1066800"/>
          </a:xfrm>
          <a:prstGeom prst="wedgeEllipseCallout">
            <a:avLst>
              <a:gd name="adj1" fmla="val -72194"/>
              <a:gd name="adj2" fmla="val 6531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প্রতীক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0" y="1143000"/>
            <a:ext cx="11987213" cy="21336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বিয়োগ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গুন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যেসব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তাদেরকে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প্রতীক বলে।</a:t>
            </a:r>
            <a:endParaRPr lang="en-US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Plus 9"/>
          <p:cNvSpPr/>
          <p:nvPr/>
        </p:nvSpPr>
        <p:spPr>
          <a:xfrm>
            <a:off x="583406" y="4191000"/>
            <a:ext cx="1676400" cy="1371600"/>
          </a:xfrm>
          <a:prstGeom prst="mathPl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inus 10"/>
          <p:cNvSpPr/>
          <p:nvPr/>
        </p:nvSpPr>
        <p:spPr>
          <a:xfrm>
            <a:off x="3479006" y="4495800"/>
            <a:ext cx="1752600" cy="990600"/>
          </a:xfrm>
          <a:prstGeom prst="mathMinus">
            <a:avLst>
              <a:gd name="adj1" fmla="val 38756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ultiply 11"/>
          <p:cNvSpPr/>
          <p:nvPr/>
        </p:nvSpPr>
        <p:spPr>
          <a:xfrm>
            <a:off x="6069806" y="4191000"/>
            <a:ext cx="2743200" cy="1524000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blipFill>
                <a:blip r:embed="rId2"/>
                <a:tile tx="0" ty="0" sx="100000" sy="100000" flip="none" algn="tl"/>
              </a:blipFill>
            </a:endParaRPr>
          </a:p>
        </p:txBody>
      </p:sp>
      <p:sp>
        <p:nvSpPr>
          <p:cNvPr id="13" name="Division 12"/>
          <p:cNvSpPr/>
          <p:nvPr/>
        </p:nvSpPr>
        <p:spPr>
          <a:xfrm>
            <a:off x="9270206" y="4419600"/>
            <a:ext cx="2362200" cy="1143000"/>
          </a:xfrm>
          <a:prstGeom prst="mathDivide">
            <a:avLst>
              <a:gd name="adj1" fmla="val 27193"/>
              <a:gd name="adj2" fmla="val 0"/>
              <a:gd name="adj3" fmla="val 11574"/>
            </a:avLst>
          </a:prstGeo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blipFill>
                <a:blip r:embed="rId4"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2406" y="5562600"/>
            <a:ext cx="2438400" cy="1143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যোগ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50406" y="5562600"/>
            <a:ext cx="2438400" cy="1143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যোগ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22206" y="5562600"/>
            <a:ext cx="2438400" cy="1143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গুণ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270206" y="5638800"/>
            <a:ext cx="2438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ভা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গ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9" name="Straight Connector 18"/>
          <p:cNvCxnSpPr>
            <a:stCxn id="10" idx="2"/>
            <a:endCxn id="14" idx="1"/>
          </p:cNvCxnSpPr>
          <p:nvPr/>
        </p:nvCxnSpPr>
        <p:spPr>
          <a:xfrm flipH="1">
            <a:off x="202406" y="4876800"/>
            <a:ext cx="603207" cy="1257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1"/>
            <a:endCxn id="15" idx="0"/>
          </p:cNvCxnSpPr>
          <p:nvPr/>
        </p:nvCxnSpPr>
        <p:spPr>
          <a:xfrm>
            <a:off x="4355306" y="5183058"/>
            <a:ext cx="114300" cy="3795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2" idx="3"/>
          </p:cNvCxnSpPr>
          <p:nvPr/>
        </p:nvCxnSpPr>
        <p:spPr>
          <a:xfrm>
            <a:off x="6728654" y="5348973"/>
            <a:ext cx="712752" cy="213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3" idx="1"/>
            <a:endCxn id="17" idx="0"/>
          </p:cNvCxnSpPr>
          <p:nvPr/>
        </p:nvCxnSpPr>
        <p:spPr>
          <a:xfrm>
            <a:off x="10451306" y="5411090"/>
            <a:ext cx="38100" cy="2277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lowchart: Alternate Process 33"/>
          <p:cNvSpPr/>
          <p:nvPr/>
        </p:nvSpPr>
        <p:spPr>
          <a:xfrm>
            <a:off x="1955006" y="3352800"/>
            <a:ext cx="7848600" cy="9906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3366CC"/>
                </a:solidFill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6000" dirty="0" smtClean="0">
                <a:solidFill>
                  <a:srgbClr val="3366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3366CC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6000" dirty="0" smtClean="0">
                <a:solidFill>
                  <a:srgbClr val="3366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3366CC"/>
                </a:solidFill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6000" dirty="0" smtClean="0">
                <a:solidFill>
                  <a:srgbClr val="3366CC"/>
                </a:solidFill>
                <a:latin typeface="NikoshBAN" pitchFamily="2" charset="0"/>
                <a:cs typeface="NikoshBAN" pitchFamily="2" charset="0"/>
              </a:rPr>
              <a:t> ৪ </a:t>
            </a:r>
            <a:r>
              <a:rPr lang="en-US" sz="6000" dirty="0" err="1" smtClean="0">
                <a:solidFill>
                  <a:srgbClr val="3366CC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bn-BD" sz="6000" dirty="0" smtClean="0">
                <a:solidFill>
                  <a:srgbClr val="3366CC"/>
                </a:solidFill>
                <a:latin typeface="NikoshBAN" pitchFamily="2" charset="0"/>
                <a:cs typeface="NikoshBAN" pitchFamily="2" charset="0"/>
              </a:rPr>
              <a:t>। যথাঃ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1402080"/>
          <a:ext cx="11987213" cy="545592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5347238"/>
                <a:gridCol w="6639975"/>
              </a:tblGrid>
              <a:tr h="1091184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err="1" smtClean="0"/>
                        <a:t>প্রক্রিয়া</a:t>
                      </a:r>
                      <a:endParaRPr lang="en-US" sz="6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19872" marR="119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err="1" smtClean="0"/>
                        <a:t>প্রতীক</a:t>
                      </a:r>
                      <a:endParaRPr lang="en-US" sz="6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19872" marR="119872"/>
                </a:tc>
              </a:tr>
              <a:tr h="1091184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err="1" smtClean="0">
                          <a:solidFill>
                            <a:srgbClr val="3366CC"/>
                          </a:solidFill>
                        </a:rPr>
                        <a:t>যোগ</a:t>
                      </a:r>
                      <a:endParaRPr lang="en-US" sz="6000" dirty="0">
                        <a:solidFill>
                          <a:srgbClr val="3366CC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19872" marR="119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rgbClr val="3366CC"/>
                          </a:solidFill>
                        </a:rPr>
                        <a:t>+</a:t>
                      </a:r>
                      <a:endParaRPr lang="en-US" sz="6000" dirty="0">
                        <a:solidFill>
                          <a:srgbClr val="3366CC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19872" marR="119872"/>
                </a:tc>
              </a:tr>
              <a:tr h="1091184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err="1" smtClean="0">
                          <a:solidFill>
                            <a:srgbClr val="3366CC"/>
                          </a:solidFill>
                        </a:rPr>
                        <a:t>বিয়োগ</a:t>
                      </a:r>
                      <a:endParaRPr lang="en-US" sz="6000" dirty="0">
                        <a:solidFill>
                          <a:srgbClr val="3366CC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19872" marR="119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rgbClr val="3366CC"/>
                          </a:solidFill>
                        </a:rPr>
                        <a:t>-</a:t>
                      </a:r>
                      <a:endParaRPr lang="en-US" sz="6000" dirty="0">
                        <a:solidFill>
                          <a:srgbClr val="3366CC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19872" marR="119872"/>
                </a:tc>
              </a:tr>
              <a:tr h="1091184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err="1" smtClean="0">
                          <a:solidFill>
                            <a:srgbClr val="3366CC"/>
                          </a:solidFill>
                        </a:rPr>
                        <a:t>গুন</a:t>
                      </a:r>
                      <a:endParaRPr lang="en-US" sz="6000" dirty="0">
                        <a:solidFill>
                          <a:srgbClr val="3366CC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19872" marR="119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rgbClr val="3366CC"/>
                          </a:solidFill>
                        </a:rPr>
                        <a:t>×</a:t>
                      </a:r>
                      <a:endParaRPr lang="en-US" sz="6000" dirty="0">
                        <a:solidFill>
                          <a:srgbClr val="3366CC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19872" marR="119872"/>
                </a:tc>
              </a:tr>
              <a:tr h="1091184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err="1" smtClean="0">
                          <a:solidFill>
                            <a:srgbClr val="3366CC"/>
                          </a:solidFill>
                        </a:rPr>
                        <a:t>ভাগ</a:t>
                      </a:r>
                      <a:endParaRPr lang="en-US" sz="6000" dirty="0">
                        <a:solidFill>
                          <a:srgbClr val="3366CC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19872" marR="1198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rgbClr val="3366CC"/>
                          </a:solidFill>
                        </a:rPr>
                        <a:t>÷</a:t>
                      </a:r>
                      <a:endParaRPr lang="en-US" sz="6000" dirty="0">
                        <a:solidFill>
                          <a:srgbClr val="3366CC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19872" marR="119872"/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402806" y="0"/>
            <a:ext cx="47244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প্রতীক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02806" y="76200"/>
            <a:ext cx="4724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প্রতীক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0" y="914400"/>
            <a:ext cx="11987213" cy="1295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যেসব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মধ্যকার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পারস্পরিক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বোঝাতে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তাদেরকে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 </a:t>
            </a:r>
          </a:p>
          <a:p>
            <a:pPr algn="ctr"/>
            <a:endParaRPr 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-1" y="2438400"/>
            <a:ext cx="11987213" cy="34163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fontAlgn="t"/>
            <a:r>
              <a:rPr lang="en-US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= (</a:t>
            </a:r>
            <a:r>
              <a:rPr lang="en-US" sz="7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), 			&gt;(</a:t>
            </a:r>
            <a:r>
              <a:rPr lang="en-US" sz="7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বৃহত্তর</a:t>
            </a:r>
            <a:r>
              <a:rPr lang="en-US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), </a:t>
            </a:r>
          </a:p>
          <a:p>
            <a:pPr fontAlgn="t"/>
            <a:r>
              <a:rPr lang="en-US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&lt;(</a:t>
            </a:r>
            <a:r>
              <a:rPr lang="en-US" sz="7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ক্ষুদ্রতর</a:t>
            </a:r>
            <a:r>
              <a:rPr lang="en-US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),	 ≈(</a:t>
            </a:r>
            <a:r>
              <a:rPr lang="en-US" sz="7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), &gt;(</a:t>
            </a:r>
            <a:r>
              <a:rPr lang="en-US" sz="7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), 					 &lt;(</a:t>
            </a:r>
            <a:r>
              <a:rPr lang="en-US" sz="7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202406" y="4876800"/>
            <a:ext cx="381000" cy="8382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746206" y="4876800"/>
            <a:ext cx="381000" cy="8382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88206" y="761999"/>
          <a:ext cx="10134600" cy="533400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856114"/>
                <a:gridCol w="7278486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প্রতীক</a:t>
                      </a:r>
                      <a:r>
                        <a:rPr lang="en-US" sz="4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নাম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itchFamily="2" charset="0"/>
                          <a:cs typeface="NikoshBAN" pitchFamily="2" charset="0"/>
                        </a:rPr>
                        <a:t>=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সমান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itchFamily="2" charset="0"/>
                          <a:cs typeface="NikoshBAN" pitchFamily="2" charset="0"/>
                        </a:rPr>
                        <a:t>&gt;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বৃহত্তর</a:t>
                      </a:r>
                      <a:r>
                        <a:rPr lang="en-US" sz="4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বা</a:t>
                      </a:r>
                      <a:r>
                        <a:rPr lang="en-US" sz="4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বড়</a:t>
                      </a:r>
                      <a:r>
                        <a:rPr lang="en-US" sz="4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চিহ্ন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itchFamily="2" charset="0"/>
                          <a:cs typeface="NikoshBAN" pitchFamily="2" charset="0"/>
                        </a:rPr>
                        <a:t>&lt;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ক্ষুদ্রতর</a:t>
                      </a:r>
                      <a:r>
                        <a:rPr lang="en-US" sz="4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বা</a:t>
                      </a:r>
                      <a:r>
                        <a:rPr lang="en-US" sz="4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ছোট</a:t>
                      </a:r>
                      <a:r>
                        <a:rPr lang="en-US" sz="4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চিহ্ন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itchFamily="2" charset="0"/>
                          <a:cs typeface="NikoshBAN" pitchFamily="2" charset="0"/>
                        </a:rPr>
                        <a:t>≈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সমান</a:t>
                      </a:r>
                      <a:r>
                        <a:rPr lang="en-US" sz="4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নয়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itchFamily="2" charset="0"/>
                          <a:cs typeface="NikoshBAN" pitchFamily="2" charset="0"/>
                        </a:rPr>
                        <a:t>&gt;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বড়</a:t>
                      </a:r>
                      <a:r>
                        <a:rPr lang="en-US" sz="4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নয়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itchFamily="2" charset="0"/>
                          <a:cs typeface="NikoshBAN" pitchFamily="2" charset="0"/>
                        </a:rPr>
                        <a:t>&lt;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NikoshBAN" pitchFamily="2" charset="0"/>
                          <a:cs typeface="NikoshBAN" pitchFamily="2" charset="0"/>
                        </a:rPr>
                        <a:t>ছোট</a:t>
                      </a:r>
                      <a:r>
                        <a:rPr lang="en-US" sz="40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নয়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 flipH="1">
            <a:off x="2183606" y="4800600"/>
            <a:ext cx="22860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183606" y="5562600"/>
            <a:ext cx="22860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1058</TotalTime>
  <Words>358</Words>
  <Application>Microsoft Office PowerPoint</Application>
  <PresentationFormat>Custom</PresentationFormat>
  <Paragraphs>83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Daudpur-GPS</cp:lastModifiedBy>
  <cp:revision>175</cp:revision>
  <dcterms:created xsi:type="dcterms:W3CDTF">2006-08-16T00:00:00Z</dcterms:created>
  <dcterms:modified xsi:type="dcterms:W3CDTF">2019-12-02T15:14:22Z</dcterms:modified>
</cp:coreProperties>
</file>