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257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7E776-32B9-4C14-8A11-B3BB2BD04FC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B36B-8103-490E-8846-841AEC4AF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9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soumittro@gmail.com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B36B-8103-490E-8846-841AEC4AF8F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02F9A-D108-40E1-A681-11C921D94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CDF184-37D9-4CF1-9CFD-ED270229B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14CCDD-82D3-4262-A70B-610102FD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CF8F6-090F-4437-94C3-DD1AF083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8252B2-55CA-4C07-8F73-F0A1B2CD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9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BFB9B-2D86-44BC-92FF-83B0CBFD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75CC72-BB88-4B09-97C8-D8A4D66AC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C073A4-1AC3-41A9-B1FB-5F6DDA39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D7B0D2-4EBA-4531-AC21-E4D7D29D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21A11E-1774-44C4-8EAE-E94DF322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9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D73106-8B80-41B7-BFAB-CBD4BAFBD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D0D047-8019-4DE8-BADC-F403387B6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E1D721-BEAE-4392-A19A-3E8CA8F8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F9B612-512A-4BF9-ACB0-A5C04B7C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E26E3D-5B7C-4C84-A808-25491D86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3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369E5-CADC-4A55-8D59-DF37C323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7AFE56-986A-4FAA-8AED-D466E3F4B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300F4D-54D8-47FE-9336-F14F8C80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8DD655-25FE-4471-8AE9-BF8C81C0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C0AB68-7493-4EF8-8463-1A3C59AF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A6852F-5FA7-4096-8581-E926D2AF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CB0F85-0F40-4624-A507-D18081B43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273E29-12A3-40CE-A8B8-7CB34EF0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D51DA1-8D51-4A4D-878A-63DC52DE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6D7571-1135-4488-9005-7A5CB1B5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2DE5A-397C-4F1E-88B3-EFEF0B37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9AAF7A-7641-4730-94C1-8B7645B18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5FAC54-87D1-4286-ACE3-12BD8CAA7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47308C-919B-424B-9FE7-011BF019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7FD417-29CF-4825-8D35-156A4EA5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F53ABF-0830-4F8B-8570-54638BE7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C1D74-F511-4BDD-AFC4-D0732330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65FA98-FB1C-4B8A-9C65-7BD1086E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5997F9-6FE3-4F28-AE90-A82FB5BB7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ADB236-B812-461A-9922-C54FFE4F8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A55D28B-0927-4F6E-A4AA-F8389311B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D825AC9-E05F-435C-A308-12BEA6AB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EE84A7-38E3-4D3A-B6DE-C89A4F8C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57864E-5311-4086-9202-CA1828EB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AD1A7-2E5D-4F20-8359-1A8A9185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85F673-20A2-4BF0-86F7-6D6334EA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2A688F-BDD9-48CC-8A3E-1166CF6B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7BA9D3-F540-48A7-8993-9CECF460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9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EEC485-74BD-4457-AD4E-F3414117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11B044-AB19-4769-BF89-7ECA308D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78FCD0-B77A-4A64-831B-AF4105AB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545BAA-5D7D-4154-8263-070C1350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14A74F-17DF-4F4B-8558-3EC13D74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CF1F4B-5E93-4CA4-B0F7-C4199E9EB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AB0AD7-3820-45F2-B0F0-5CA9234F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5A63AF-D925-469F-AD30-723BC7CA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BA91C9-2DD3-4C35-A41B-9C469028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9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5E571-E089-48CF-A00D-EC0F5F95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9BFC38-437D-4761-9E1C-C98B38F66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532D27-CC98-4759-A028-C59691BC1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FC4ADB-A7F6-4E8F-9336-85CEA84C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62B-7F3C-4700-9A23-D3871423AC7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1BA074-7E87-428F-8CA9-88DC852B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091D5F-0A4B-45C9-A87F-810F91F8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1A3F31-AD16-491D-8691-21B049D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7D74CD-C90B-48D6-BB49-AA109A617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8834E8-9B87-4D5B-8DA5-1A75CD688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62B-7F3C-4700-9A23-D3871423AC7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216F5F-2DE1-40EA-9D78-1AE0AC6BE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FB80AB-3FCA-4201-9DDF-6965EAB35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D5CE-4050-42A4-84F1-C1FF50F8B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0.xml"/><Relationship Id="rId7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Relationship Id="rId9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Zakirul1979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89535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400" b="1" dirty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বার্তা</a:t>
            </a:r>
            <a:endParaRPr lang="en-US" sz="4400" b="1" dirty="0">
              <a:ln w="5080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173355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400" b="1" dirty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5080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0" y="257175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400" b="1" dirty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 w="5080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0" y="342900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400" b="1" dirty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400" b="1" dirty="0">
              <a:ln w="5080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0" y="428625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400" b="1" dirty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n w="5080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0" y="514350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400" b="1" dirty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ln w="5080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0" y="6000750"/>
            <a:ext cx="25908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400" b="1" dirty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উপসংহার</a:t>
            </a:r>
            <a:endParaRPr lang="en-US" sz="4400" b="1" dirty="0">
              <a:ln w="5080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6400800"/>
            <a:ext cx="6477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পাচঁবাড়ীয়াহাট এস এ দাখিল মাদরাসা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0"/>
            <a:ext cx="6477000" cy="121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কনটেন্ট 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2667000" y="5410200"/>
            <a:ext cx="1905000" cy="838200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4953000" y="5410200"/>
            <a:ext cx="1905000" cy="83820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ction Button: Return 18">
            <a:hlinkClick r:id="" action="ppaction://hlinkshowjump?jump=endshow" highlightClick="1"/>
          </p:cNvPr>
          <p:cNvSpPr/>
          <p:nvPr/>
        </p:nvSpPr>
        <p:spPr>
          <a:xfrm>
            <a:off x="7239000" y="5410200"/>
            <a:ext cx="1905000" cy="838200"/>
          </a:xfrm>
          <a:prstGeom prst="actionButtonRetur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 করুন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umuria High School\Desktop\Untitled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97903" y="2057400"/>
            <a:ext cx="5815195" cy="32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67275" y="1295400"/>
            <a:ext cx="2076450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IN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(অষ্টম শ্রেণী)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পর্ব-৫। অন্যানেলিডা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62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পৃথিবীর প্রায় সকল নাতিশীতোষ্ণ ও উষ্ণমণ্ডলীয় অঞ্চলে এ পর্বের প্রাণীদের পাওয়া যায়। এদের বহু প্রজাতি স্বাদু পানিতে এবং কিছু প্রজাতি অগভীর সমুদ্রে বাস করে। কিছু প্রজাতি পাথর ও মাটিতে গর্ত খুঁড়ে বসবাস করে। অনেক প্রাণী স্যাঁতসেঁতে মাটিতেও বসবাস করে।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5599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 নলাকার ও খন্ডায়িত।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নেফ্রেডিয়া নামক রেচন অঙ্গ থাকে।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খন্ডে সিটা থাকে (জোঁকে থাকে না)। সিটা চলাচলে সহায়তা করে। </a:t>
            </a:r>
          </a:p>
          <a:p>
            <a:pPr marL="514350" indent="-514350"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উদাহরণঃ কেঁচো ও জোঁক।</a:t>
            </a: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261412"/>
            <a:ext cx="3048000" cy="2297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2600" y="571053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কেঁচো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পর্ব-৬। আর্থোপোডা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620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এই পর্ব প্রাণীজগতের সবচেয়ে বৃহৎ পর্ব। এরা পৃথিবীর প্রায় সর্বত্র সকল পরিবেশে বাস করতে সক্ষম। এদের বহু প্রজাতি অন্তঃ ও বহিঃ পরজীবি হিসাবে বাস করে। বহু প্রাণী স্থলে, স্বাদু পানিতে ও সমুদ্রে বাস করে। এ পর্বের অনেক প্রাণী ডানার সাহায্যে উড়তে পারে।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4384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বৈশিষ্টঃ-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দেহ বিভিন্ন অঞ্চলে বিভক্ত ও সন্ধিযুক্ত উপাঙ্গ বিদ্যমান। 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মাথায় একজোড়া পুঞ্জাক্ষি ও অ্যান্টেনা বিদ্যমান। 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নরম দেহ কাইটিন সম্মৃদ্ধ শক্ত আবরণী দ্বারা আবৃত। 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এদের দেহের রক্তপূর্ণ গহ্বর হিমোসিল নামে পরিচিত। </a:t>
            </a:r>
          </a:p>
          <a:p>
            <a:pPr marL="514350" indent="-514350"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উদাহরণঃ প্রজাপতি, আরশোলা, চিংড়ি।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5029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প্রজাপতি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618" y="2590800"/>
            <a:ext cx="2420782" cy="2181225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181600"/>
            <a:ext cx="6248400" cy="1536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182" y="2732533"/>
            <a:ext cx="4398618" cy="2601467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পর্ব-৭। মলাস্কা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3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এ পর্বের প্রাণীদের গঠন, বাসস্থান ও স্বভাব বৈচিত্রপূর্ণ। এরা পৃথিবীর প্রায় সকল পরিবেশে বাস করে। প্রায় সবাই সামুদ্রিক এবং সাগরের স্তরে বাস করে। কিছু প্রাজাতি পাহাড় অঞ্চলে, বনে-জঙ্গলে ও স্বাদু পানিতেও বাস করে।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125212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বৈশিষ্টঃ-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এদের দেহ নরম। নরম দেহটি সাধারণত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শক্ত খোলস দ্বারা আবৃত থাকে।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পেশিবহুল পা দিয়ে এরা চলাচল করে। 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৩।ফুসফুস বা ফুলকার সাহায্যে শ্বসনকার্য চালায়। </a:t>
            </a:r>
          </a:p>
          <a:p>
            <a:pPr marL="514350" indent="-514350"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উদাহরণঃ শামুক, ঝিনুক।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0" y="5410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শামুক।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পর্ব-৮। একাইনোডারমাটা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এ পর্বের সকল প্রাণী সামুদ্রিক। পৃথিবীর সকল মহাসাগরে এবং সকল গভীরতায় এদের বসবাস করতে দেখা যায়। এদের স্থলে বা মিঠা পানিতে পাওয়া যায় না। এরা অধিকাংশ মুক্তজীবি।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29567"/>
            <a:ext cx="5715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বৈশিষ্টঃ-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এদের দেহ নরম। নরম দেহটি সাধারণত 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শক্ত খোলস দ্বারা আবৃত থাকে।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পেশিবহুল পা দিয়ে এরা চলাচল করে। 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ফুসফুস বা ফুলকার সাহায্যে শ্বসনকার্য চালায়। </a:t>
            </a:r>
          </a:p>
          <a:p>
            <a:pPr marL="514350" indent="-514350"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উদাহরণঃ তাঁরামাছ, সমুদ্র শশা।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5638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তাঁরামাছ।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743200"/>
            <a:ext cx="3429000" cy="26825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667000"/>
            <a:ext cx="3810000" cy="28575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পর্ব-৯। কর্ডাটা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3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85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এরা পৃথবীর সকল পরিবেশে বাস করে। এদের বহু প্রজাতি ডাঙ্গায় বাস করে। জলচর কর্ডাটাদের মধ্যে বহু প্রজাতি স্বাদু পানিতে অথবা সমুদ্রে বাস করে। বহু প্রজাতি বৃক্ষবাসি, মরুবাসী, মেরুবাসী, গুহাবাসী ও খেঁচর । কর্ডাটা পর্বের বহু প্রাণী বহিঃপরজীবি হিসাবে অন্য প্রানীর দেহে সংলগ্ন হয়ে জীবনযাপন করে।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01400"/>
            <a:ext cx="601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বৈশিষ্টঃ-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এই পর্বের প্রাণীর সারা জীবন অথবা ভ্রূণ অবস্থায় পৃষ্টীয়দেশ বরাবর নটোকর্ড থাকে। 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পৃষ্ঠদেশে একক, ফাঁপা স্নায়ুরজ্জু থাকে। 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সারা জীবন অথবা জীবনের কোন এক পর্যায়ে পাশ্বীয় গলবিলীয় ফুলকা ছিদ্র থাকে। </a:t>
            </a:r>
          </a:p>
          <a:p>
            <a:pPr marL="514350" indent="-514350"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উদাহরণঃ মানুষ, কুনোব্যাঙ, রুই মাছ।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5715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ব্যাঙ।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কর্ডাটার শ্রেণীবিভাগ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কর্ডাটা পর্বকে তিনটি উপপর্বে ভাগ করা হয়েছে। যথাঃ</a:t>
            </a:r>
          </a:p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ইউরোকর্ডাটা, </a:t>
            </a:r>
          </a:p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সেফালোকর্ডাটা, এবং </a:t>
            </a:r>
          </a:p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ভার্টিব্রাটা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72000"/>
            <a:ext cx="670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বৈশিষ্টঃ-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প্রাথমিক অবস্থায় ফুলকা রন্ধ, পৃষ্ঠীয় ফাঁপা স্নায়ুরজ্জু থাকে। 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শুধুমাত্র লার্ভা দশায় এদের লেজে নটোকর্ড থাকে। </a:t>
            </a:r>
          </a:p>
          <a:p>
            <a:pPr marL="514350" indent="-514350"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উদাহরণঃ অ্যাসিডিয়া।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53588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অ্যাসিডিয়া।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76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ইউরোকর্ডাটা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Asi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57400"/>
            <a:ext cx="2895600" cy="2895600"/>
          </a:xfrm>
          <a:prstGeom prst="ellipse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কর্ডাটার শ্রেণীবিভাগ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764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বৈশিষ্টঃ-</a:t>
            </a:r>
          </a:p>
          <a:p>
            <a:pPr algn="just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সারাজীবনই এদের দেহে নটোকর্ডের উপস্থিতি কক্ষ করা যায়। </a:t>
            </a:r>
          </a:p>
          <a:p>
            <a:pPr algn="just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কিছুটা মাছের মত। </a:t>
            </a:r>
          </a:p>
          <a:p>
            <a:pPr marL="514350" indent="-514350"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উদাহরণঃ ব্রাঙ্কিওস্টোমা।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62585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ব্রাঙ্কিওস্টোমা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990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সেফালোকর্ডাটা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Brankiosto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8" y="3886200"/>
            <a:ext cx="6461312" cy="2362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শ্রেণিবিভাগ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14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ভার্টিব্রাটাঃ এই উপপর্বের প্রাণীরাই মেরুদন্ডী প্রাণী হিসাবে পরিচিত। গঠন ও বৈশিষ্ট্যের ভিত্তিতে মেরুদন্ডী প্রাণীদের ৭টি শ্রেণীতে ভাগ করা হয়েছে।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>
            <a:hlinkClick r:id="rId2" action="ppaction://hlinksldjump"/>
          </p:cNvPr>
          <p:cNvSpPr/>
          <p:nvPr/>
        </p:nvSpPr>
        <p:spPr>
          <a:xfrm>
            <a:off x="685800" y="263646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সাইক্লোস্টোমাটা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 Diagonal Corner Rectangle 15">
            <a:hlinkClick r:id="rId3" action="ppaction://hlinksldjump"/>
          </p:cNvPr>
          <p:cNvSpPr/>
          <p:nvPr/>
        </p:nvSpPr>
        <p:spPr>
          <a:xfrm>
            <a:off x="685800" y="4811211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অসটিকথিস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 Diagonal Corner Rectangle 16">
            <a:hlinkClick r:id="rId4" action="ppaction://hlinksldjump"/>
          </p:cNvPr>
          <p:cNvSpPr/>
          <p:nvPr/>
        </p:nvSpPr>
        <p:spPr>
          <a:xfrm>
            <a:off x="710418" y="37338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কনডিকথিস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 Diagonal Corner Rectangle 22">
            <a:hlinkClick r:id="rId5" action="ppaction://hlinksldjump"/>
          </p:cNvPr>
          <p:cNvSpPr/>
          <p:nvPr/>
        </p:nvSpPr>
        <p:spPr>
          <a:xfrm>
            <a:off x="718624" y="5888622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উপচর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 Diagonal Corner Rectangle 23">
            <a:hlinkClick r:id="rId6" action="ppaction://hlinksldjump"/>
          </p:cNvPr>
          <p:cNvSpPr/>
          <p:nvPr/>
        </p:nvSpPr>
        <p:spPr>
          <a:xfrm>
            <a:off x="4572000" y="3798983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পক্ষীকূল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 Diagonal Corner Rectangle 24">
            <a:hlinkClick r:id="rId7" action="ppaction://hlinksldjump"/>
          </p:cNvPr>
          <p:cNvSpPr/>
          <p:nvPr/>
        </p:nvSpPr>
        <p:spPr>
          <a:xfrm>
            <a:off x="4572000" y="2552700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সরীসৃপ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 Diagonal Corner Rectangle 26">
            <a:hlinkClick r:id="rId8" action="ppaction://hlinksldjump"/>
          </p:cNvPr>
          <p:cNvSpPr/>
          <p:nvPr/>
        </p:nvSpPr>
        <p:spPr>
          <a:xfrm>
            <a:off x="4572000" y="4910151"/>
            <a:ext cx="2667000" cy="6858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৭। স্তন্যপায়ী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 Diagonal Corner Rectangle 30">
            <a:hlinkClick r:id="rId9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মেরুদণ্ডী প্রাণীর শ্রেনীবিভাগ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129605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লম্বাটে দেহ।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মুখছিদ্র চোয়ালবিহীন।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এদের দেহে  আঁইশ বা যুগ্ম পাখনা অনুপস্থিত। 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	উদাহরণঃ পেট্রোমাইজন।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১। সাইক্লোস্টোমাটা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Petromyz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5200"/>
            <a:ext cx="8184396" cy="22723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133600" y="6172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চিত্রঃ পেট্রোমাইজন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মেরুদণ্ডী প্রাণীর শ্রেনীবিভাগ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018099"/>
            <a:ext cx="883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এরা সমুদ্রে বাস করে।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কঙ্কাল তরুণাস্থিময়।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দেহ প্লাকয়েড আঁইশে আবৃত, মাথার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দুই পাশে ৫-৭ জোড়া ফুলকা ছিদ্র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এদের কানকো থাকে না। 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উদাহরণঃ হাঙ্গর, করাত মাছ, হাতুড়ি মাছ।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২। কনড্রিকথিস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indexff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38600"/>
            <a:ext cx="4061153" cy="27621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638800" y="508821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চিত্রঃ হাতুড়ি মাছ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95400" y="228600"/>
            <a:ext cx="6553200" cy="19812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6400800"/>
            <a:ext cx="6477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পাচঁবাড়ীয়াহাট এস এ দাখিল মাদরাসা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8804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অধিকাংশ স্বাদু পানির মাছ।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দেহ সাইক্লোয়েড, গ্যানায়েড বা টিনায়েড আঁইশ দ্বারা আবৃত।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মাথার দুই পাশে চার জোড়া ফুলকা থাকে। </a:t>
            </a:r>
          </a:p>
          <a:p>
            <a:pPr algn="just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	উদাহরণঃ ইলিশ, সি-হর্স।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৩। অসটিকথিস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indexf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22" y="2819400"/>
            <a:ext cx="7926956" cy="350520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85800" y="6248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চিত্রঃ ইলিশ মাছ।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Round Diagonal Corner Rectangle 8">
            <a:hlinkClick r:id="rId3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মেরুদণ্ডী প্রাণীর শ্রেনীবিভাগ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শ্রেনীবিভাগ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29605"/>
            <a:ext cx="5859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এদের দেহত্বক আঁইশবিহীন।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ত্বক নরম, পাতলা, ভেজা ও গ্রন্থিযুক্ত।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এরা শীতল রক্তের প্রাণী।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ডিম পাড়ে। 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জীবনচক্রে সাধারণত ব্যাঙাচি দশা দেখা যায়। 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উদাহরণঃ সোনাব্যাঙ, কুনোব্যাঙ।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উভচর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ndexf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9946" y="2209800"/>
            <a:ext cx="3284054" cy="32840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5710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ব্যাঙ।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শ্রেনীবিভাগ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এরা বুকে ভর করে চলে।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ত্বক শুষ্ক ও আঁইশযুক্ত।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এরা শীতল রক্তের প্রাণী।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চারপাশে পাঁচটি করে নখরযুক্ত আঙ্গুল আছে। </a:t>
            </a:r>
          </a:p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উদাহরণঃ টিকটিকি, কুমির, সাপ।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429000" y="0"/>
            <a:ext cx="32385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সরীসৃপ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5140" y="56387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সাপ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ESCI302REPTIL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72" y="4114800"/>
            <a:ext cx="3454398" cy="259079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শ্রেনীবিভাগ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06680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পাখির দেহ পালকে আবৃত।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এদের সামনের পা ডানায় ও চোয়াল তঞ্চুতে পরিণত হয়েছে।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ফুসফুসের সাথে বায়ুথলি থাকায় এরা সহজে উড়তে পারে।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এরা উষ্ণ রক্তের প্রাণী। এদের হাঁড় শক্ত, হালকা ও ফাঁপা। </a:t>
            </a:r>
          </a:p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উদাহরণঃ কাঁক, দোয়েল, মাছরাঙা।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পক্ষীকুল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579940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মাছরাঙা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ESCI302REPTIL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69" y="2508833"/>
            <a:ext cx="4572000" cy="34245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শ্রেনীবিভাগ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0668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এদের দেহ লোমে আবৃত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ব্যতিক্রম স্তন্যপায়ী ছাড়া সবাই সন্তান প্রসব করে।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উষ্ণ রক্তের প্রাণী। চোয়ালে দাঁত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হৃদপিন্ড চার প্রকোষ্ঠ বিশিষ্ট। শিশুরা মাতৃদুগ্ধ পান করে।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উদাহরণঃ মানুষ, উট, বাঘ।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৭। স্তন্যপায়ী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9274" y="5862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বাঘ।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ESCI302REPTIL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33800"/>
            <a:ext cx="2818431" cy="211110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কেঁচো, চিংড়ি, ঘাস ফড়িং, শামুক, ঝিনুক, দোয়েল, রুই মাছ কোন পর্বের প্রাণী? এদের শনাক্তকারী বৈশিষ্ট্যগুলো লিপিবদ্ধ কর।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tatic1.squarespace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2605"/>
            <a:ext cx="6400800" cy="3695395"/>
          </a:xfrm>
          <a:prstGeom prst="rect">
            <a:avLst/>
          </a:prstGeom>
        </p:spPr>
      </p:pic>
      <p:sp>
        <p:nvSpPr>
          <p:cNvPr id="9" name="Round Diagonal Corner Rectangle 8">
            <a:hlinkClick r:id="rId3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শ্রেনীবিভাগ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5638800" y="6400800"/>
            <a:ext cx="26670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শ্রেনীবিভাগ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পরিবেশ থেকে কয়েকটি মেরুদণ্ডী প্রাণী সংগ্রহ কর এবং এদের বৈশিষ্ট্যগুলো লিপিবদ্ধ কর।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grou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24199"/>
            <a:ext cx="7467600" cy="3121289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476500" y="0"/>
            <a:ext cx="4191000" cy="9144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Kalpurush" pitchFamily="2" charset="0"/>
                <a:cs typeface="Kalpurush" pitchFamily="2" charset="0"/>
              </a:rPr>
              <a:t>উপসংহার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Action Button: Return 5">
            <a:hlinkClick r:id="" action="ppaction://hlinkshowjump?jump=endshow" highlightClick="1"/>
          </p:cNvPr>
          <p:cNvSpPr/>
          <p:nvPr/>
        </p:nvSpPr>
        <p:spPr>
          <a:xfrm>
            <a:off x="6172200" y="6400800"/>
            <a:ext cx="2209800" cy="457200"/>
          </a:xfrm>
          <a:prstGeom prst="actionButtonRetur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বন্ধ করুন</a:t>
            </a:r>
            <a:endParaRPr lang="en-US" sz="28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BDGIF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3790950" cy="5353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43400" y="2590800"/>
            <a:ext cx="3962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ধন্যবাদ</a:t>
            </a:r>
            <a:endParaRPr lang="en-US" sz="11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6400800"/>
            <a:ext cx="6477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Kalpurush" pitchFamily="2" charset="0"/>
                <a:cs typeface="Kalpurush" pitchFamily="2" charset="0"/>
              </a:rPr>
              <a:t>পাচঁবাড়ীয়াহাট এস এ দাখিল মাদরাসা 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1874520" cy="22098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-76200" y="2707148"/>
            <a:ext cx="5181600" cy="5522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জাকিরুল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ইসলাম 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পাঁচবাড়ীয়াহাট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দা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মাদরাসা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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০১৭১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২৭০০৫৫৩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Email-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  <a:hlinkClick r:id="rId3"/>
              </a:rPr>
              <a:t>Zakirul1979@gmail.com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D724614-F0D2-48CC-A7CE-D8787E39F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62201"/>
            <a:ext cx="4343400" cy="380999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শ্রেণী	: অষ্টম</a:t>
            </a:r>
          </a:p>
          <a:p>
            <a:pPr>
              <a:buFont typeface="Wingdings" pitchFamily="2" charset="2"/>
              <a:buChar char="v"/>
            </a:pP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	: বিজ্ঞান</a:t>
            </a:r>
          </a:p>
          <a:p>
            <a:pPr>
              <a:buFont typeface="Wingdings" pitchFamily="2" charset="2"/>
              <a:buChar char="v"/>
            </a:pP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অধ্যায়	: প্রথম (প্রাণীজগতের শ্রেণিবিন্যাস)</a:t>
            </a:r>
          </a:p>
          <a:p>
            <a:pPr>
              <a:buFont typeface="Wingdings" pitchFamily="2" charset="2"/>
              <a:buChar char="v"/>
            </a:pP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সময়	: ৪০ মিনিট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485900" y="0"/>
            <a:ext cx="6172200" cy="8382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" y="977205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অসংখ্য বিচিত্র ছোট বড় প্রাণী বাস করে। ভিন্ন ভিন্ন পরিবেশ ও বাসস্থানে প্রাণিবৈচিত্র ভিন্ন রকমের। বিশাল এই প্রাণিজগৎ সম্পর্কে জানার জন্য এদেরকে সু-শৃঙ্খলভাবে শ্রেণিবিন্যাস করা হয়েছে।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146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অমেরুদন্ডী প্রাণির শ্রেণিবিন্যাস করতে পারব;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মেরুদন্ডী প্রাণীর শ্রেণিবিন্যাস করতে পারব;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জীবজগতের শ্রেণীবিন্যাসের প্রয়োজনীয়তা ব্যাখ্যা করতে পারব।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t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90118"/>
            <a:ext cx="2971800" cy="22344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308318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প্রাণিজগৎকে কিংডম বলা হয়। আধুনিক শ্রেণিবিন্যাসে প্রোটোজোয়া আলাদা উপজগৎ এ ভাগ করা হয়। অন্যান্য প্রাণীদেরকে অ্যানিম্যালিয়া জগতের অন্তর্ভুক্ত করা হয়। অ্যানিম্যালিয়া জগতকে নয়টি পর্বে ভাগ করা হয়েছে। </a:t>
            </a:r>
            <a:endParaRPr lang="en-US" sz="3200" b="1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43200" y="76200"/>
            <a:ext cx="365760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352800"/>
            <a:ext cx="8839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এবার আমরা প্রাণিজৎ এর নয়টি পর্বকে এক পলকে দেখে নেই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304800" y="401955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০১। পরিফেরা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lowchart: Alternate Process 23">
            <a:hlinkClick r:id="rId3" action="ppaction://hlinksldjump"/>
          </p:cNvPr>
          <p:cNvSpPr/>
          <p:nvPr/>
        </p:nvSpPr>
        <p:spPr>
          <a:xfrm>
            <a:off x="304800" y="4762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০২। নিডারিয়া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lowchart: Alternate Process 24">
            <a:hlinkClick r:id="rId4" action="ppaction://hlinksldjump"/>
          </p:cNvPr>
          <p:cNvSpPr/>
          <p:nvPr/>
        </p:nvSpPr>
        <p:spPr>
          <a:xfrm>
            <a:off x="304800" y="5524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০৩। প্লাটিহেলমিনথিস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Alternate Process 27">
            <a:hlinkClick r:id="rId5" action="ppaction://hlinksldjump"/>
          </p:cNvPr>
          <p:cNvSpPr/>
          <p:nvPr/>
        </p:nvSpPr>
        <p:spPr>
          <a:xfrm>
            <a:off x="3238500" y="401955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০৪। নেমাটোডা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Alternate Process 28">
            <a:hlinkClick r:id="rId6" action="ppaction://hlinksldjump"/>
          </p:cNvPr>
          <p:cNvSpPr/>
          <p:nvPr/>
        </p:nvSpPr>
        <p:spPr>
          <a:xfrm>
            <a:off x="3238500" y="4762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০৫। অ্যানেলিডা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Alternate Process 29">
            <a:hlinkClick r:id="rId7" action="ppaction://hlinksldjump"/>
          </p:cNvPr>
          <p:cNvSpPr/>
          <p:nvPr/>
        </p:nvSpPr>
        <p:spPr>
          <a:xfrm>
            <a:off x="3238500" y="5524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০৬। আর্থোপোডা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>
            <a:hlinkClick r:id="rId8" action="ppaction://hlinksldjump"/>
          </p:cNvPr>
          <p:cNvSpPr/>
          <p:nvPr/>
        </p:nvSpPr>
        <p:spPr>
          <a:xfrm>
            <a:off x="6172200" y="401955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০৭। মলাস্কা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>
            <a:hlinkClick r:id="rId9" action="ppaction://hlinksldjump"/>
          </p:cNvPr>
          <p:cNvSpPr/>
          <p:nvPr/>
        </p:nvSpPr>
        <p:spPr>
          <a:xfrm>
            <a:off x="6172200" y="4762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০৮। একাইনোডার্মাটা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>
            <a:hlinkClick r:id="rId10" action="ppaction://hlinksldjump"/>
          </p:cNvPr>
          <p:cNvSpPr/>
          <p:nvPr/>
        </p:nvSpPr>
        <p:spPr>
          <a:xfrm>
            <a:off x="6172200" y="5524500"/>
            <a:ext cx="2667000" cy="5715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০৯। কর্ডাটা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Action Button: Home 34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পর্ব-১। পরিফেরা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38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পরিফেরা পর্বের প্রাণীরা সাধারণত স্পঞ্জ নামে পরিচিত। পৃথিবীর সর্বত্রই এদের পাওয়া যায়। এদের অধিকাংশ প্রজাতি সামুদ্রিক। তবে কিছু কিছু প্রাণী স্বাধু পানিতে দলবদ্ধভাবে বসবাস করে।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362200"/>
            <a:ext cx="541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সরলতম বহুকোষী প্রাণী।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দেহপ্রাচীর অসংখ্য ছিদ্রযুক্ত। এই ছিদ্রপথে পানির সাথে অক্সিজেন ও খাদ্যবস্তু প্রবেশ করে।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কোনো পৃথক সুগঠিত কলা, অঙ্গ ও তন্ত্র থাকে না। </a:t>
            </a:r>
          </a:p>
          <a:p>
            <a:pPr marL="514350" indent="-514350"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উদাহরণঃ স্পঞ্জিলা, স্কাইফা।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93" y="2743200"/>
            <a:ext cx="3585107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9347" y="5257800"/>
            <a:ext cx="3354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স্পনজিলা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পর্ব-২। নিডারিয়া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620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পৃথিবীর প্রায় সর্বত্র এদের পাওয়া যায়। অধিকাংশ সামুদ্রিক তবে অনেক প্রজাতি খাল, বিল, নদী, ঝর্ণা ইত্যাদিতে পাওয়া যায়। এরা বিচিত্র বর্ণ ও আকার আকৃতির হয়। কিছু প্রাণী এককভাবে আবার কিছু দলবদ্ধভাবে কলনী তৈরি করে বসবাস করে।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19400"/>
            <a:ext cx="5410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 এক্টোডার্ম ও এন্ডোডার্ম নামক দুটি ভ্রূণীয় কোষস্তর দিয়ে গঠিত।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 গহ্বরকে সিলেন্টরন বলে।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এক্টোডার্মে নিডোব্লাস্ট নামে এক ধরনের কোষ থাকে যা শিকার ধরা ও আত্মরক্ষার কাজে ব্যবহৃত হয়।</a:t>
            </a:r>
          </a:p>
          <a:p>
            <a:pPr marL="514350" indent="-514350"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উদাহরণঃ হাইড্রা, ওবেলিয়া।</a:t>
            </a: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140" y="3200400"/>
            <a:ext cx="3148613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9346" y="5710535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হাইড্রা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পর্ব-৩। প্লাটিহেলমিনথিস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এ পর্বের প্রাণীদের জীবনযাত্রা বেশ বৈচিত্রপূর্ণ। এদের কিছু বহিঃপরজীবি এবং কিছু অন্তঃপরজীবি হিসাবে অন্য প্রাণীর দেহের অভ্যান্তরে বাস করে। কিছু স্বাদু পানিতে আবার কিছু লবণাক্ত পানিতে এবং কিছু ভেজা ও স্যাঁসসেঁতে জায়গায় বাস করে।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বৈশিষ্টঃ-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 চ্যাপ্টা, এরা উভলিঙ্গ ও অন্তঃপরজীবি।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 পুরু কিউটিকেল দ্বারা আবৃত।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 চোষক ও আংটা থাকে। </a:t>
            </a:r>
          </a:p>
          <a:p>
            <a:pPr marL="514350" indent="-514350"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উদাহরণঃ হাইড্রা, ওবেলিয়া।</a:t>
            </a: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94194">
            <a:off x="4584844" y="3153599"/>
            <a:ext cx="4635356" cy="1961628"/>
          </a:xfrm>
          <a:prstGeom prst="flowChartPreparation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5400" y="5791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 যকৃত কৃমি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0700" y="0"/>
            <a:ext cx="55626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পর্ব-৪। নেমাটোডা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 Diagonal Corner Rectangle 8">
            <a:hlinkClick r:id="rId2" action="ppaction://hlinksldjump"/>
          </p:cNvPr>
          <p:cNvSpPr/>
          <p:nvPr/>
        </p:nvSpPr>
        <p:spPr>
          <a:xfrm>
            <a:off x="6934200" y="6400800"/>
            <a:ext cx="1371600" cy="457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উপস্থাপনা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স্বভাব ও বাসস্থানঃ এই পর্বের অনেক প্রাণী অন্তুঃপরজীবি হিসাবে প্রাণির অন্ত্র ও রক্তে বসবাস করে। আবার এ পর্বের অনেক প্রাণীই মুক্তজীবি। এরা পানি ও মাটিতে বাস করে।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90800"/>
            <a:ext cx="647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বৈশিষ্টঃ-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দেহ নলাকার ও পুরু ত্বক দ্বারা আবৃত। 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২।পৌষ্টিক নালি সম্পূর্ণ, মুখ ও পায়ু ছিদ্র উপস্থিত। 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শ্বসনতন্ত্র ও সংবহনতন্ত্র অনুপস্থিত। 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সাধারণত একনালিঙ্গ। 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দেহ অনাবৃত  ও প্রকৃত সিলোম নেই। </a:t>
            </a:r>
          </a:p>
          <a:p>
            <a:pPr marL="514350" indent="-514350"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উদাহরণঃ গোলকৃমি ও ফাইলেরিয়া কৃমি। </a:t>
            </a:r>
          </a:p>
        </p:txBody>
      </p:sp>
      <p:pic>
        <p:nvPicPr>
          <p:cNvPr id="12" name="Picture 11" descr="images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276600"/>
            <a:ext cx="2895600" cy="2381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9346" y="5710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চিত্রঃ গোলকৃমি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1443</Words>
  <Application>Microsoft Office PowerPoint</Application>
  <PresentationFormat>On-screen Show (4:3)</PresentationFormat>
  <Paragraphs>235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Dumuria High School</dc:creator>
  <cp:lastModifiedBy>jewel</cp:lastModifiedBy>
  <cp:revision>321</cp:revision>
  <dcterms:created xsi:type="dcterms:W3CDTF">2015-03-19T07:28:26Z</dcterms:created>
  <dcterms:modified xsi:type="dcterms:W3CDTF">2019-12-02T09:22:45Z</dcterms:modified>
</cp:coreProperties>
</file>