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92" r:id="rId3"/>
    <p:sldId id="258" r:id="rId4"/>
    <p:sldId id="259" r:id="rId5"/>
    <p:sldId id="260" r:id="rId6"/>
    <p:sldId id="261" r:id="rId7"/>
    <p:sldId id="262" r:id="rId8"/>
    <p:sldId id="287" r:id="rId9"/>
    <p:sldId id="290" r:id="rId10"/>
    <p:sldId id="291" r:id="rId11"/>
    <p:sldId id="293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B60DC-94C1-4922-B5E4-FECA6757E321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BF4EB-BA21-4EED-BB00-B8ECBACCF3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4609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BF4EB-BA21-4EED-BB00-B8ECBACCF30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7522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BF4EB-BA21-4EED-BB00-B8ECBACCF30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3502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28B2-C0B0-4622-88FD-003B0E3ADB7F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8A6F7A4B-F6CD-4EE2-B1B3-E86D32F8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28B2-C0B0-4622-88FD-003B0E3ADB7F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F7A4B-F6CD-4EE2-B1B3-E86D32F8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28B2-C0B0-4622-88FD-003B0E3ADB7F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F7A4B-F6CD-4EE2-B1B3-E86D32F8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28B2-C0B0-4622-88FD-003B0E3ADB7F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8A6F7A4B-F6CD-4EE2-B1B3-E86D32F8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28B2-C0B0-4622-88FD-003B0E3ADB7F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F7A4B-F6CD-4EE2-B1B3-E86D32F804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28B2-C0B0-4622-88FD-003B0E3ADB7F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F7A4B-F6CD-4EE2-B1B3-E86D32F8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28B2-C0B0-4622-88FD-003B0E3ADB7F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8A6F7A4B-F6CD-4EE2-B1B3-E86D32F804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28B2-C0B0-4622-88FD-003B0E3ADB7F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F7A4B-F6CD-4EE2-B1B3-E86D32F8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28B2-C0B0-4622-88FD-003B0E3ADB7F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F7A4B-F6CD-4EE2-B1B3-E86D32F8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28B2-C0B0-4622-88FD-003B0E3ADB7F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F7A4B-F6CD-4EE2-B1B3-E86D32F8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28B2-C0B0-4622-88FD-003B0E3ADB7F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F7A4B-F6CD-4EE2-B1B3-E86D32F804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03D28B2-C0B0-4622-88FD-003B0E3ADB7F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A6F7A4B-F6CD-4EE2-B1B3-E86D32F804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18785" y="274161"/>
            <a:ext cx="5988391" cy="94049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শুভেচ্ছা</a:t>
            </a:r>
            <a:endParaRPr lang="en-US" sz="7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1312" y="5489739"/>
            <a:ext cx="6475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      </a:t>
            </a:r>
            <a:endParaRPr lang="en-US" sz="4000" dirty="0" smtClean="0">
              <a:solidFill>
                <a:schemeClr val="tx2"/>
              </a:solidFill>
            </a:endParaRPr>
          </a:p>
        </p:txBody>
      </p:sp>
      <p:pic>
        <p:nvPicPr>
          <p:cNvPr id="7" name="Picture 6" descr="Kadam+ful-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8785" y="1825261"/>
            <a:ext cx="6096851" cy="4572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82086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Image result for micro loan bd bra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7424" y="133560"/>
            <a:ext cx="4552924" cy="2733208"/>
          </a:xfrm>
          <a:prstGeom prst="rect">
            <a:avLst/>
          </a:prstGeom>
          <a:noFill/>
        </p:spPr>
      </p:pic>
      <p:pic>
        <p:nvPicPr>
          <p:cNvPr id="26628" name="Picture 4" descr="Image result for somobay loan banglades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4499" y="133557"/>
            <a:ext cx="4806542" cy="2663432"/>
          </a:xfrm>
          <a:prstGeom prst="rect">
            <a:avLst/>
          </a:prstGeom>
          <a:noFill/>
        </p:spPr>
      </p:pic>
      <p:pic>
        <p:nvPicPr>
          <p:cNvPr id="26630" name="Picture 6" descr="Image result for bank loan disbursement b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53583" y="3304846"/>
            <a:ext cx="4737101" cy="2619847"/>
          </a:xfrm>
          <a:prstGeom prst="rect">
            <a:avLst/>
          </a:prstGeom>
          <a:noFill/>
        </p:spPr>
      </p:pic>
      <p:pic>
        <p:nvPicPr>
          <p:cNvPr id="26632" name="Picture 8" descr="Image result for taka transaction from relatives in bangladesh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383968"/>
            <a:ext cx="5090984" cy="288018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3612" y="2918013"/>
            <a:ext cx="10278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ক্ষুদ্র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ঋণ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13694" y="2850777"/>
            <a:ext cx="15680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সমবায়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ঋণ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3306" y="6273225"/>
            <a:ext cx="16818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মহাজনী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ঋণ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37815" y="5976257"/>
            <a:ext cx="14734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ঋণ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2988" y="1196788"/>
            <a:ext cx="304762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20471" y="3482787"/>
            <a:ext cx="80377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অর্থায়নের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উপযুক্ত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উৎসের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1358153" y="337521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903785" y="504967"/>
            <a:ext cx="4175690" cy="186309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দলীয় কাজ</a:t>
            </a:r>
            <a:endParaRPr lang="en-US" sz="5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5910" y="2927877"/>
            <a:ext cx="960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ব্যবসায়</a:t>
            </a:r>
            <a:r>
              <a:rPr lang="en-US" sz="40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40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অর্থায়নের</a:t>
            </a:r>
            <a:r>
              <a:rPr lang="en-US" sz="40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উপযুক্ত</a:t>
            </a:r>
            <a:r>
              <a:rPr lang="en-US" sz="40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ক্ষেত্রগুলি</a:t>
            </a:r>
            <a:r>
              <a:rPr lang="en-US" sz="40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চিহ্নিত</a:t>
            </a:r>
            <a:r>
              <a:rPr lang="en-US" sz="40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40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r>
              <a:rPr lang="bn-IN" sz="40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4000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57729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283336" y="1037231"/>
            <a:ext cx="3918967" cy="165101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মূল্যায়ন</a:t>
            </a:r>
            <a:endParaRPr lang="en-US" sz="5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1015" y="2813386"/>
            <a:ext cx="948396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‡</a:t>
            </a:r>
            <a:r>
              <a:rPr lang="bn-IN" sz="32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অর্থায়ন</a:t>
            </a:r>
            <a:r>
              <a:rPr lang="en-US" sz="32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বুঝ</a:t>
            </a:r>
            <a:r>
              <a:rPr lang="en-US" sz="32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  <a:endParaRPr lang="bn-IN" sz="3200" dirty="0" smtClean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‡</a:t>
            </a:r>
            <a:r>
              <a:rPr lang="bn-IN" sz="3200" dirty="0" smtClean="0">
                <a:solidFill>
                  <a:schemeClr val="accent4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ব্যবসায়</a:t>
            </a:r>
            <a:r>
              <a:rPr lang="en-US" sz="32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অর্থায়ন</a:t>
            </a:r>
            <a:r>
              <a:rPr lang="en-US" sz="32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  <a:endParaRPr lang="bn-IN" sz="3200" dirty="0" smtClean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‡</a:t>
            </a:r>
            <a:r>
              <a:rPr lang="bn-IN" sz="3200" dirty="0" smtClean="0">
                <a:solidFill>
                  <a:schemeClr val="accent4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32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ব্যবসায়</a:t>
            </a:r>
            <a:r>
              <a:rPr lang="en-US" sz="32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অর্থায়নের</a:t>
            </a:r>
            <a:r>
              <a:rPr lang="en-US" sz="32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32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অধিক</a:t>
            </a:r>
            <a:r>
              <a:rPr lang="en-US" sz="32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সতর্কতার</a:t>
            </a:r>
            <a:r>
              <a:rPr lang="en-US" sz="32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কারন</a:t>
            </a:r>
            <a:r>
              <a:rPr lang="en-US" sz="32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ব্যাখ্যা</a:t>
            </a:r>
            <a:r>
              <a:rPr lang="en-US" sz="32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32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bn-IN" sz="32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bn-IN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06323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375942" y="586854"/>
            <a:ext cx="4880954" cy="14200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atin typeface="Nikosh" panose="02000000000000000000" pitchFamily="2" charset="0"/>
                <a:cs typeface="Nikosh" panose="02000000000000000000" pitchFamily="2" charset="0"/>
              </a:rPr>
              <a:t>বাড়ির কাজ</a:t>
            </a:r>
            <a:endParaRPr lang="en-US" sz="6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818" y="2313709"/>
            <a:ext cx="119841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 “</a:t>
            </a:r>
            <a:r>
              <a:rPr lang="en-US" sz="4800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ব্যবসায়</a:t>
            </a:r>
            <a:r>
              <a:rPr lang="en-US" sz="48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অর্থায়নের</a:t>
            </a:r>
            <a:r>
              <a:rPr lang="en-US" sz="48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48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ব্যাংক</a:t>
            </a:r>
            <a:r>
              <a:rPr lang="en-US" sz="48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ঋন</a:t>
            </a:r>
            <a:r>
              <a:rPr lang="en-US" sz="48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সর্বাধিক</a:t>
            </a:r>
            <a:r>
              <a:rPr lang="en-US" sz="48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উপযুক্ত</a:t>
            </a:r>
            <a:r>
              <a:rPr lang="en-US" sz="48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” -</a:t>
            </a:r>
            <a:r>
              <a:rPr lang="en-US" sz="4800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তোমার</a:t>
            </a:r>
            <a:r>
              <a:rPr lang="en-US" sz="48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উত্তরের</a:t>
            </a:r>
            <a:r>
              <a:rPr lang="en-US" sz="48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স্বপক্ষে</a:t>
            </a:r>
            <a:r>
              <a:rPr lang="en-US" sz="48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  <a:r>
              <a:rPr lang="en-US" sz="4800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যুক্তি</a:t>
            </a:r>
            <a:r>
              <a:rPr lang="en-US" sz="48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দাও</a:t>
            </a:r>
            <a:r>
              <a:rPr lang="en-US" sz="48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endParaRPr lang="bn-IN" sz="4800" dirty="0" smtClean="0">
              <a:solidFill>
                <a:srgbClr val="00B05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Notched Right Arrow 3"/>
          <p:cNvSpPr/>
          <p:nvPr/>
        </p:nvSpPr>
        <p:spPr>
          <a:xfrm>
            <a:off x="342067" y="2410691"/>
            <a:ext cx="1168077" cy="62317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66077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paration 1"/>
          <p:cNvSpPr/>
          <p:nvPr/>
        </p:nvSpPr>
        <p:spPr>
          <a:xfrm>
            <a:off x="3415553" y="2223938"/>
            <a:ext cx="7038632" cy="2607370"/>
          </a:xfrm>
          <a:prstGeom prst="flowChartPreparat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latin typeface="Nikosh" panose="02000000000000000000" pitchFamily="2" charset="0"/>
                <a:cs typeface="Nikosh" panose="02000000000000000000" pitchFamily="2" charset="0"/>
              </a:rPr>
              <a:t>ধন্যবাদ</a:t>
            </a:r>
            <a:endParaRPr lang="en-US" sz="9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84901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83777" y="257808"/>
            <a:ext cx="37353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34478" y="2509676"/>
            <a:ext cx="5048177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মোরশেদ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কোকদন্ডী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গুনাগরী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বাঁশখালী,চট্টগ্রাম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  <a:sym typeface="Wingdings"/>
            </a:endParaRPr>
          </a:p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Stored Data 2"/>
          <p:cNvSpPr/>
          <p:nvPr/>
        </p:nvSpPr>
        <p:spPr>
          <a:xfrm>
            <a:off x="1835536" y="1815163"/>
            <a:ext cx="8763988" cy="4520541"/>
          </a:xfrm>
          <a:prstGeom prst="flowChartOnlineStorag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7200" dirty="0" smtClean="0">
              <a:solidFill>
                <a:schemeClr val="tx1">
                  <a:lumMod val="95000"/>
                  <a:lumOff val="5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শ্রেনীঃ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৯ম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ব্যবসায়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শিক্ষা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) </a:t>
            </a:r>
          </a:p>
          <a:p>
            <a:pPr algn="ctr"/>
            <a:r>
              <a:rPr lang="en-US" sz="5400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বিষয়ঃ</a:t>
            </a:r>
            <a:r>
              <a:rPr lang="en-US" sz="5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ফিন্যান্স</a:t>
            </a:r>
            <a:r>
              <a:rPr lang="en-US" sz="5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5400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ব্যাংকিং</a:t>
            </a:r>
            <a:r>
              <a:rPr lang="en-US" sz="54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bn-IN" sz="5400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bn-IN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সময়ঃ</a:t>
            </a: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৫০</a:t>
            </a:r>
            <a:r>
              <a:rPr lang="bn-IN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মিনিট</a:t>
            </a:r>
            <a:endParaRPr lang="en-US" sz="5400" dirty="0" smtClean="0">
              <a:solidFill>
                <a:schemeClr val="tx1">
                  <a:lumMod val="95000"/>
                  <a:lumOff val="5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800" dirty="0">
              <a:solidFill>
                <a:schemeClr val="tx1">
                  <a:lumMod val="95000"/>
                  <a:lumOff val="5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27981" y="253204"/>
            <a:ext cx="528221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8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77755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AB111\Pictures\vlcsnap-2015-09-16-23h00m03s24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413" y="3181424"/>
            <a:ext cx="5049795" cy="3144793"/>
          </a:xfrm>
          <a:prstGeom prst="rect">
            <a:avLst/>
          </a:prstGeom>
          <a:noFill/>
        </p:spPr>
      </p:pic>
      <p:pic>
        <p:nvPicPr>
          <p:cNvPr id="1028" name="Picture 4" descr="Image result for tak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80671" y="24714"/>
            <a:ext cx="5273794" cy="2771552"/>
          </a:xfrm>
          <a:prstGeom prst="rect">
            <a:avLst/>
          </a:prstGeom>
          <a:noFill/>
        </p:spPr>
      </p:pic>
      <p:pic>
        <p:nvPicPr>
          <p:cNvPr id="1030" name="Picture 6" descr="Image result for tak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5133116" cy="2743200"/>
          </a:xfrm>
          <a:prstGeom prst="rect">
            <a:avLst/>
          </a:prstGeom>
          <a:noFill/>
        </p:spPr>
      </p:pic>
      <p:pic>
        <p:nvPicPr>
          <p:cNvPr id="1038" name="Picture 14" descr="Image result for industr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45721" y="3256446"/>
            <a:ext cx="5090983" cy="301504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8415" y="2759528"/>
            <a:ext cx="787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8586" y="2808514"/>
            <a:ext cx="787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08414" y="6273225"/>
            <a:ext cx="1685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ক্ষুদ্র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17329" y="6273225"/>
            <a:ext cx="18181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শিল্প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প্রতিষ্ঠান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48580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0" y="440872"/>
            <a:ext cx="11903528" cy="6041572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</a:t>
            </a:r>
            <a:r>
              <a:rPr lang="en-US" sz="6000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sz="60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শিরোনাম</a:t>
            </a:r>
            <a:r>
              <a:rPr lang="en-US" sz="60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6000" dirty="0" smtClean="0">
              <a:solidFill>
                <a:schemeClr val="accent5">
                  <a:lumMod val="20000"/>
                  <a:lumOff val="80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5400" dirty="0" err="1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অর্থায়ন</a:t>
            </a:r>
            <a:r>
              <a:rPr lang="en-US" sz="5400" dirty="0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5400" dirty="0" err="1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ব্যবসায়</a:t>
            </a:r>
            <a:r>
              <a:rPr lang="en-US" sz="5400" dirty="0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অর্থায়ন</a:t>
            </a:r>
            <a:endParaRPr lang="en-US" sz="5400" dirty="0" smtClean="0">
              <a:solidFill>
                <a:srgbClr val="FFFF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91807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87916" y="2760864"/>
            <a:ext cx="102904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. </a:t>
            </a:r>
            <a:r>
              <a:rPr lang="bn-IN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অর্থায়ন কি তা বলতে পারবে।</a:t>
            </a:r>
            <a:endParaRPr lang="bn-IN" sz="4400" dirty="0" smtClean="0">
              <a:solidFill>
                <a:srgbClr val="0070C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ব্যবসায়</a:t>
            </a:r>
            <a:r>
              <a:rPr lang="en-US" sz="44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44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অর্থায়নের গুরুত্ব ব্যাখ্যা করতে পারবে।</a:t>
            </a:r>
            <a:endParaRPr lang="en-US" sz="4400" dirty="0" smtClean="0">
              <a:solidFill>
                <a:srgbClr val="0070C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ব্যবসায়</a:t>
            </a:r>
            <a:r>
              <a:rPr lang="en-US" sz="4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4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অর্থায়নে তহবিলের উৎস ও ব্যবহার </a:t>
            </a:r>
            <a:r>
              <a:rPr lang="bn-IN" sz="44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চিহ্নিত </a:t>
            </a:r>
            <a:r>
              <a:rPr lang="bn-IN" sz="4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করতে পারবে।</a:t>
            </a:r>
            <a:endParaRPr lang="en-US" sz="4400" dirty="0" smtClean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" name="Notched Right Arrow 1"/>
          <p:cNvSpPr/>
          <p:nvPr/>
        </p:nvSpPr>
        <p:spPr>
          <a:xfrm>
            <a:off x="1257718" y="970847"/>
            <a:ext cx="7655169" cy="994974"/>
          </a:xfrm>
          <a:prstGeom prst="notched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 পাঠ শেষে </a:t>
            </a:r>
            <a:r>
              <a:rPr lang="bn-IN" sz="36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শিক্ষার্থীরা</a:t>
            </a:r>
            <a:r>
              <a:rPr lang="en-US" sz="36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……….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Notched Right Arrow 2"/>
          <p:cNvSpPr/>
          <p:nvPr/>
        </p:nvSpPr>
        <p:spPr>
          <a:xfrm>
            <a:off x="1405719" y="3698543"/>
            <a:ext cx="45719" cy="4571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18101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Box 66"/>
          <p:cNvSpPr txBox="1"/>
          <p:nvPr/>
        </p:nvSpPr>
        <p:spPr>
          <a:xfrm>
            <a:off x="115783" y="5729851"/>
            <a:ext cx="1163781" cy="581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1813951" y="5735791"/>
            <a:ext cx="1163781" cy="581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382976" y="5631875"/>
            <a:ext cx="1163781" cy="581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1319643" y="5848600"/>
            <a:ext cx="1163781" cy="581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797126" y="5670471"/>
            <a:ext cx="1163781" cy="581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3148439" y="5590311"/>
            <a:ext cx="1163781" cy="581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371598" y="3434939"/>
            <a:ext cx="1163781" cy="581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4842163" y="5379525"/>
            <a:ext cx="1163781" cy="581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809001" y="5768439"/>
            <a:ext cx="1163781" cy="581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1984658" y="5768439"/>
            <a:ext cx="1163781" cy="581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014836" y="5768439"/>
            <a:ext cx="1163781" cy="581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Pentagon 2"/>
          <p:cNvSpPr/>
          <p:nvPr/>
        </p:nvSpPr>
        <p:spPr>
          <a:xfrm>
            <a:off x="1105469" y="2210937"/>
            <a:ext cx="2981923" cy="1218063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" panose="02000000000000000000" pitchFamily="2" charset="0"/>
                <a:cs typeface="Nikosh" panose="02000000000000000000" pitchFamily="2" charset="0"/>
              </a:rPr>
              <a:t>অর্থায়ন</a:t>
            </a:r>
            <a:endParaRPr lang="en-US" sz="6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4597963" y="1125937"/>
            <a:ext cx="5479" cy="5314944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97963" y="1097732"/>
            <a:ext cx="937416" cy="118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597963" y="3097987"/>
            <a:ext cx="937416" cy="118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584221" y="4178637"/>
            <a:ext cx="937416" cy="118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618738" y="5370623"/>
            <a:ext cx="937416" cy="118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4603442" y="6451273"/>
            <a:ext cx="939039" cy="297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>
          <a:xfrm>
            <a:off x="5605882" y="674675"/>
            <a:ext cx="3031178" cy="90252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পারিবারিক অর্থায়ন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589553" y="1688530"/>
            <a:ext cx="3031178" cy="90252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 অর্থায়ন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576930" y="2712035"/>
            <a:ext cx="3031178" cy="90252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আন্তর্জাতিক অর্থায়ন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576930" y="3742218"/>
            <a:ext cx="3031178" cy="90252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অব্যবসায়ী প্রতিষ্ঠানের অর্থায়ন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605882" y="5884230"/>
            <a:ext cx="3031178" cy="90252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 ও আর্থিক প্রতিষ্ঠান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597963" y="1998027"/>
            <a:ext cx="937416" cy="118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5620869" y="4733364"/>
            <a:ext cx="3012141" cy="10354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অর্থায়ন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68914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23" grpId="0" animBg="1"/>
      <p:bldP spid="24" grpId="0" animBg="1"/>
      <p:bldP spid="25" grpId="0" animBg="1"/>
      <p:bldP spid="27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6734" y="699275"/>
            <a:ext cx="4705532" cy="27622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82007" y="654535"/>
            <a:ext cx="4120737" cy="28240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8164" y="4112820"/>
            <a:ext cx="3931732" cy="255986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26588" y="4085112"/>
            <a:ext cx="3811979" cy="255986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851564" y="0"/>
            <a:ext cx="277882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রপ্তানি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খাতসমূহ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638567" y="5661928"/>
            <a:ext cx="19383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কৃষিজাত দ্রব্য 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2879" y="3645413"/>
            <a:ext cx="1508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চামড়া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064836" y="2201429"/>
            <a:ext cx="19479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তৈরী পোশাক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8241671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" grpId="0"/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5995" y="1432316"/>
            <a:ext cx="5122910" cy="31515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5366" y="1432317"/>
            <a:ext cx="5756848" cy="315155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435063" y="4764375"/>
            <a:ext cx="31181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পাট ও পাটজাত দ্রব্য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6406841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1696</TotalTime>
  <Words>171</Words>
  <Application>Microsoft Office PowerPoint</Application>
  <PresentationFormat>Custom</PresentationFormat>
  <Paragraphs>52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MORSHED</cp:lastModifiedBy>
  <cp:revision>317</cp:revision>
  <dcterms:created xsi:type="dcterms:W3CDTF">2015-06-09T04:18:02Z</dcterms:created>
  <dcterms:modified xsi:type="dcterms:W3CDTF">2019-11-30T13:46:08Z</dcterms:modified>
</cp:coreProperties>
</file>