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9" r:id="rId4"/>
    <p:sldId id="265" r:id="rId5"/>
    <p:sldId id="264" r:id="rId6"/>
    <p:sldId id="260" r:id="rId7"/>
    <p:sldId id="261" r:id="rId8"/>
    <p:sldId id="270" r:id="rId9"/>
    <p:sldId id="272" r:id="rId10"/>
    <p:sldId id="273" r:id="rId11"/>
    <p:sldId id="276" r:id="rId12"/>
    <p:sldId id="274" r:id="rId13"/>
    <p:sldId id="275" r:id="rId14"/>
    <p:sldId id="277" r:id="rId15"/>
    <p:sldId id="278" r:id="rId16"/>
    <p:sldId id="279" r:id="rId17"/>
    <p:sldId id="280" r:id="rId18"/>
    <p:sldId id="267" r:id="rId19"/>
    <p:sldId id="266"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01" y="10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65933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99616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05592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681483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D1D80-1AD3-4209-9762-E7C7C7D96D01}"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232428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ED1D80-1AD3-4209-9762-E7C7C7D96D01}"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140932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ED1D80-1AD3-4209-9762-E7C7C7D96D01}" type="datetimeFigureOut">
              <a:rPr lang="en-US" smtClean="0"/>
              <a:t>3/20/2019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19494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ED1D80-1AD3-4209-9762-E7C7C7D96D01}" type="datetimeFigureOut">
              <a:rPr lang="en-US" smtClean="0"/>
              <a:t>3/20/2019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61450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D1D80-1AD3-4209-9762-E7C7C7D96D01}" type="datetimeFigureOut">
              <a:rPr lang="en-US" smtClean="0"/>
              <a:t>3/20/2019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654832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617472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545708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D1D80-1AD3-4209-9762-E7C7C7D96D01}" type="datetimeFigureOut">
              <a:rPr lang="en-US" smtClean="0"/>
              <a:t>3/20/2019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652FB-D132-4245-8E7B-01A1E2F2A829}" type="slidenum">
              <a:rPr lang="en-US" smtClean="0"/>
              <a:t>‹#›</a:t>
            </a:fld>
            <a:endParaRPr lang="en-US"/>
          </a:p>
        </p:txBody>
      </p:sp>
    </p:spTree>
    <p:extLst>
      <p:ext uri="{BB962C8B-B14F-4D97-AF65-F5344CB8AC3E}">
        <p14:creationId xmlns:p14="http://schemas.microsoft.com/office/powerpoint/2010/main" val="1430885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bdulhalim19711944@gmail.com"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6.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Operation 3"/>
          <p:cNvSpPr/>
          <p:nvPr/>
        </p:nvSpPr>
        <p:spPr>
          <a:xfrm>
            <a:off x="914400" y="3429000"/>
            <a:ext cx="7620000" cy="1600200"/>
          </a:xfrm>
          <a:prstGeom prst="flowChartManualOperation">
            <a:avLst/>
          </a:prstGeom>
          <a:solidFill>
            <a:schemeClr val="accent1">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0" b="1" dirty="0" err="1" smtClean="0">
                <a:solidFill>
                  <a:schemeClr val="tx1"/>
                </a:solidFill>
                <a:latin typeface="NikoshBAN" pitchFamily="2" charset="0"/>
                <a:cs typeface="NikoshBAN" pitchFamily="2" charset="0"/>
              </a:rPr>
              <a:t>পরিচিতি</a:t>
            </a:r>
            <a:r>
              <a:rPr lang="en-US"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8" name="Flowchart: Terminator 7"/>
          <p:cNvSpPr/>
          <p:nvPr/>
        </p:nvSpPr>
        <p:spPr>
          <a:xfrm>
            <a:off x="609600" y="1219200"/>
            <a:ext cx="7924800" cy="1295400"/>
          </a:xfrm>
          <a:prstGeom prst="flowChartTerminator">
            <a:avLst/>
          </a:prstGeom>
          <a:solidFill>
            <a:schemeClr val="accent3">
              <a:lumMod val="75000"/>
            </a:schemeClr>
          </a:solidFill>
          <a:ln>
            <a:noFill/>
          </a:ln>
          <a:effectLst>
            <a:glow rad="63500">
              <a:schemeClr val="accent4">
                <a:satMod val="175000"/>
                <a:alpha val="40000"/>
              </a:schemeClr>
            </a:glow>
            <a:outerShdw blurRad="50800" dist="38100" dir="5400000" algn="t" rotWithShape="0">
              <a:prstClr val="black">
                <a:alpha val="40000"/>
              </a:prstClr>
            </a:outerShdw>
            <a:softEdge rad="31750"/>
          </a:effectLst>
          <a:scene3d>
            <a:camera prst="perspectiveBelow"/>
            <a:lightRig rig="soft" dir="t">
              <a:rot lat="0" lon="0" rev="0"/>
            </a:lightRig>
          </a:scene3d>
          <a:sp3d contourW="44450" prstMaterial="matte">
            <a:bevelT w="63500" h="63500" prst="slop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5400" b="1" dirty="0">
                <a:solidFill>
                  <a:srgbClr val="FF0000"/>
                </a:solidFill>
                <a:latin typeface="NikoshBAN" pitchFamily="2" charset="0"/>
                <a:cs typeface="NikoshBAN" pitchFamily="2" charset="0"/>
              </a:rPr>
              <a:t>السلام عليكم ورحمة </a:t>
            </a:r>
            <a:r>
              <a:rPr lang="ar-SA" sz="5400" b="1" dirty="0" smtClean="0">
                <a:solidFill>
                  <a:srgbClr val="FF0000"/>
                </a:solidFill>
                <a:latin typeface="NikoshBAN" pitchFamily="2" charset="0"/>
                <a:cs typeface="NikoshBAN" pitchFamily="2" charset="0"/>
              </a:rPr>
              <a:t>الله</a:t>
            </a:r>
            <a:endParaRPr lang="en-US" sz="5400" b="1"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81975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228600"/>
            <a:ext cx="6781800" cy="1200329"/>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olSlant"/>
            <a:contourClr>
              <a:srgbClr val="FFFFFF"/>
            </a:contourClr>
          </a:sp3d>
        </p:spPr>
        <p:txBody>
          <a:bodyPr wrap="square" rtlCol="0">
            <a:spAutoFit/>
          </a:bodyPr>
          <a:lstStyle/>
          <a:p>
            <a:pPr algn="ctr"/>
            <a:r>
              <a:rPr lang="bn-IN" sz="7200" b="1" dirty="0" smtClean="0">
                <a:solidFill>
                  <a:srgbClr val="FF0000"/>
                </a:solidFill>
                <a:latin typeface="NikoshBAN" pitchFamily="2" charset="0"/>
                <a:cs typeface="NikoshBAN" pitchFamily="2" charset="0"/>
              </a:rPr>
              <a:t>সাক্ষ্য-বিধির মূলনীতি </a:t>
            </a:r>
            <a:endParaRPr lang="en-US" sz="7200" b="1" dirty="0">
              <a:solidFill>
                <a:srgbClr val="FF0000"/>
              </a:solidFill>
              <a:latin typeface="NikoshBAN" pitchFamily="2" charset="0"/>
              <a:cs typeface="NikoshBAN" pitchFamily="2" charset="0"/>
            </a:endParaRPr>
          </a:p>
        </p:txBody>
      </p:sp>
      <p:sp>
        <p:nvSpPr>
          <p:cNvPr id="2" name="Rounded Rectangle 1"/>
          <p:cNvSpPr/>
          <p:nvPr/>
        </p:nvSpPr>
        <p:spPr>
          <a:xfrm>
            <a:off x="381000" y="1600200"/>
            <a:ext cx="8382000" cy="4724400"/>
          </a:xfrm>
          <a:prstGeom prst="roundRect">
            <a:avLst/>
          </a:prstGeom>
          <a:solidFill>
            <a:schemeClr val="tx1">
              <a:lumMod val="75000"/>
              <a:lumOff val="25000"/>
            </a:schemeClr>
          </a:solidFill>
          <a:ln>
            <a:solidFill>
              <a:srgbClr val="FF0000"/>
            </a:solidFill>
          </a:ln>
          <a:effectLst>
            <a:softEdge rad="635000"/>
          </a:effectLst>
          <a:scene3d>
            <a:camera prst="orthographicFront">
              <a:rot lat="0" lon="0" rev="0"/>
            </a:camera>
            <a:lightRig rig="chilly" dir="t">
              <a:rot lat="0" lon="0" rev="18480000"/>
            </a:lightRig>
          </a:scene3d>
          <a:sp3d prstMaterial="clear">
            <a:bevelT h="6350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4000" b="1" dirty="0" smtClean="0">
                <a:solidFill>
                  <a:srgbClr val="00B050"/>
                </a:solidFill>
                <a:latin typeface="NikoshBAN" pitchFamily="2" charset="0"/>
                <a:cs typeface="NikoshBAN" pitchFamily="2" charset="0"/>
              </a:rPr>
              <a:t>লেনদেনে পারস্পরিক কলহ দেখা দিলে সাক্ষ্য দ্বারা আদালতে ফয়সালা হতে পারে। এ কারণেই ফেকাহবিদ্গণ বলেছেন, লেখা শরিয়ত সম্মত প্রমাণ নয়, তাই লেখার সমর্থনে শরিয়ত সম্মত সাক্ষ্য বিদ্যমান না থাকলে শুধু লেখার উপর ভিত্তি করে ফয়সালা করা যায় না। এ জন্য হাদিস শরিফে সাক্ষীর ব্যাপারে গুরুত্ব প্রদান করা হয়েছে।  </a:t>
            </a:r>
            <a:endParaRPr lang="en-US" sz="4000" b="1" dirty="0">
              <a:solidFill>
                <a:srgbClr val="00B050"/>
              </a:solidFill>
              <a:latin typeface="NikoshBAN" pitchFamily="2" charset="0"/>
              <a:cs typeface="NikoshBAN" pitchFamily="2" charset="0"/>
            </a:endParaRPr>
          </a:p>
        </p:txBody>
      </p:sp>
    </p:spTree>
    <p:extLst>
      <p:ext uri="{BB962C8B-B14F-4D97-AF65-F5344CB8AC3E}">
        <p14:creationId xmlns:p14="http://schemas.microsoft.com/office/powerpoint/2010/main" val="1757083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2308324"/>
          </a:xfrm>
          <a:prstGeom prst="rect">
            <a:avLst/>
          </a:prstGeom>
          <a:solidFill>
            <a:schemeClr val="accent1">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prst="angle"/>
          </a:sp3d>
        </p:spPr>
        <p:txBody>
          <a:bodyPr wrap="square" rtlCol="0">
            <a:spAutoFit/>
          </a:bodyPr>
          <a:lstStyle/>
          <a:p>
            <a:pPr algn="r"/>
            <a:r>
              <a:rPr lang="ar-SA" sz="3600" b="1" dirty="0" smtClean="0">
                <a:solidFill>
                  <a:srgbClr val="FF0000"/>
                </a:solidFill>
                <a:latin typeface="NikoshBAN" pitchFamily="2" charset="0"/>
                <a:cs typeface="+mj-cs"/>
              </a:rPr>
              <a:t>ثَلَاثَةٌ يَدْعُوَ اللَّهَ فَلَا يُسْتَجَابُ لَهُمْ رَجُلٌ كَانَتْ تَحْتَهُ امْرَأَةٌ سَيِّئَةُ الْخُلُقِ فَلَمْ يُطَلِّقْهَا وَ رَجُلٌ كَانَ لَهُ عَلَى رَجُلٍ مَالٌ فَلَمْ يُشْهِدْ عَلَيْهِ وَرَجُلٌ اَتَى سَفِيْهً مَالَهُ وَقَدْ قَالَ اللَّهُ عَزَّ وَجَلَّ (وَلاَ تُوْتُوْا السُّفَهَاءَ أَمْوَالَكُمْ) </a:t>
            </a:r>
            <a:endParaRPr lang="en-US" sz="3600" b="1" dirty="0">
              <a:solidFill>
                <a:srgbClr val="FF0000"/>
              </a:solidFill>
              <a:latin typeface="NikoshBAN" pitchFamily="2" charset="0"/>
              <a:cs typeface="+mj-cs"/>
            </a:endParaRPr>
          </a:p>
        </p:txBody>
      </p:sp>
      <p:sp>
        <p:nvSpPr>
          <p:cNvPr id="5" name="Snip Diagonal Corner Rectangle 4"/>
          <p:cNvSpPr/>
          <p:nvPr/>
        </p:nvSpPr>
        <p:spPr>
          <a:xfrm>
            <a:off x="495300" y="2895600"/>
            <a:ext cx="8153400" cy="3657600"/>
          </a:xfrm>
          <a:prstGeom prst="snip2DiagRect">
            <a:avLst/>
          </a:prstGeom>
          <a:solidFill>
            <a:schemeClr val="accent4">
              <a:lumMod val="40000"/>
              <a:lumOff val="60000"/>
            </a:schemeClr>
          </a:solidFill>
          <a:ln>
            <a:noFill/>
          </a:ln>
          <a:effectLst/>
          <a:scene3d>
            <a:camera prst="orthographicFront">
              <a:rot lat="0" lon="0" rev="0"/>
            </a:camera>
            <a:lightRig rig="glow" dir="t">
              <a:rot lat="0" lon="0" rev="14100000"/>
            </a:lightRig>
          </a:scene3d>
          <a:sp3d prstMaterial="softEdge">
            <a:bevelT w="127000"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3200" b="1" dirty="0" smtClean="0">
                <a:solidFill>
                  <a:srgbClr val="C00000"/>
                </a:solidFill>
                <a:latin typeface="NikoshBAN" pitchFamily="2" charset="0"/>
                <a:cs typeface="NikoshBAN" pitchFamily="2" charset="0"/>
              </a:rPr>
              <a:t>অর্থাৎ তিন ব্যক্তি এমন আছে যাদের দোআ আল্লাহ কবুল করেন না। একজন হচ্ছে, যার দুশ্চরিত্রা স্ত্রী রয়েছে অথচ সে তাকে তালাক দেয় নি। দ্বিতীয় ব্যক্তি হচ্ছে, যে নির্বোধকে সম্পদ দান করে, অথচ আল্লাহ তায়ালার বাণী তোমরা তোমাদের সম্পদ নির্বোধদের দেবে না। আর তৃতীয় হচ্ছে, এমন ব্যক্তি যার কাছে অন্য কোন ব্যক্তির ঋণ রয়েছে অথচ সে এতে কোন সাক্ষী রাখেনি। (মুসতাদরাক)     </a:t>
            </a:r>
            <a:endParaRPr lang="en-US" sz="3200" b="1" dirty="0">
              <a:solidFill>
                <a:srgbClr val="C00000"/>
              </a:solidFill>
              <a:latin typeface="NikoshBAN" pitchFamily="2" charset="0"/>
              <a:cs typeface="NikoshBAN" pitchFamily="2" charset="0"/>
            </a:endParaRPr>
          </a:p>
        </p:txBody>
      </p:sp>
    </p:spTree>
    <p:extLst>
      <p:ext uri="{BB962C8B-B14F-4D97-AF65-F5344CB8AC3E}">
        <p14:creationId xmlns:p14="http://schemas.microsoft.com/office/powerpoint/2010/main" val="3551250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066800"/>
            <a:ext cx="7848600" cy="2062103"/>
          </a:xfrm>
          <a:prstGeom prst="rect">
            <a:avLst/>
          </a:prstGeom>
          <a:solidFill>
            <a:schemeClr val="accent1">
              <a:lumMod val="40000"/>
              <a:lumOff val="60000"/>
            </a:schemeClr>
          </a:solidFill>
          <a:scene3d>
            <a:camera prst="orthographicFront"/>
            <a:lightRig rig="threePt" dir="t"/>
          </a:scene3d>
          <a:sp3d>
            <a:bevelT prst="convex"/>
          </a:sp3d>
        </p:spPr>
        <p:txBody>
          <a:bodyPr wrap="square" rtlCol="0">
            <a:spAutoFit/>
          </a:bodyPr>
          <a:lstStyle/>
          <a:p>
            <a:r>
              <a:rPr lang="bn-IN" sz="3200" b="1" dirty="0" smtClean="0">
                <a:solidFill>
                  <a:srgbClr val="C00000"/>
                </a:solidFill>
                <a:latin typeface="NikoshBAN" pitchFamily="2" charset="0"/>
                <a:cs typeface="NikoshBAN" pitchFamily="2" charset="0"/>
              </a:rPr>
              <a:t>এ ক্ষেত্রে বিধান হচ্ছে- </a:t>
            </a:r>
          </a:p>
          <a:p>
            <a:r>
              <a:rPr lang="bn-IN" sz="3200" b="1" dirty="0" smtClean="0">
                <a:solidFill>
                  <a:srgbClr val="FF0000"/>
                </a:solidFill>
                <a:latin typeface="NikoshBAN" pitchFamily="2" charset="0"/>
                <a:cs typeface="NikoshBAN" pitchFamily="2" charset="0"/>
              </a:rPr>
              <a:t>১। দু’জন পুরুষ হতে হবে। </a:t>
            </a:r>
          </a:p>
          <a:p>
            <a:r>
              <a:rPr lang="bn-IN" sz="3200" b="1" dirty="0" smtClean="0">
                <a:solidFill>
                  <a:schemeClr val="accent3">
                    <a:lumMod val="75000"/>
                  </a:schemeClr>
                </a:solidFill>
                <a:latin typeface="NikoshBAN" pitchFamily="2" charset="0"/>
                <a:cs typeface="NikoshBAN" pitchFamily="2" charset="0"/>
              </a:rPr>
              <a:t>২। অথবা একজন পুরুষ ও দু’জন মহিলা। তবে একজন পুরুষ অথবা শুধু দু’জন মহিলা সাক্ষ্যের জন্য যথেষ্ট নয়।</a:t>
            </a:r>
            <a:endParaRPr lang="en-US" sz="3200" b="1" dirty="0">
              <a:solidFill>
                <a:schemeClr val="accent3">
                  <a:lumMod val="75000"/>
                </a:schemeClr>
              </a:solidFill>
              <a:latin typeface="NikoshBAN" pitchFamily="2" charset="0"/>
              <a:cs typeface="NikoshBAN" pitchFamily="2" charset="0"/>
            </a:endParaRPr>
          </a:p>
        </p:txBody>
      </p:sp>
      <p:sp>
        <p:nvSpPr>
          <p:cNvPr id="5" name="TextBox 4"/>
          <p:cNvSpPr txBox="1"/>
          <p:nvPr/>
        </p:nvSpPr>
        <p:spPr>
          <a:xfrm>
            <a:off x="2057400" y="3276600"/>
            <a:ext cx="3429000" cy="769441"/>
          </a:xfrm>
          <a:prstGeom prst="rect">
            <a:avLst/>
          </a:prstGeom>
          <a:solidFill>
            <a:schemeClr val="accent1">
              <a:lumMod val="5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prst="slope"/>
          </a:sp3d>
        </p:spPr>
        <p:txBody>
          <a:bodyPr wrap="square" rtlCol="0">
            <a:spAutoFit/>
          </a:bodyPr>
          <a:lstStyle/>
          <a:p>
            <a:pPr algn="ctr"/>
            <a:r>
              <a:rPr lang="bn-IN" sz="4400" b="1" dirty="0" smtClean="0">
                <a:solidFill>
                  <a:srgbClr val="00B0F0"/>
                </a:solidFill>
                <a:latin typeface="NikoshBAN" pitchFamily="2" charset="0"/>
                <a:cs typeface="NikoshBAN" pitchFamily="2" charset="0"/>
              </a:rPr>
              <a:t>সাক্ষীদের শর্তাবলী </a:t>
            </a:r>
            <a:endParaRPr lang="en-US" sz="4400" b="1" dirty="0">
              <a:solidFill>
                <a:srgbClr val="00B0F0"/>
              </a:solidFill>
              <a:latin typeface="NikoshBAN" pitchFamily="2" charset="0"/>
              <a:cs typeface="NikoshBAN" pitchFamily="2" charset="0"/>
            </a:endParaRPr>
          </a:p>
        </p:txBody>
      </p:sp>
      <p:sp>
        <p:nvSpPr>
          <p:cNvPr id="2" name="Rectangle 1"/>
          <p:cNvSpPr/>
          <p:nvPr/>
        </p:nvSpPr>
        <p:spPr>
          <a:xfrm>
            <a:off x="3276600" y="76200"/>
            <a:ext cx="3276600" cy="923330"/>
          </a:xfrm>
          <a:prstGeom prst="rect">
            <a:avLst/>
          </a:prstGeom>
          <a:solidFill>
            <a:schemeClr val="accent5">
              <a:lumMod val="60000"/>
              <a:lumOff val="40000"/>
            </a:schemeClr>
          </a:solidFill>
          <a:ln>
            <a:noFill/>
          </a:ln>
          <a:effectLst/>
          <a:scene3d>
            <a:camera prst="orthographicFront">
              <a:rot lat="0" lon="0" rev="0"/>
            </a:camera>
            <a:lightRig rig="contrasting" dir="t">
              <a:rot lat="0" lon="0" rev="7800000"/>
            </a:lightRig>
          </a:scene3d>
          <a:sp3d>
            <a:bevelT w="139700" h="139700" prst="angle"/>
          </a:sp3d>
        </p:spPr>
        <p:txBody>
          <a:bodyPr wrap="square">
            <a:spAutoFit/>
          </a:bodyPr>
          <a:lstStyle/>
          <a:p>
            <a:pPr algn="ctr"/>
            <a:r>
              <a:rPr lang="bn-IN" sz="5400" b="1" dirty="0">
                <a:solidFill>
                  <a:srgbClr val="00B050"/>
                </a:solidFill>
                <a:latin typeface="NikoshBAN" pitchFamily="2" charset="0"/>
                <a:cs typeface="NikoshBAN" pitchFamily="2" charset="0"/>
              </a:rPr>
              <a:t>সাক্ষীর সংখ্যা</a:t>
            </a:r>
          </a:p>
        </p:txBody>
      </p:sp>
      <p:sp>
        <p:nvSpPr>
          <p:cNvPr id="3" name="Rounded Rectangle 2"/>
          <p:cNvSpPr/>
          <p:nvPr/>
        </p:nvSpPr>
        <p:spPr>
          <a:xfrm>
            <a:off x="304800" y="4191000"/>
            <a:ext cx="8686800" cy="2209800"/>
          </a:xfrm>
          <a:prstGeom prst="roundRect">
            <a:avLst/>
          </a:prstGeom>
          <a:solidFill>
            <a:schemeClr val="accent2">
              <a:lumMod val="60000"/>
              <a:lumOff val="40000"/>
            </a:schemeClr>
          </a:solidFill>
          <a:ln>
            <a:noFill/>
          </a:ln>
          <a:effectLst/>
          <a:scene3d>
            <a:camera prst="orthographicFront">
              <a:rot lat="0" lon="0" rev="0"/>
            </a:camera>
            <a:lightRig rig="chilly" dir="t">
              <a:rot lat="0" lon="0" rev="18480000"/>
            </a:lightRig>
          </a:scene3d>
          <a:sp3d prstMaterial="clear">
            <a:bevelT h="6350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2400" b="1" dirty="0" smtClean="0">
                <a:solidFill>
                  <a:schemeClr val="accent5">
                    <a:lumMod val="75000"/>
                  </a:schemeClr>
                </a:solidFill>
                <a:latin typeface="NikoshBAN" pitchFamily="2" charset="0"/>
                <a:cs typeface="NikoshBAN" pitchFamily="2" charset="0"/>
              </a:rPr>
              <a:t>১। সাক্ষীকে অবশ্যই মুসলমান হতে হবে।</a:t>
            </a:r>
          </a:p>
          <a:p>
            <a:r>
              <a:rPr lang="bn-IN" sz="2400" b="1" dirty="0" smtClean="0">
                <a:solidFill>
                  <a:srgbClr val="00B050"/>
                </a:solidFill>
                <a:latin typeface="NikoshBAN" pitchFamily="2" charset="0"/>
                <a:cs typeface="NikoshBAN" pitchFamily="2" charset="0"/>
              </a:rPr>
              <a:t>২। কাফের, শিশু বা শুধু মহিলা সাক্ষী হতে পারবে না। </a:t>
            </a:r>
          </a:p>
          <a:p>
            <a:r>
              <a:rPr lang="bn-IN" sz="2400" b="1" dirty="0" smtClean="0">
                <a:solidFill>
                  <a:srgbClr val="7030A0"/>
                </a:solidFill>
                <a:latin typeface="NikoshBAN" pitchFamily="2" charset="0"/>
                <a:cs typeface="NikoshBAN" pitchFamily="2" charset="0"/>
              </a:rPr>
              <a:t>৩। কতেক আলেমদের মতে দাসীর সাক্ষ্য গৃহীত হবে। কিন্তু ইমাম মালেক, আবু হানিফা, শাফেয়ী ও জমহুর ওলামাদের মতে, দাসীর সাক্ষ্য গ্রহণ যোগ্য বা জায়েয হবে না। (কুরতবী) </a:t>
            </a:r>
          </a:p>
          <a:p>
            <a:r>
              <a:rPr lang="bn-IN" sz="2400" b="1" dirty="0" smtClean="0">
                <a:solidFill>
                  <a:srgbClr val="FF0000"/>
                </a:solidFill>
                <a:latin typeface="NikoshBAN" pitchFamily="2" charset="0"/>
                <a:cs typeface="NikoshBAN" pitchFamily="2" charset="0"/>
              </a:rPr>
              <a:t>৪। সাক্ষীকে (বিশ্বস্ত) হতে হবে, যার কথার উপর আস্থা রাখা যায়। ফাসেক ও ফাজের (পাপাচারী) হলে চলবে না। </a:t>
            </a:r>
            <a:endParaRPr lang="en-US" sz="2400" b="1"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3184984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228600"/>
            <a:ext cx="4572000" cy="830997"/>
          </a:xfrm>
          <a:prstGeom prst="rect">
            <a:avLst/>
          </a:prstGeom>
          <a:solidFill>
            <a:schemeClr val="accent1">
              <a:lumMod val="40000"/>
              <a:lumOff val="60000"/>
            </a:schemeClr>
          </a:solidFill>
          <a:ln>
            <a:noFill/>
          </a:ln>
          <a:effectLst>
            <a:outerShdw blurRad="107950" dist="12700" dir="5400000" algn="ctr">
              <a:srgbClr val="000000"/>
            </a:outerShdw>
          </a:effectLst>
          <a:scene3d>
            <a:camera prst="perspectiveFront"/>
            <a:lightRig rig="soft" dir="t">
              <a:rot lat="0" lon="0" rev="0"/>
            </a:lightRig>
          </a:scene3d>
          <a:sp3d contourW="44450" prstMaterial="matte">
            <a:bevelT w="63500" h="63500" prst="slope"/>
            <a:contourClr>
              <a:srgbClr val="FFFFFF"/>
            </a:contourClr>
          </a:sp3d>
        </p:spPr>
        <p:txBody>
          <a:bodyPr wrap="square" rtlCol="0">
            <a:spAutoFit/>
          </a:bodyPr>
          <a:lstStyle/>
          <a:p>
            <a:pPr algn="ctr"/>
            <a:r>
              <a:rPr lang="bn-IN" sz="4800" b="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ক্রয়-বিক্রয়ের শর্ত সমুহ </a:t>
            </a:r>
            <a:endParaRPr lang="en-US" sz="4800" b="1" dirty="0">
              <a:solidFill>
                <a:srgbClr val="FF0000"/>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2" name="Rectangle 1"/>
          <p:cNvSpPr/>
          <p:nvPr/>
        </p:nvSpPr>
        <p:spPr>
          <a:xfrm>
            <a:off x="533400" y="1219200"/>
            <a:ext cx="8229600" cy="4800600"/>
          </a:xfrm>
          <a:prstGeom prst="rect">
            <a:avLst/>
          </a:prstGeom>
          <a:solidFill>
            <a:schemeClr val="accent1">
              <a:lumMod val="20000"/>
              <a:lumOff val="80000"/>
            </a:schemeClr>
          </a:solidFill>
          <a:ln>
            <a:noFill/>
          </a:ln>
          <a:effectLst>
            <a:glow rad="63500">
              <a:schemeClr val="accent4">
                <a:satMod val="175000"/>
                <a:alpha val="40000"/>
              </a:schemeClr>
            </a:glow>
            <a:outerShdw blurRad="50800" dist="38100" dir="5400000" algn="t" rotWithShape="0">
              <a:prstClr val="black">
                <a:alpha val="40000"/>
              </a:prstClr>
            </a:outerShdw>
            <a:softEdge rad="12700"/>
          </a:effectLst>
          <a:scene3d>
            <a:camera prst="perspectiveAbove"/>
            <a:lightRig rig="soft" dir="t">
              <a:rot lat="0" lon="0" rev="0"/>
            </a:lightRig>
          </a:scene3d>
          <a:sp3d contourW="44450" prstMaterial="matte">
            <a:bevelT w="63500" h="63500" prst="convex"/>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2800" b="1" dirty="0" smtClean="0">
                <a:solidFill>
                  <a:schemeClr val="tx1"/>
                </a:solidFill>
                <a:latin typeface="NikoshBAN" pitchFamily="2" charset="0"/>
                <a:cs typeface="NikoshBAN" pitchFamily="2" charset="0"/>
              </a:rPr>
              <a:t>সংঘটিত হওয়ার জন্য ৪ ধরনের শর্ত বিদ্যমান থাকতে হবে। </a:t>
            </a:r>
          </a:p>
          <a:p>
            <a:pPr algn="just"/>
            <a:r>
              <a:rPr lang="bn-IN" sz="2800" b="1" dirty="0" smtClean="0">
                <a:solidFill>
                  <a:srgbClr val="FF0000"/>
                </a:solidFill>
                <a:latin typeface="NikoshBAN" pitchFamily="2" charset="0"/>
                <a:cs typeface="NikoshBAN" pitchFamily="2" charset="0"/>
              </a:rPr>
              <a:t>১। এমন শর্ত যা ক্রেতা-বিক্রেতার মধ্যে হওয়া আবশ্যক। এ ধরনের শর্ত দুটি।</a:t>
            </a:r>
          </a:p>
          <a:p>
            <a:pPr algn="just"/>
            <a:r>
              <a:rPr lang="bn-IN" sz="2400" b="1" dirty="0" smtClean="0">
                <a:solidFill>
                  <a:schemeClr val="tx1"/>
                </a:solidFill>
                <a:latin typeface="NikoshBAN" pitchFamily="2" charset="0"/>
                <a:cs typeface="NikoshBAN" pitchFamily="2" charset="0"/>
              </a:rPr>
              <a:t>(ক) বা জ্ঞানবান হওয়া, সুতরাং পাগল ও অপ্রাপ্ত বয়স্কদের মধ্যে  সংঘটিত হবে না। </a:t>
            </a:r>
          </a:p>
          <a:p>
            <a:pPr algn="just"/>
            <a:r>
              <a:rPr lang="bn-IN" sz="2800" b="1" dirty="0" smtClean="0">
                <a:solidFill>
                  <a:schemeClr val="tx1"/>
                </a:solidFill>
                <a:latin typeface="NikoshBAN" pitchFamily="2" charset="0"/>
                <a:cs typeface="NikoshBAN" pitchFamily="2" charset="0"/>
              </a:rPr>
              <a:t>(খ) বা ক্রেতা-বিক্রেতা ভিন্ন হওয়া। সুতরাং উভয়পক্ষ থেকে একজন উকিল দ্বারা সংঘটিত হবে না।  </a:t>
            </a:r>
          </a:p>
          <a:p>
            <a:pPr algn="just"/>
            <a:r>
              <a:rPr lang="bn-IN" sz="2800" b="1" dirty="0" smtClean="0">
                <a:solidFill>
                  <a:srgbClr val="C00000"/>
                </a:solidFill>
                <a:latin typeface="NikoshBAN" pitchFamily="2" charset="0"/>
                <a:cs typeface="NikoshBAN" pitchFamily="2" charset="0"/>
              </a:rPr>
              <a:t>২। এমন শর্ত যা মুল ক্রয়-বিক্রয়ের মধ্যে হওয়া আবশ্যক। মুল ক্রয়-বিক্রয়ের জন্য শর্ত হলো কবুল ইজাবের চাহিদা মোতাবেক হওয়া। </a:t>
            </a:r>
          </a:p>
          <a:p>
            <a:pPr algn="just"/>
            <a:r>
              <a:rPr lang="bn-IN" sz="2800" b="1" dirty="0" smtClean="0">
                <a:solidFill>
                  <a:srgbClr val="00B0F0"/>
                </a:solidFill>
                <a:latin typeface="NikoshBAN" pitchFamily="2" charset="0"/>
                <a:cs typeface="NikoshBAN" pitchFamily="2" charset="0"/>
              </a:rPr>
              <a:t>৩। </a:t>
            </a:r>
            <a:r>
              <a:rPr lang="bn-IN" sz="2800" b="1" dirty="0">
                <a:solidFill>
                  <a:srgbClr val="00B0F0"/>
                </a:solidFill>
                <a:latin typeface="NikoshBAN" pitchFamily="2" charset="0"/>
                <a:cs typeface="NikoshBAN" pitchFamily="2" charset="0"/>
              </a:rPr>
              <a:t>এমন শর্ত যা </a:t>
            </a:r>
            <a:r>
              <a:rPr lang="bn-IN" sz="2800" b="1" dirty="0" smtClean="0">
                <a:solidFill>
                  <a:srgbClr val="00B0F0"/>
                </a:solidFill>
                <a:latin typeface="NikoshBAN" pitchFamily="2" charset="0"/>
                <a:cs typeface="NikoshBAN" pitchFamily="2" charset="0"/>
              </a:rPr>
              <a:t>ক্রয়-বিক্রয়ের স্থলে হওয়া </a:t>
            </a:r>
            <a:r>
              <a:rPr lang="bn-IN" sz="2800" b="1" dirty="0">
                <a:solidFill>
                  <a:srgbClr val="00B0F0"/>
                </a:solidFill>
                <a:latin typeface="NikoshBAN" pitchFamily="2" charset="0"/>
                <a:cs typeface="NikoshBAN" pitchFamily="2" charset="0"/>
              </a:rPr>
              <a:t>আবশ্যক। </a:t>
            </a:r>
            <a:r>
              <a:rPr lang="bn-IN" sz="2800" b="1" dirty="0" smtClean="0">
                <a:solidFill>
                  <a:srgbClr val="00B0F0"/>
                </a:solidFill>
                <a:latin typeface="NikoshBAN" pitchFamily="2" charset="0"/>
                <a:cs typeface="NikoshBAN" pitchFamily="2" charset="0"/>
              </a:rPr>
              <a:t> তথা ক্রয়-বিক্রয়ের স্থলের জন্য </a:t>
            </a:r>
            <a:r>
              <a:rPr lang="bn-IN" sz="2800" b="1" dirty="0">
                <a:solidFill>
                  <a:srgbClr val="00B0F0"/>
                </a:solidFill>
                <a:latin typeface="NikoshBAN" pitchFamily="2" charset="0"/>
                <a:cs typeface="NikoshBAN" pitchFamily="2" charset="0"/>
              </a:rPr>
              <a:t>শর্ত হলো </a:t>
            </a:r>
            <a:r>
              <a:rPr lang="bn-IN" sz="2800" b="1" dirty="0" smtClean="0">
                <a:solidFill>
                  <a:srgbClr val="00B0F0"/>
                </a:solidFill>
                <a:latin typeface="NikoshBAN" pitchFamily="2" charset="0"/>
                <a:cs typeface="NikoshBAN" pitchFamily="2" charset="0"/>
              </a:rPr>
              <a:t>ক্রয়-বিক্রয় একই মজলিসে হতে হবে। যদি মজলিস ভিন্ন ভিন্ন হয় তবে সংঘটিত হবে না।</a:t>
            </a:r>
          </a:p>
          <a:p>
            <a:pPr algn="just"/>
            <a:r>
              <a:rPr lang="bn-IN" sz="2800" b="1" dirty="0" smtClean="0">
                <a:solidFill>
                  <a:srgbClr val="7030A0"/>
                </a:solidFill>
                <a:latin typeface="NikoshBAN" pitchFamily="2" charset="0"/>
                <a:cs typeface="NikoshBAN" pitchFamily="2" charset="0"/>
              </a:rPr>
              <a:t>৪। এ প্রকার শর্ত ক্রীত ও বিক্রিত বস্তুর মধ্যে হওয়া আবশ্যক। </a:t>
            </a:r>
            <a:endParaRPr lang="en-US" sz="2800" b="1" dirty="0">
              <a:solidFill>
                <a:srgbClr val="7030A0"/>
              </a:solidFill>
              <a:latin typeface="NikoshBAN" pitchFamily="2" charset="0"/>
              <a:cs typeface="NikoshBAN" pitchFamily="2" charset="0"/>
            </a:endParaRPr>
          </a:p>
        </p:txBody>
      </p:sp>
    </p:spTree>
    <p:extLst>
      <p:ext uri="{BB962C8B-B14F-4D97-AF65-F5344CB8AC3E}">
        <p14:creationId xmlns:p14="http://schemas.microsoft.com/office/powerpoint/2010/main" val="2284511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allelogram 3"/>
          <p:cNvSpPr/>
          <p:nvPr/>
        </p:nvSpPr>
        <p:spPr>
          <a:xfrm>
            <a:off x="609600" y="304800"/>
            <a:ext cx="8229600" cy="1143000"/>
          </a:xfrm>
          <a:prstGeom prst="parallelogram">
            <a:avLst/>
          </a:prstGeom>
          <a:solidFill>
            <a:schemeClr val="accent1">
              <a:lumMod val="20000"/>
              <a:lumOff val="80000"/>
            </a:schemeClr>
          </a:solidFill>
          <a:ln>
            <a:noFill/>
          </a:ln>
          <a:effectLst>
            <a:outerShdw blurRad="63500" sx="102000" sy="102000" algn="ctr" rotWithShape="0">
              <a:prstClr val="black">
                <a:alpha val="40000"/>
              </a:prstClr>
            </a:outerShdw>
          </a:effectLst>
          <a:scene3d>
            <a:camera prst="perspectiveAbove"/>
            <a:lightRig rig="glow" dir="t">
              <a:rot lat="0" lon="0" rev="4800000"/>
            </a:lightRig>
          </a:scene3d>
          <a:sp3d prstMaterial="matte">
            <a:bevelT w="127000" h="6350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b="1" dirty="0" smtClean="0">
                <a:solidFill>
                  <a:srgbClr val="0070C0"/>
                </a:solidFill>
                <a:effectLst>
                  <a:outerShdw blurRad="38100" dist="38100" dir="2700000" algn="tl">
                    <a:srgbClr val="000000">
                      <a:alpha val="43137"/>
                    </a:srgbClr>
                  </a:outerShdw>
                </a:effectLst>
                <a:latin typeface="NikoshBAN" pitchFamily="2" charset="0"/>
                <a:cs typeface="NikoshBAN" pitchFamily="2" charset="0"/>
              </a:rPr>
              <a:t>বাইয়ে সালামের শর্তসমুহ</a:t>
            </a:r>
            <a:endParaRPr lang="en-US" sz="6600" b="1" dirty="0">
              <a:solidFill>
                <a:srgbClr val="0070C0"/>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5" name="TextBox 4"/>
          <p:cNvSpPr txBox="1"/>
          <p:nvPr/>
        </p:nvSpPr>
        <p:spPr>
          <a:xfrm>
            <a:off x="457200" y="1959114"/>
            <a:ext cx="8382000" cy="707886"/>
          </a:xfrm>
          <a:prstGeom prst="rect">
            <a:avLst/>
          </a:prstGeom>
          <a:solidFill>
            <a:schemeClr val="accent1">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prst="hardEdge"/>
          </a:sp3d>
        </p:spPr>
        <p:txBody>
          <a:bodyPr wrap="square" rtlCol="0">
            <a:spAutoFit/>
          </a:bodyPr>
          <a:lstStyle/>
          <a:p>
            <a:pPr algn="ctr"/>
            <a:r>
              <a:rPr lang="bn-IN" sz="4000" b="1" dirty="0" smtClean="0">
                <a:solidFill>
                  <a:schemeClr val="accent3">
                    <a:lumMod val="75000"/>
                  </a:schemeClr>
                </a:solidFill>
                <a:latin typeface="NikoshBAN" pitchFamily="2" charset="0"/>
                <a:cs typeface="NikoshBAN" pitchFamily="2" charset="0"/>
              </a:rPr>
              <a:t>অগ্রিম ক্রয়-বিক্রয়ের বৈধ হওয়ার শর্তাবলী তিন প্রকার </a:t>
            </a:r>
            <a:endParaRPr lang="en-US" sz="4000" b="1" dirty="0">
              <a:solidFill>
                <a:schemeClr val="accent3">
                  <a:lumMod val="75000"/>
                </a:schemeClr>
              </a:solidFill>
              <a:latin typeface="NikoshBAN" pitchFamily="2" charset="0"/>
              <a:cs typeface="NikoshBAN" pitchFamily="2" charset="0"/>
            </a:endParaRPr>
          </a:p>
        </p:txBody>
      </p:sp>
      <p:sp>
        <p:nvSpPr>
          <p:cNvPr id="6" name="TextBox 5"/>
          <p:cNvSpPr txBox="1"/>
          <p:nvPr/>
        </p:nvSpPr>
        <p:spPr>
          <a:xfrm>
            <a:off x="1447800" y="3242608"/>
            <a:ext cx="6858000" cy="1938992"/>
          </a:xfrm>
          <a:prstGeom prst="rect">
            <a:avLst/>
          </a:prstGeom>
          <a:solidFill>
            <a:schemeClr val="accent3">
              <a:lumMod val="40000"/>
              <a:lumOff val="60000"/>
            </a:schemeClr>
          </a:solidFill>
          <a:ln>
            <a:noFill/>
          </a:ln>
          <a:effectLst>
            <a:glow rad="228600">
              <a:schemeClr val="accent1">
                <a:satMod val="175000"/>
                <a:alpha val="40000"/>
              </a:schemeClr>
            </a:glow>
            <a:outerShdw blurRad="63500" sx="102000" sy="102000" algn="ctr" rotWithShape="0">
              <a:prstClr val="black">
                <a:alpha val="40000"/>
              </a:prstClr>
            </a:outerShdw>
            <a:softEdge rad="31750"/>
          </a:effectLst>
          <a:scene3d>
            <a:camera prst="perspectiveFront"/>
            <a:lightRig rig="contrasting" dir="t">
              <a:rot lat="0" lon="0" rev="7800000"/>
            </a:lightRig>
          </a:scene3d>
          <a:sp3d>
            <a:bevelT w="139700" h="139700" prst="cross"/>
          </a:sp3d>
        </p:spPr>
        <p:txBody>
          <a:bodyPr wrap="square" rtlCol="0">
            <a:spAutoFit/>
          </a:bodyPr>
          <a:lstStyle/>
          <a:p>
            <a:r>
              <a:rPr lang="bn-IN" sz="4000" b="1" dirty="0" smtClean="0">
                <a:solidFill>
                  <a:srgbClr val="92D050"/>
                </a:solidFill>
                <a:latin typeface="NikoshBAN" pitchFamily="2" charset="0"/>
                <a:cs typeface="NikoshBAN" pitchFamily="2" charset="0"/>
              </a:rPr>
              <a:t>১। চুক্তির সাথে সম্পর্কিত শর্তাবলী।</a:t>
            </a:r>
          </a:p>
          <a:p>
            <a:r>
              <a:rPr lang="bn-IN" sz="4000" b="1" dirty="0" smtClean="0">
                <a:solidFill>
                  <a:srgbClr val="00B0F0"/>
                </a:solidFill>
                <a:latin typeface="NikoshBAN" pitchFamily="2" charset="0"/>
                <a:cs typeface="NikoshBAN" pitchFamily="2" charset="0"/>
              </a:rPr>
              <a:t>২। মূল্যের সাথে সম্পর্কিত শর্তাবলী </a:t>
            </a:r>
          </a:p>
          <a:p>
            <a:r>
              <a:rPr lang="bn-IN" sz="4000" b="1" dirty="0" smtClean="0">
                <a:solidFill>
                  <a:srgbClr val="FF0000"/>
                </a:solidFill>
                <a:latin typeface="NikoshBAN" pitchFamily="2" charset="0"/>
                <a:cs typeface="NikoshBAN" pitchFamily="2" charset="0"/>
              </a:rPr>
              <a:t>৩। মালের সাথে </a:t>
            </a:r>
            <a:r>
              <a:rPr lang="bn-IN" sz="4000" b="1" dirty="0">
                <a:solidFill>
                  <a:srgbClr val="FF0000"/>
                </a:solidFill>
                <a:latin typeface="NikoshBAN" pitchFamily="2" charset="0"/>
                <a:cs typeface="NikoshBAN" pitchFamily="2" charset="0"/>
              </a:rPr>
              <a:t>সম্পর্কিত শর্তাবলী </a:t>
            </a:r>
            <a:endParaRPr lang="en-US" sz="4000" b="1"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2606984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382000" cy="18288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3600" b="1" dirty="0">
                <a:solidFill>
                  <a:schemeClr val="accent1">
                    <a:lumMod val="75000"/>
                  </a:schemeClr>
                </a:solidFill>
                <a:latin typeface="NikoshBAN" pitchFamily="2" charset="0"/>
                <a:cs typeface="NikoshBAN" pitchFamily="2" charset="0"/>
              </a:rPr>
              <a:t>১। চুক্তির সাথে সম্পর্কিত </a:t>
            </a:r>
            <a:r>
              <a:rPr lang="bn-IN" sz="3600" b="1" dirty="0" smtClean="0">
                <a:solidFill>
                  <a:schemeClr val="accent1">
                    <a:lumMod val="75000"/>
                  </a:schemeClr>
                </a:solidFill>
                <a:latin typeface="NikoshBAN" pitchFamily="2" charset="0"/>
                <a:cs typeface="NikoshBAN" pitchFamily="2" charset="0"/>
              </a:rPr>
              <a:t>শর্তাবলীঃ </a:t>
            </a:r>
          </a:p>
          <a:p>
            <a:r>
              <a:rPr lang="bn-IN" sz="2800" b="1" dirty="0" smtClean="0">
                <a:solidFill>
                  <a:schemeClr val="accent1">
                    <a:lumMod val="75000"/>
                  </a:schemeClr>
                </a:solidFill>
                <a:latin typeface="NikoshBAN" pitchFamily="2" charset="0"/>
                <a:cs typeface="NikoshBAN" pitchFamily="2" charset="0"/>
              </a:rPr>
              <a:t>ক্রেতা-বিক্রেতা কোন পক্ষই ক্রয়-বিক্রয় চুক্তি বাতিলের ইখতিয়ার সংরক্ষণ করতে পারবে না। করলে মজলিস ত্যাগের পরে তা প্রত্যাহার করলে চুক্তি বহাল থাকবে। </a:t>
            </a:r>
          </a:p>
        </p:txBody>
      </p:sp>
      <p:sp>
        <p:nvSpPr>
          <p:cNvPr id="3" name="Rectangle 2"/>
          <p:cNvSpPr/>
          <p:nvPr/>
        </p:nvSpPr>
        <p:spPr>
          <a:xfrm>
            <a:off x="304800" y="2133600"/>
            <a:ext cx="8382000" cy="4114800"/>
          </a:xfrm>
          <a:prstGeom prst="rect">
            <a:avLst/>
          </a:prstGeo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2400" b="1" dirty="0" smtClean="0">
                <a:solidFill>
                  <a:schemeClr val="accent1">
                    <a:lumMod val="75000"/>
                  </a:schemeClr>
                </a:solidFill>
                <a:latin typeface="NikoshBAN" pitchFamily="2" charset="0"/>
                <a:cs typeface="NikoshBAN" pitchFamily="2" charset="0"/>
              </a:rPr>
              <a:t>২। মূল্যের </a:t>
            </a:r>
            <a:r>
              <a:rPr lang="bn-IN" sz="2400" b="1" dirty="0">
                <a:solidFill>
                  <a:schemeClr val="accent1">
                    <a:lumMod val="75000"/>
                  </a:schemeClr>
                </a:solidFill>
                <a:latin typeface="NikoshBAN" pitchFamily="2" charset="0"/>
                <a:cs typeface="NikoshBAN" pitchFamily="2" charset="0"/>
              </a:rPr>
              <a:t>সাথে সম্পর্কিত </a:t>
            </a:r>
            <a:r>
              <a:rPr lang="bn-IN" sz="2400" b="1" dirty="0" smtClean="0">
                <a:solidFill>
                  <a:schemeClr val="accent1">
                    <a:lumMod val="75000"/>
                  </a:schemeClr>
                </a:solidFill>
                <a:latin typeface="NikoshBAN" pitchFamily="2" charset="0"/>
                <a:cs typeface="NikoshBAN" pitchFamily="2" charset="0"/>
              </a:rPr>
              <a:t>শর্তাবলীঃ </a:t>
            </a:r>
          </a:p>
          <a:p>
            <a:pPr algn="just"/>
            <a:r>
              <a:rPr lang="bn-IN" sz="2400" b="1" dirty="0" smtClean="0">
                <a:solidFill>
                  <a:schemeClr val="accent1">
                    <a:lumMod val="75000"/>
                  </a:schemeClr>
                </a:solidFill>
                <a:latin typeface="NikoshBAN" pitchFamily="2" charset="0"/>
                <a:cs typeface="NikoshBAN" pitchFamily="2" charset="0"/>
              </a:rPr>
              <a:t>(ক) অগ্রিম ক্রয়-বিক্রয়ের মূল্য নগদ অর্থ দ্বারা অথবা মালের দ্বারা পরিশোধ করা যায়।</a:t>
            </a:r>
          </a:p>
          <a:p>
            <a:pPr algn="just"/>
            <a:r>
              <a:rPr lang="bn-IN" sz="2400" b="1" dirty="0" smtClean="0">
                <a:solidFill>
                  <a:schemeClr val="accent1">
                    <a:lumMod val="75000"/>
                  </a:schemeClr>
                </a:solidFill>
                <a:latin typeface="NikoshBAN" pitchFamily="2" charset="0"/>
                <a:cs typeface="NikoshBAN" pitchFamily="2" charset="0"/>
              </a:rPr>
              <a:t>(খ) মালের মাধ্যমে পরিশোধ করা হলে তা ওজনযোগ্য (মণ, সের,কেজি) না পরিমাপযোগ্য (গজ, ফুট, মিটার) না গণনাযোগ্য এর বিস্তারিত বিবরণ দিতে হবে। </a:t>
            </a:r>
          </a:p>
          <a:p>
            <a:pPr algn="just"/>
            <a:r>
              <a:rPr lang="bn-IN" sz="2400" b="1" dirty="0" smtClean="0">
                <a:solidFill>
                  <a:schemeClr val="accent1">
                    <a:lumMod val="75000"/>
                  </a:schemeClr>
                </a:solidFill>
                <a:latin typeface="NikoshBAN" pitchFamily="2" charset="0"/>
                <a:cs typeface="NikoshBAN" pitchFamily="2" charset="0"/>
              </a:rPr>
              <a:t>(গ) নগদ অর্থ দ্বারা পরিশোধ করা হলে তা দেশি মুদ্রায়/বিদেশি মুদ্রায় পরিশোধযোগ্য- হবে তা পরিস্কারভাবে বলতে হবে।</a:t>
            </a:r>
          </a:p>
          <a:p>
            <a:pPr algn="just"/>
            <a:r>
              <a:rPr lang="bn-IN" sz="2400" b="1" dirty="0" smtClean="0">
                <a:solidFill>
                  <a:schemeClr val="accent1">
                    <a:lumMod val="75000"/>
                  </a:schemeClr>
                </a:solidFill>
                <a:latin typeface="NikoshBAN" pitchFamily="2" charset="0"/>
                <a:cs typeface="NikoshBAN" pitchFamily="2" charset="0"/>
              </a:rPr>
              <a:t>(ঘ) মূল্য নগদ অর্থে পরিশোধ করা হোক বা মালের মাধ্যমে পরিশোধ করা হোক এর পরিমাণ উল্লেখ করতে হবে। </a:t>
            </a:r>
          </a:p>
          <a:p>
            <a:pPr algn="just"/>
            <a:r>
              <a:rPr lang="bn-IN" sz="2400" b="1" dirty="0" smtClean="0">
                <a:solidFill>
                  <a:schemeClr val="accent1">
                    <a:lumMod val="75000"/>
                  </a:schemeClr>
                </a:solidFill>
                <a:latin typeface="NikoshBAN" pitchFamily="2" charset="0"/>
                <a:cs typeface="NikoshBAN" pitchFamily="2" charset="0"/>
              </a:rPr>
              <a:t>(ঙ) মূল্য ( নগদ অর্থ বা মান) তাৎক্ষণিকভাবে পরিশোধ করতে হবে; বাকী রাখা যাবে না।  </a:t>
            </a:r>
          </a:p>
          <a:p>
            <a:pPr algn="just"/>
            <a:r>
              <a:rPr lang="bn-IN" sz="2400" b="1" dirty="0" smtClean="0">
                <a:solidFill>
                  <a:schemeClr val="accent1">
                    <a:lumMod val="75000"/>
                  </a:schemeClr>
                </a:solidFill>
                <a:latin typeface="NikoshBAN" pitchFamily="2" charset="0"/>
                <a:cs typeface="NikoshBAN" pitchFamily="2" charset="0"/>
              </a:rPr>
              <a:t>(চ) ক্রয়-বিক্রয় চুক্তি সম্পাদনের স্থানেই মূল্য বিক্রেতার নিকট হস্থান্তর করতে হবে। অন্যথায় স্থান ত্যাগের সাথে সাথে চুক্তি বাতিল হয়ে যাবে।  </a:t>
            </a:r>
          </a:p>
        </p:txBody>
      </p:sp>
    </p:spTree>
    <p:extLst>
      <p:ext uri="{BB962C8B-B14F-4D97-AF65-F5344CB8AC3E}">
        <p14:creationId xmlns:p14="http://schemas.microsoft.com/office/powerpoint/2010/main" val="631030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52400"/>
            <a:ext cx="8229600" cy="5943600"/>
          </a:xfrm>
          <a:prstGeom prst="rect">
            <a:avLst/>
          </a:prstGeom>
          <a:solidFill>
            <a:schemeClr val="accent5">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2400" b="1" dirty="0" smtClean="0">
                <a:solidFill>
                  <a:schemeClr val="accent1">
                    <a:lumMod val="75000"/>
                  </a:schemeClr>
                </a:solidFill>
                <a:latin typeface="NikoshBAN" pitchFamily="2" charset="0"/>
                <a:cs typeface="NikoshBAN" pitchFamily="2" charset="0"/>
              </a:rPr>
              <a:t>৩। মালের </a:t>
            </a:r>
            <a:r>
              <a:rPr lang="bn-IN" sz="2400" b="1" dirty="0">
                <a:solidFill>
                  <a:schemeClr val="accent1">
                    <a:lumMod val="75000"/>
                  </a:schemeClr>
                </a:solidFill>
                <a:latin typeface="NikoshBAN" pitchFamily="2" charset="0"/>
                <a:cs typeface="NikoshBAN" pitchFamily="2" charset="0"/>
              </a:rPr>
              <a:t>সাথে সম্পর্কিত </a:t>
            </a:r>
            <a:r>
              <a:rPr lang="bn-IN" sz="2400" b="1" dirty="0" smtClean="0">
                <a:solidFill>
                  <a:schemeClr val="accent1">
                    <a:lumMod val="75000"/>
                  </a:schemeClr>
                </a:solidFill>
                <a:latin typeface="NikoshBAN" pitchFamily="2" charset="0"/>
                <a:cs typeface="NikoshBAN" pitchFamily="2" charset="0"/>
              </a:rPr>
              <a:t>শর্তাবলীঃ </a:t>
            </a:r>
          </a:p>
          <a:p>
            <a:pPr algn="just"/>
            <a:r>
              <a:rPr lang="bn-IN" sz="2400" b="1" dirty="0" smtClean="0">
                <a:solidFill>
                  <a:schemeClr val="accent1">
                    <a:lumMod val="75000"/>
                  </a:schemeClr>
                </a:solidFill>
                <a:latin typeface="NikoshBAN" pitchFamily="2" charset="0"/>
                <a:cs typeface="NikoshBAN" pitchFamily="2" charset="0"/>
              </a:rPr>
              <a:t>(ক) </a:t>
            </a:r>
            <a:r>
              <a:rPr lang="bn-IN" sz="2000" b="1" dirty="0" smtClean="0">
                <a:solidFill>
                  <a:schemeClr val="accent1">
                    <a:lumMod val="75000"/>
                  </a:schemeClr>
                </a:solidFill>
                <a:latin typeface="NikoshBAN" pitchFamily="2" charset="0"/>
                <a:cs typeface="NikoshBAN" pitchFamily="2" charset="0"/>
              </a:rPr>
              <a:t>মালের প্রকৃতি তথা সুনির্দিষ্টভাবে উল্লেখ করতে হবে। যেমন- ধান, পাট, গম, যব,মুগডাল ইত্যাদি। </a:t>
            </a:r>
          </a:p>
          <a:p>
            <a:pPr algn="just"/>
            <a:r>
              <a:rPr lang="bn-IN" sz="2400" b="1" dirty="0" smtClean="0">
                <a:solidFill>
                  <a:schemeClr val="accent1">
                    <a:lumMod val="75000"/>
                  </a:schemeClr>
                </a:solidFill>
                <a:latin typeface="NikoshBAN" pitchFamily="2" charset="0"/>
                <a:cs typeface="NikoshBAN" pitchFamily="2" charset="0"/>
              </a:rPr>
              <a:t>(খ) </a:t>
            </a:r>
            <a:r>
              <a:rPr lang="bn-IN" sz="2000" b="1" dirty="0" smtClean="0">
                <a:solidFill>
                  <a:schemeClr val="accent1">
                    <a:lumMod val="75000"/>
                  </a:schemeClr>
                </a:solidFill>
                <a:latin typeface="NikoshBAN" pitchFamily="2" charset="0"/>
                <a:cs typeface="NikoshBAN" pitchFamily="2" charset="0"/>
              </a:rPr>
              <a:t>অনুরুপভাবে মালের শ্রেণিরও স্পষ্ট করে বলতে হবে। যেমন- সুন্দরবনের মধু, না চট্রগ্রামের মধু?</a:t>
            </a:r>
          </a:p>
          <a:p>
            <a:pPr algn="just"/>
            <a:r>
              <a:rPr lang="bn-IN" sz="2400" b="1" dirty="0" smtClean="0">
                <a:solidFill>
                  <a:schemeClr val="accent1">
                    <a:lumMod val="75000"/>
                  </a:schemeClr>
                </a:solidFill>
                <a:latin typeface="NikoshBAN" pitchFamily="2" charset="0"/>
                <a:cs typeface="NikoshBAN" pitchFamily="2" charset="0"/>
              </a:rPr>
              <a:t>(গ) </a:t>
            </a:r>
            <a:r>
              <a:rPr lang="bn-IN" sz="2000" b="1" dirty="0">
                <a:solidFill>
                  <a:schemeClr val="accent1">
                    <a:lumMod val="75000"/>
                  </a:schemeClr>
                </a:solidFill>
                <a:latin typeface="NikoshBAN" pitchFamily="2" charset="0"/>
                <a:cs typeface="NikoshBAN" pitchFamily="2" charset="0"/>
              </a:rPr>
              <a:t>মালের </a:t>
            </a:r>
            <a:r>
              <a:rPr lang="bn-IN" sz="2000" b="1" dirty="0" smtClean="0">
                <a:solidFill>
                  <a:schemeClr val="accent1">
                    <a:lumMod val="75000"/>
                  </a:schemeClr>
                </a:solidFill>
                <a:latin typeface="NikoshBAN" pitchFamily="2" charset="0"/>
                <a:cs typeface="NikoshBAN" pitchFamily="2" charset="0"/>
              </a:rPr>
              <a:t>মান ও বৈশিষ্ট্যের কথাও চুক্তিতে উল্লেখ </a:t>
            </a:r>
            <a:r>
              <a:rPr lang="bn-IN" sz="2000" b="1" dirty="0">
                <a:solidFill>
                  <a:schemeClr val="accent1">
                    <a:lumMod val="75000"/>
                  </a:schemeClr>
                </a:solidFill>
                <a:latin typeface="NikoshBAN" pitchFamily="2" charset="0"/>
                <a:cs typeface="NikoshBAN" pitchFamily="2" charset="0"/>
              </a:rPr>
              <a:t>করতে হবে। যেমন- </a:t>
            </a:r>
            <a:r>
              <a:rPr lang="bn-IN" sz="2000" b="1" dirty="0" smtClean="0">
                <a:solidFill>
                  <a:schemeClr val="accent1">
                    <a:lumMod val="75000"/>
                  </a:schemeClr>
                </a:solidFill>
                <a:latin typeface="NikoshBAN" pitchFamily="2" charset="0"/>
                <a:cs typeface="NikoshBAN" pitchFamily="2" charset="0"/>
              </a:rPr>
              <a:t>উত্তম মানের, মধ্যম মানের। </a:t>
            </a:r>
          </a:p>
          <a:p>
            <a:pPr algn="just"/>
            <a:r>
              <a:rPr lang="bn-IN" sz="2400" b="1" dirty="0" smtClean="0">
                <a:solidFill>
                  <a:schemeClr val="accent1">
                    <a:lumMod val="75000"/>
                  </a:schemeClr>
                </a:solidFill>
                <a:latin typeface="NikoshBAN" pitchFamily="2" charset="0"/>
                <a:cs typeface="NikoshBAN" pitchFamily="2" charset="0"/>
              </a:rPr>
              <a:t>(ঘ) মালের পরিমাণ সুনির্দিষ্টভাবে বর্ণনা করতে </a:t>
            </a:r>
            <a:r>
              <a:rPr lang="bn-IN" sz="2400" b="1" dirty="0">
                <a:solidFill>
                  <a:schemeClr val="accent1">
                    <a:lumMod val="75000"/>
                  </a:schemeClr>
                </a:solidFill>
                <a:latin typeface="NikoshBAN" pitchFamily="2" charset="0"/>
                <a:cs typeface="NikoshBAN" pitchFamily="2" charset="0"/>
              </a:rPr>
              <a:t>হবে</a:t>
            </a:r>
            <a:r>
              <a:rPr lang="bn-IN" sz="2400" b="1" dirty="0" smtClean="0">
                <a:solidFill>
                  <a:schemeClr val="accent1">
                    <a:lumMod val="75000"/>
                  </a:schemeClr>
                </a:solidFill>
                <a:latin typeface="NikoshBAN" pitchFamily="2" charset="0"/>
                <a:cs typeface="NikoshBAN" pitchFamily="2" charset="0"/>
              </a:rPr>
              <a:t>।</a:t>
            </a:r>
          </a:p>
          <a:p>
            <a:pPr algn="just"/>
            <a:r>
              <a:rPr lang="bn-IN" sz="2400" b="1" dirty="0" smtClean="0">
                <a:solidFill>
                  <a:schemeClr val="accent1">
                    <a:lumMod val="75000"/>
                  </a:schemeClr>
                </a:solidFill>
                <a:latin typeface="NikoshBAN" pitchFamily="2" charset="0"/>
                <a:cs typeface="NikoshBAN" pitchFamily="2" charset="0"/>
              </a:rPr>
              <a:t>(ঙ) বাইয়ে সালামে মাল যেহেতু পরবর্তী সময়ে হস্তান্তর করা হয়ে থাকে। তাই মাল ক্রেতার নিকট হস্তান্তরের সময় ও কাল সুনির্দিষ্ট করে নিতে হবে। </a:t>
            </a:r>
          </a:p>
          <a:p>
            <a:pPr algn="just"/>
            <a:r>
              <a:rPr lang="bn-IN" sz="2400" b="1" dirty="0" smtClean="0">
                <a:solidFill>
                  <a:schemeClr val="accent1">
                    <a:lumMod val="75000"/>
                  </a:schemeClr>
                </a:solidFill>
                <a:latin typeface="NikoshBAN" pitchFamily="2" charset="0"/>
                <a:cs typeface="NikoshBAN" pitchFamily="2" charset="0"/>
              </a:rPr>
              <a:t>(চ) যে মালে ক্রয়-বিক্রয়ের চুক্তি করা হয়েছে তা চুক্তির সময় হতে মেয়াদকাল পর্যন্ত বাজারে যা সচরাচর প্রাপ্যতা থাকতে হবে। অন্যথায় চুক্তি সহীহ হবে না।</a:t>
            </a:r>
          </a:p>
          <a:p>
            <a:pPr algn="just"/>
            <a:r>
              <a:rPr lang="bn-IN" sz="2400" b="1" dirty="0" smtClean="0">
                <a:solidFill>
                  <a:schemeClr val="accent1">
                    <a:lumMod val="75000"/>
                  </a:schemeClr>
                </a:solidFill>
                <a:latin typeface="NikoshBAN" pitchFamily="2" charset="0"/>
                <a:cs typeface="NikoshBAN" pitchFamily="2" charset="0"/>
              </a:rPr>
              <a:t>(ছ) মাল এমন প্রকৃতির হতে হবে যা নির্দিষ্ট করা যায়। </a:t>
            </a:r>
          </a:p>
          <a:p>
            <a:pPr algn="just"/>
            <a:r>
              <a:rPr lang="bn-IN" sz="2400" b="1" dirty="0" smtClean="0">
                <a:solidFill>
                  <a:schemeClr val="accent1">
                    <a:lumMod val="75000"/>
                  </a:schemeClr>
                </a:solidFill>
                <a:latin typeface="NikoshBAN" pitchFamily="2" charset="0"/>
                <a:cs typeface="NikoshBAN" pitchFamily="2" charset="0"/>
              </a:rPr>
              <a:t>(জ) মাল পরিমাণযোগ্য, ওজনযোগ্য, গণনাযোগ্য, পরিমাপযোগ্য বস্তু এর কোন একটির অন্তর্ভুক্ত হতে হবে। </a:t>
            </a:r>
            <a:endParaRPr lang="bn-IN" sz="2400" b="1" dirty="0">
              <a:solidFill>
                <a:schemeClr val="accent1">
                  <a:lumMod val="75000"/>
                </a:schemeClr>
              </a:solidFill>
              <a:latin typeface="NikoshBAN" pitchFamily="2" charset="0"/>
              <a:cs typeface="NikoshBAN" pitchFamily="2" charset="0"/>
            </a:endParaRPr>
          </a:p>
          <a:p>
            <a:pPr algn="just"/>
            <a:r>
              <a:rPr lang="bn-IN" sz="2400" b="1" dirty="0" smtClean="0">
                <a:solidFill>
                  <a:schemeClr val="accent1">
                    <a:lumMod val="75000"/>
                  </a:schemeClr>
                </a:solidFill>
                <a:latin typeface="NikoshBAN" pitchFamily="2" charset="0"/>
                <a:cs typeface="NikoshBAN" pitchFamily="2" charset="0"/>
              </a:rPr>
              <a:t>(ঝ) যে সব মালামাল ওজন বা প্যাকিং করার জন্য মজুরির প্রয়োজন হয়। যেমন-ধান</a:t>
            </a:r>
            <a:r>
              <a:rPr lang="bn-IN" sz="2400" b="1" dirty="0">
                <a:solidFill>
                  <a:schemeClr val="accent1">
                    <a:lumMod val="75000"/>
                  </a:schemeClr>
                </a:solidFill>
                <a:latin typeface="NikoshBAN" pitchFamily="2" charset="0"/>
                <a:cs typeface="NikoshBAN" pitchFamily="2" charset="0"/>
              </a:rPr>
              <a:t>, </a:t>
            </a:r>
            <a:r>
              <a:rPr lang="bn-IN" sz="2400" b="1" dirty="0" smtClean="0">
                <a:solidFill>
                  <a:schemeClr val="accent1">
                    <a:lumMod val="75000"/>
                  </a:schemeClr>
                </a:solidFill>
                <a:latin typeface="NikoshBAN" pitchFamily="2" charset="0"/>
                <a:cs typeface="NikoshBAN" pitchFamily="2" charset="0"/>
              </a:rPr>
              <a:t>চাল, পুস্তক, মেশিনারি ইত্যাদি এসব মাল ক্রেতার নিকট যেখানে হস্তান্তর করা হবে সে স্থানের কথাও পরিস্কারভাবে উল্লেখ থাকতে হবে। </a:t>
            </a:r>
            <a:endParaRPr lang="bn-IN" sz="2400" b="1" dirty="0">
              <a:solidFill>
                <a:schemeClr val="accent1">
                  <a:lumMod val="75000"/>
                </a:schemeClr>
              </a:solidFill>
              <a:latin typeface="NikoshBAN" pitchFamily="2" charset="0"/>
              <a:cs typeface="NikoshBAN" pitchFamily="2" charset="0"/>
            </a:endParaRPr>
          </a:p>
          <a:p>
            <a:pPr algn="just"/>
            <a:r>
              <a:rPr lang="bn-IN" sz="2400" b="1" dirty="0" smtClean="0">
                <a:solidFill>
                  <a:schemeClr val="accent1">
                    <a:lumMod val="75000"/>
                  </a:schemeClr>
                </a:solidFill>
                <a:latin typeface="NikoshBAN" pitchFamily="2" charset="0"/>
                <a:cs typeface="NikoshBAN" pitchFamily="2" charset="0"/>
              </a:rPr>
              <a:t>(ঞ) মাল ও মূল্যের মধ্যে সুদের কোনরুপ সংমিশ্রন থাকতে পারবে না।  </a:t>
            </a:r>
            <a:endParaRPr lang="bn-IN" sz="2400" b="1" dirty="0">
              <a:solidFill>
                <a:schemeClr val="accent1">
                  <a:lumMod val="75000"/>
                </a:schemeClr>
              </a:solidFill>
              <a:latin typeface="NikoshBAN" pitchFamily="2" charset="0"/>
              <a:cs typeface="NikoshBAN" pitchFamily="2" charset="0"/>
            </a:endParaRPr>
          </a:p>
        </p:txBody>
      </p:sp>
    </p:spTree>
    <p:extLst>
      <p:ext uri="{BB962C8B-B14F-4D97-AF65-F5344CB8AC3E}">
        <p14:creationId xmlns:p14="http://schemas.microsoft.com/office/powerpoint/2010/main" val="163956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xagon 4"/>
          <p:cNvSpPr/>
          <p:nvPr/>
        </p:nvSpPr>
        <p:spPr>
          <a:xfrm>
            <a:off x="685800" y="152400"/>
            <a:ext cx="7239000" cy="914400"/>
          </a:xfrm>
          <a:prstGeom prst="hexagon">
            <a:avLst/>
          </a:prstGeom>
          <a:solidFill>
            <a:schemeClr val="accent2">
              <a:lumMod val="60000"/>
              <a:lumOff val="40000"/>
            </a:schemeClr>
          </a:solidFill>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b="1" dirty="0" smtClean="0">
                <a:solidFill>
                  <a:srgbClr val="FF0000"/>
                </a:solidFill>
                <a:latin typeface="NikoshBAN" pitchFamily="2" charset="0"/>
                <a:cs typeface="NikoshBAN" pitchFamily="2" charset="0"/>
              </a:rPr>
              <a:t>বাইয়ে সালামের হুকুম</a:t>
            </a:r>
            <a:endParaRPr lang="en-US" sz="6600" b="1" dirty="0">
              <a:solidFill>
                <a:srgbClr val="FF0000"/>
              </a:solidFill>
              <a:latin typeface="NikoshBAN" pitchFamily="2" charset="0"/>
              <a:cs typeface="NikoshBAN" pitchFamily="2" charset="0"/>
            </a:endParaRPr>
          </a:p>
        </p:txBody>
      </p:sp>
      <p:sp>
        <p:nvSpPr>
          <p:cNvPr id="7" name="Frame 6"/>
          <p:cNvSpPr/>
          <p:nvPr/>
        </p:nvSpPr>
        <p:spPr>
          <a:xfrm>
            <a:off x="457200" y="1295400"/>
            <a:ext cx="8382000" cy="5257800"/>
          </a:xfrm>
          <a:prstGeom prst="frame">
            <a:avLst/>
          </a:prstGeom>
          <a:solidFill>
            <a:srgbClr val="00B050"/>
          </a:solidFill>
          <a:ln>
            <a:noFill/>
          </a:ln>
          <a:effectLst/>
          <a:scene3d>
            <a:camera prst="orthographicFront">
              <a:rot lat="0" lon="0" rev="0"/>
            </a:camera>
            <a:lightRig rig="glow" dir="t">
              <a:rot lat="0" lon="0" rev="14100000"/>
            </a:lightRig>
          </a:scene3d>
          <a:sp3d prstMaterial="softEdge">
            <a:bevelT w="12700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3200" b="1" dirty="0" smtClean="0">
                <a:solidFill>
                  <a:srgbClr val="002060"/>
                </a:solidFill>
                <a:latin typeface="NikoshBAN" pitchFamily="2" charset="0"/>
                <a:cs typeface="NikoshBAN" pitchFamily="2" charset="0"/>
              </a:rPr>
              <a:t>বাইয়ে সালামের হুকুম হলো, ক্রয়-বিক্রয়ের চুক্তি সম্পাদনের পর বিক্রেতা মালিক বলে গণ্য হবে এবং অর্থ বিনিয়োগকারী ক্রেতা মালের মালিক বলে গণ্য হবে। মেয়াদান্তে বিক্রেতা মাল উপস্থিত করলে ক্রেতা কোন সংগত কারণ ব্যতীত তা গ্রহণের অস্বীকৃতি প্রকাশ করতে পারবে না। কিন্তু ক্রেতা যদি মাল শর্ত মত না পায় বরং অসংগতিপূর্ণ পায় তবে ক্রেতা বিক্রেতাকে শর্ত মোতাবেক মাল সরবরাহ করার জন্য বাধ্য করতে পারবে।</a:t>
            </a:r>
            <a:endParaRPr lang="en-US" sz="3200" b="1" dirty="0">
              <a:solidFill>
                <a:srgbClr val="002060"/>
              </a:solidFill>
              <a:latin typeface="NikoshBAN" pitchFamily="2" charset="0"/>
              <a:cs typeface="NikoshBAN" pitchFamily="2" charset="0"/>
            </a:endParaRPr>
          </a:p>
        </p:txBody>
      </p:sp>
    </p:spTree>
    <p:extLst>
      <p:ext uri="{BB962C8B-B14F-4D97-AF65-F5344CB8AC3E}">
        <p14:creationId xmlns:p14="http://schemas.microsoft.com/office/powerpoint/2010/main" val="563014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905000"/>
            <a:ext cx="8458201" cy="3046988"/>
          </a:xfrm>
          <a:prstGeom prst="rect">
            <a:avLst/>
          </a:prstGeom>
          <a:solidFill>
            <a:schemeClr val="accent4">
              <a:lumMod val="20000"/>
              <a:lumOff val="80000"/>
            </a:schemeClr>
          </a:solidFill>
          <a:ln>
            <a:noFill/>
          </a:ln>
          <a:effectLst/>
          <a:scene3d>
            <a:camera prst="orthographicFront">
              <a:rot lat="0" lon="0" rev="0"/>
            </a:camera>
            <a:lightRig rig="chilly" dir="t">
              <a:rot lat="0" lon="0" rev="18480000"/>
            </a:lightRig>
          </a:scene3d>
          <a:sp3d prstMaterial="clear">
            <a:bevelT h="63500" prst="softRound"/>
          </a:sp3d>
        </p:spPr>
        <p:txBody>
          <a:bodyPr wrap="square" rtlCol="0">
            <a:spAutoFit/>
          </a:bodyPr>
          <a:lstStyle/>
          <a:p>
            <a:pPr algn="just"/>
            <a:r>
              <a:rPr lang="bn-IN" sz="2400" b="1" dirty="0" smtClean="0">
                <a:solidFill>
                  <a:schemeClr val="accent1">
                    <a:lumMod val="50000"/>
                  </a:schemeClr>
                </a:solidFill>
                <a:latin typeface="NikoshBAN" pitchFamily="2" charset="0"/>
                <a:cs typeface="NikoshBAN" pitchFamily="2" charset="0"/>
              </a:rPr>
              <a:t>আব্দুর রহমান তার ছেলের অপারেশনের জন্য মানিকের কাছ থেকে ৫০০০০ টাকা ধার নেয়। কিন্তু যখন তার ছেলে সুস্থ হয়ে যায় তখন মানিকের পাওনা টাকার কথা আব্দুর রহমান অস্বীকার করে। ঘটনাক্রমে তারা এলাকার মাদবর ও অভিজ্ঞ আলেম আব্দুল মতিনের কাছে গেলে তিনি বললেন, যখন কোন ঋণ দিবেন তখন দু’জন সাক্ষী রাখবেন এবং লিখে ররাখবেন। তাহলে অস্বীকার করার কোন সুযোগ থাকবে না। এবং সাথে সাথে তেলাওয়াত করলেন-</a:t>
            </a:r>
          </a:p>
          <a:p>
            <a:pPr algn="r"/>
            <a:r>
              <a:rPr lang="ar-SA" sz="2400" b="1" dirty="0" smtClean="0">
                <a:solidFill>
                  <a:schemeClr val="accent1">
                    <a:lumMod val="50000"/>
                  </a:schemeClr>
                </a:solidFill>
                <a:cs typeface="+mj-cs"/>
              </a:rPr>
              <a:t>يَا </a:t>
            </a:r>
            <a:r>
              <a:rPr lang="ar-SA" sz="2400" b="1" dirty="0">
                <a:solidFill>
                  <a:schemeClr val="accent1">
                    <a:lumMod val="50000"/>
                  </a:schemeClr>
                </a:solidFill>
                <a:cs typeface="+mj-cs"/>
              </a:rPr>
              <a:t>أَيُّهَا الَّذِينَ آمَنُواْ إِذَا تَدَايَنتُم بِدَيْنٍ إِلَى أَجَلٍ مُّسَمًّى فَاكْتُبُوهُ وَلْيَكْتُب بَّيْنَكُمْ كَاتِبٌ بِالْعَدْلِ وَلاَ يَأْبَ كَاتِبٌ أَنْ يَكْتُبَ كَمَا عَلَّمَهُ اللّهُ</a:t>
            </a:r>
            <a:endParaRPr lang="en-US" sz="2400" b="1" dirty="0">
              <a:solidFill>
                <a:schemeClr val="accent1">
                  <a:lumMod val="50000"/>
                </a:schemeClr>
              </a:solidFill>
              <a:latin typeface="NikoshBAN" pitchFamily="2" charset="0"/>
              <a:cs typeface="+mj-cs"/>
            </a:endParaRPr>
          </a:p>
        </p:txBody>
      </p:sp>
      <p:sp>
        <p:nvSpPr>
          <p:cNvPr id="6" name="Cube 5"/>
          <p:cNvSpPr/>
          <p:nvPr/>
        </p:nvSpPr>
        <p:spPr>
          <a:xfrm>
            <a:off x="3429000" y="152400"/>
            <a:ext cx="3886200" cy="1524000"/>
          </a:xfrm>
          <a:prstGeom prst="cube">
            <a:avLst/>
          </a:prstGeom>
          <a:solidFill>
            <a:schemeClr val="accent3">
              <a:lumMod val="40000"/>
              <a:lumOff val="60000"/>
            </a:schemeClr>
          </a:solidFill>
          <a:effectLst>
            <a:glow rad="101600">
              <a:schemeClr val="accent5">
                <a:satMod val="175000"/>
                <a:alpha val="40000"/>
              </a:schemeClr>
            </a:glow>
            <a:outerShdw blurRad="63500" sx="102000" sy="102000" algn="ctr" rotWithShape="0">
              <a:prstClr val="black">
                <a:alpha val="40000"/>
              </a:prstClr>
            </a:outerShdw>
          </a:effectLst>
          <a:scene3d>
            <a:camera prst="perspective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7200" b="1" dirty="0" smtClean="0">
                <a:solidFill>
                  <a:srgbClr val="C00000"/>
                </a:solidFill>
                <a:latin typeface="NikoshBAN" pitchFamily="2" charset="0"/>
                <a:cs typeface="NikoshBAN" pitchFamily="2" charset="0"/>
              </a:rPr>
              <a:t>মূল্যায়ণ</a:t>
            </a:r>
            <a:r>
              <a:rPr lang="bn-IN" sz="4800" dirty="0" smtClean="0">
                <a:latin typeface="NikoshBAN" pitchFamily="2" charset="0"/>
                <a:cs typeface="NikoshBAN" pitchFamily="2" charset="0"/>
              </a:rPr>
              <a:t> </a:t>
            </a:r>
            <a:endParaRPr lang="en-US" sz="4800" dirty="0">
              <a:latin typeface="NikoshBAN" pitchFamily="2" charset="0"/>
              <a:cs typeface="NikoshBAN" pitchFamily="2" charset="0"/>
            </a:endParaRPr>
          </a:p>
        </p:txBody>
      </p:sp>
      <p:sp>
        <p:nvSpPr>
          <p:cNvPr id="2" name="Rectangle 1"/>
          <p:cNvSpPr/>
          <p:nvPr/>
        </p:nvSpPr>
        <p:spPr>
          <a:xfrm>
            <a:off x="406401" y="5029200"/>
            <a:ext cx="8305800" cy="16764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2400" b="1" dirty="0" smtClean="0">
                <a:solidFill>
                  <a:srgbClr val="FF0000"/>
                </a:solidFill>
                <a:latin typeface="Times New Roman" pitchFamily="18" charset="0"/>
                <a:cs typeface="NikoshBAN" pitchFamily="2" charset="0"/>
              </a:rPr>
              <a:t>(ক) </a:t>
            </a:r>
            <a:r>
              <a:rPr lang="ar-SA" sz="2400" b="1" dirty="0" smtClean="0">
                <a:solidFill>
                  <a:srgbClr val="FF0000"/>
                </a:solidFill>
                <a:latin typeface="Times New Roman" pitchFamily="18" charset="0"/>
                <a:cs typeface="Times New Roman" pitchFamily="18" charset="0"/>
              </a:rPr>
              <a:t>الْعَدْلِ</a:t>
            </a:r>
            <a:r>
              <a:rPr lang="bn-IN" sz="2400" b="1" dirty="0" smtClean="0">
                <a:solidFill>
                  <a:srgbClr val="FF0000"/>
                </a:solidFill>
                <a:latin typeface="Times New Roman" pitchFamily="18" charset="0"/>
                <a:cs typeface="NikoshBAN" pitchFamily="2" charset="0"/>
              </a:rPr>
              <a:t> এর অর্থ কী?</a:t>
            </a:r>
          </a:p>
          <a:p>
            <a:r>
              <a:rPr lang="bn-IN" sz="2400" b="1" dirty="0" smtClean="0">
                <a:solidFill>
                  <a:srgbClr val="7030A0"/>
                </a:solidFill>
                <a:latin typeface="NikoshBAN" pitchFamily="2" charset="0"/>
                <a:cs typeface="NikoshBAN" pitchFamily="2" charset="0"/>
              </a:rPr>
              <a:t>(খ) সাক্ষ্য বিধির মূলনীতি বর্ণনা কর।</a:t>
            </a:r>
            <a:endParaRPr lang="en-US" sz="2400" b="1" dirty="0">
              <a:solidFill>
                <a:srgbClr val="7030A0"/>
              </a:solidFill>
              <a:latin typeface="NikoshBAN" pitchFamily="2" charset="0"/>
              <a:cs typeface="NikoshBAN" pitchFamily="2" charset="0"/>
            </a:endParaRPr>
          </a:p>
          <a:p>
            <a:r>
              <a:rPr lang="bn-IN" sz="2400" b="1" dirty="0" smtClean="0">
                <a:solidFill>
                  <a:srgbClr val="00B050"/>
                </a:solidFill>
                <a:latin typeface="NikoshBAN" pitchFamily="2" charset="0"/>
                <a:cs typeface="NikoshBAN" pitchFamily="2" charset="0"/>
              </a:rPr>
              <a:t>(গ) আব্দুল মতিনের কথা ও আয়াতের সাথে মিল দেখাও।</a:t>
            </a:r>
            <a:endParaRPr lang="en-US" sz="2400" b="1" dirty="0">
              <a:solidFill>
                <a:srgbClr val="00B050"/>
              </a:solidFill>
              <a:latin typeface="NikoshBAN" pitchFamily="2" charset="0"/>
              <a:cs typeface="NikoshBAN" pitchFamily="2" charset="0"/>
            </a:endParaRPr>
          </a:p>
          <a:p>
            <a:r>
              <a:rPr lang="bn-IN" sz="2400" b="1" dirty="0" smtClean="0">
                <a:solidFill>
                  <a:schemeClr val="tx1"/>
                </a:solidFill>
                <a:latin typeface="NikoshBAN" pitchFamily="2" charset="0"/>
                <a:cs typeface="NikoshBAN" pitchFamily="2" charset="0"/>
              </a:rPr>
              <a:t>(ঘ) তুমি কী আব্দুল মতিনের মন্তব্যের সাথে একমত? তোমার মতের যথার্থতা প্রমাণ কর।</a:t>
            </a:r>
            <a:endParaRPr lang="en-US" sz="2400" b="1" dirty="0">
              <a:solidFill>
                <a:schemeClr val="tx1"/>
              </a:solidFill>
              <a:latin typeface="NikoshBAN" pitchFamily="2" charset="0"/>
              <a:cs typeface="NikoshBAN" pitchFamily="2" charset="0"/>
            </a:endParaRPr>
          </a:p>
        </p:txBody>
      </p:sp>
    </p:spTree>
    <p:extLst>
      <p:ext uri="{BB962C8B-B14F-4D97-AF65-F5344CB8AC3E}">
        <p14:creationId xmlns:p14="http://schemas.microsoft.com/office/powerpoint/2010/main" val="18343392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1600200" y="685801"/>
            <a:ext cx="6172200" cy="1981199"/>
          </a:xfrm>
          <a:prstGeom prst="ellipse">
            <a:avLst/>
          </a:prstGeom>
          <a:solidFill>
            <a:schemeClr val="accent2">
              <a:lumMod val="40000"/>
              <a:lumOff val="60000"/>
            </a:schemeClr>
          </a:solidFill>
          <a:ln>
            <a:noFill/>
          </a:ln>
          <a:effectLst>
            <a:outerShdw blurRad="50800" dist="38100" dir="5400000" algn="t" rotWithShape="0">
              <a:prstClr val="black">
                <a:alpha val="40000"/>
              </a:prstClr>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8000" b="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দলগত কাজ </a:t>
            </a:r>
            <a:endParaRPr lang="en-US" sz="8000" b="1" dirty="0">
              <a:solidFill>
                <a:srgbClr val="FF0000"/>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7" name="TextBox 6"/>
          <p:cNvSpPr txBox="1"/>
          <p:nvPr/>
        </p:nvSpPr>
        <p:spPr>
          <a:xfrm>
            <a:off x="1066800" y="3505200"/>
            <a:ext cx="7162800" cy="1446550"/>
          </a:xfrm>
          <a:prstGeom prst="rect">
            <a:avLst/>
          </a:prstGeom>
          <a:solidFill>
            <a:schemeClr val="accent2">
              <a:lumMod val="20000"/>
              <a:lumOff val="80000"/>
            </a:schemeClr>
          </a:solidFill>
          <a:ln>
            <a:noFill/>
          </a:ln>
          <a:effectLst>
            <a:glow rad="101600">
              <a:schemeClr val="accent5">
                <a:satMod val="175000"/>
                <a:alpha val="40000"/>
              </a:schemeClr>
            </a:glow>
            <a:outerShdw blurRad="50800" dist="38100" dir="10800000" algn="r" rotWithShape="0">
              <a:prstClr val="black">
                <a:alpha val="40000"/>
              </a:prstClr>
            </a:outerShdw>
            <a:reflection blurRad="6350" stA="52000" endA="300" endPos="35000" dir="5400000" sy="-100000" algn="bl" rotWithShape="0"/>
            <a:softEdge rad="31750"/>
          </a:effectLst>
          <a:scene3d>
            <a:camera prst="perspectiveAbove"/>
            <a:lightRig rig="contrasting" dir="t">
              <a:rot lat="0" lon="0" rev="7800000"/>
            </a:lightRig>
          </a:scene3d>
          <a:sp3d>
            <a:bevelT w="139700" h="139700" prst="convex"/>
          </a:sp3d>
        </p:spPr>
        <p:txBody>
          <a:bodyPr wrap="square" rtlCol="0">
            <a:spAutoFit/>
          </a:bodyPr>
          <a:lstStyle/>
          <a:p>
            <a:r>
              <a:rPr lang="bn-IN" sz="4400" b="1" dirty="0">
                <a:latin typeface="NikoshBAN" pitchFamily="2" charset="0"/>
                <a:cs typeface="NikoshBAN" pitchFamily="2" charset="0"/>
              </a:rPr>
              <a:t>১। বাইয়ে সালামের শর্ত সমুহ বর্ণনা কর। </a:t>
            </a:r>
          </a:p>
          <a:p>
            <a:r>
              <a:rPr lang="bn-IN" sz="4400" b="1" dirty="0">
                <a:solidFill>
                  <a:schemeClr val="accent3">
                    <a:lumMod val="75000"/>
                  </a:schemeClr>
                </a:solidFill>
                <a:latin typeface="NikoshBAN" pitchFamily="2" charset="0"/>
                <a:cs typeface="NikoshBAN" pitchFamily="2" charset="0"/>
              </a:rPr>
              <a:t>২। সাক্ষ্য বিধির মুলনীতি বিশ্লেষণ কর। </a:t>
            </a:r>
            <a:endParaRPr lang="en-US" sz="4000" b="1" dirty="0">
              <a:solidFill>
                <a:schemeClr val="accent3">
                  <a:lumMod val="75000"/>
                </a:schemeClr>
              </a:solidFill>
              <a:latin typeface="NikoshBAN" pitchFamily="2" charset="0"/>
              <a:cs typeface="NikoshBAN" pitchFamily="2" charset="0"/>
            </a:endParaRPr>
          </a:p>
        </p:txBody>
      </p:sp>
    </p:spTree>
    <p:extLst>
      <p:ext uri="{BB962C8B-B14F-4D97-AF65-F5344CB8AC3E}">
        <p14:creationId xmlns:p14="http://schemas.microsoft.com/office/powerpoint/2010/main" val="1341199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6017623" cy="4114800"/>
          </a:xfrm>
          <a:solidFill>
            <a:schemeClr val="accent1">
              <a:lumMod val="40000"/>
              <a:lumOff val="60000"/>
            </a:schemeClr>
          </a:solidFill>
          <a:ln>
            <a:noFill/>
          </a:ln>
          <a:effectLst>
            <a:glow rad="101600">
              <a:schemeClr val="accent3">
                <a:satMod val="175000"/>
                <a:alpha val="40000"/>
              </a:schemeClr>
            </a:glow>
            <a:outerShdw blurRad="50800" dist="38100" dir="5400000" algn="t" rotWithShape="0">
              <a:prstClr val="black">
                <a:alpha val="40000"/>
              </a:prstClr>
            </a:outerShdw>
            <a:softEdge rad="63500"/>
          </a:effectLst>
          <a:scene3d>
            <a:camera prst="orthographicFront">
              <a:rot lat="0" lon="0" rev="0"/>
            </a:camera>
            <a:lightRig rig="glow" dir="t">
              <a:rot lat="0" lon="0" rev="14100000"/>
            </a:lightRig>
          </a:scene3d>
          <a:sp3d prstMaterial="softEdge">
            <a:bevelT w="127000" prst="angle"/>
          </a:sp3d>
        </p:spPr>
        <p:txBody>
          <a:bodyPr>
            <a:normAutofit/>
          </a:bodyPr>
          <a:lstStyle/>
          <a:p>
            <a:pPr algn="l"/>
            <a:r>
              <a:rPr lang="bn-BD" sz="6700" b="1" dirty="0" smtClean="0">
                <a:solidFill>
                  <a:srgbClr val="00B050"/>
                </a:solidFill>
                <a:latin typeface="NikoshBAN" pitchFamily="2" charset="0"/>
                <a:cs typeface="NikoshBAN" pitchFamily="2" charset="0"/>
              </a:rPr>
              <a:t>মোঃআঃহালিম</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BD" sz="6000" b="1" dirty="0" smtClean="0">
                <a:solidFill>
                  <a:schemeClr val="accent3">
                    <a:lumMod val="75000"/>
                  </a:schemeClr>
                </a:solidFill>
                <a:latin typeface="NikoshBAN" pitchFamily="2" charset="0"/>
                <a:cs typeface="NikoshBAN" pitchFamily="2" charset="0"/>
              </a:rPr>
              <a:t>সহকারী সুপার</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BD" sz="4000" b="1" dirty="0" smtClean="0">
                <a:solidFill>
                  <a:schemeClr val="accent6">
                    <a:lumMod val="75000"/>
                  </a:schemeClr>
                </a:solidFill>
                <a:latin typeface="NikoshBAN" pitchFamily="2" charset="0"/>
                <a:cs typeface="NikoshBAN" pitchFamily="2" charset="0"/>
              </a:rPr>
              <a:t>আমরাইল সিদ্দিকিয়া দাখিল মাদ্‌রাসা </a:t>
            </a:r>
            <a:r>
              <a:rPr lang="bn-BD" sz="5400" b="1" dirty="0" smtClean="0">
                <a:solidFill>
                  <a:schemeClr val="accent6">
                    <a:lumMod val="75000"/>
                  </a:schemeClr>
                </a:solidFill>
                <a:latin typeface="NikoshBAN" pitchFamily="2" charset="0"/>
                <a:cs typeface="NikoshBAN" pitchFamily="2" charset="0"/>
              </a:rPr>
              <a:t/>
            </a:r>
            <a:br>
              <a:rPr lang="bn-BD" sz="5400" b="1" dirty="0" smtClean="0">
                <a:solidFill>
                  <a:schemeClr val="accent6">
                    <a:lumMod val="75000"/>
                  </a:schemeClr>
                </a:solidFill>
                <a:latin typeface="NikoshBAN" pitchFamily="2" charset="0"/>
                <a:cs typeface="NikoshBAN" pitchFamily="2" charset="0"/>
              </a:rPr>
            </a:br>
            <a:r>
              <a:rPr lang="bn-BD" b="1" dirty="0" smtClean="0">
                <a:latin typeface="NikoshBAN" pitchFamily="2" charset="0"/>
                <a:cs typeface="NikoshBAN" pitchFamily="2" charset="0"/>
              </a:rPr>
              <a:t>যাদবপুর</a:t>
            </a:r>
            <a:r>
              <a:rPr lang="en-US" b="1" dirty="0" smtClean="0">
                <a:latin typeface="NikoshBAN" pitchFamily="2" charset="0"/>
                <a:cs typeface="NikoshBAN" pitchFamily="2" charset="0"/>
              </a:rPr>
              <a:t>-</a:t>
            </a:r>
            <a:r>
              <a:rPr lang="bn-BD" b="1" dirty="0" smtClean="0">
                <a:latin typeface="NikoshBAN" pitchFamily="2" charset="0"/>
                <a:cs typeface="NikoshBAN" pitchFamily="2" charset="0"/>
              </a:rPr>
              <a:t>ধামরাই</a:t>
            </a:r>
            <a:r>
              <a:rPr lang="en-US" b="1" dirty="0" smtClean="0">
                <a:latin typeface="NikoshBAN" pitchFamily="2" charset="0"/>
                <a:cs typeface="NikoshBAN" pitchFamily="2" charset="0"/>
              </a:rPr>
              <a:t>-</a:t>
            </a:r>
            <a:r>
              <a:rPr lang="bn-BD" b="1" dirty="0" smtClean="0">
                <a:latin typeface="NikoshBAN" pitchFamily="2" charset="0"/>
                <a:cs typeface="NikoshBAN" pitchFamily="2" charset="0"/>
              </a:rPr>
              <a:t>ঢাকা</a:t>
            </a:r>
            <a:r>
              <a:rPr lang="bn-BD" b="1" dirty="0" smtClean="0">
                <a:solidFill>
                  <a:schemeClr val="accent6">
                    <a:lumMod val="75000"/>
                  </a:schemeClr>
                </a:solidFill>
                <a:latin typeface="NikoshBAN" pitchFamily="2" charset="0"/>
                <a:cs typeface="NikoshBAN" pitchFamily="2" charset="0"/>
              </a:rPr>
              <a:t> </a:t>
            </a:r>
            <a:r>
              <a:rPr lang="en-US" sz="4800" b="1" dirty="0" smtClean="0">
                <a:solidFill>
                  <a:schemeClr val="accent6">
                    <a:lumMod val="75000"/>
                  </a:schemeClr>
                </a:solidFill>
                <a:latin typeface="NikoshBAN" pitchFamily="2" charset="0"/>
                <a:cs typeface="NikoshBAN" pitchFamily="2" charset="0"/>
              </a:rPr>
              <a:t/>
            </a:r>
            <a:br>
              <a:rPr lang="en-US" sz="4800" b="1" dirty="0" smtClean="0">
                <a:solidFill>
                  <a:schemeClr val="accent6">
                    <a:lumMod val="75000"/>
                  </a:schemeClr>
                </a:solidFill>
                <a:latin typeface="NikoshBAN" pitchFamily="2" charset="0"/>
                <a:cs typeface="NikoshBAN" pitchFamily="2" charset="0"/>
              </a:rPr>
            </a:br>
            <a:r>
              <a:rPr lang="en-US" sz="2200" dirty="0" smtClean="0">
                <a:solidFill>
                  <a:schemeClr val="bg1">
                    <a:lumMod val="85000"/>
                  </a:schemeClr>
                </a:solidFill>
                <a:latin typeface="NikoshBAN" pitchFamily="2" charset="0"/>
                <a:cs typeface="NikoshBAN" pitchFamily="2" charset="0"/>
                <a:hlinkClick r:id="rId2"/>
              </a:rPr>
              <a:t>abdulhalim19711944@gmail.com</a:t>
            </a:r>
            <a:r>
              <a:rPr lang="en-US" sz="2200" b="1" dirty="0" smtClean="0">
                <a:solidFill>
                  <a:srgbClr val="00B0F0"/>
                </a:solidFill>
                <a:latin typeface="NikoshBAN" pitchFamily="2" charset="0"/>
                <a:cs typeface="NikoshBAN" pitchFamily="2" charset="0"/>
              </a:rPr>
              <a:t>   </a:t>
            </a:r>
            <a:r>
              <a:rPr lang="en-US" sz="2200" dirty="0" smtClean="0">
                <a:latin typeface="NikoshBAN" pitchFamily="2" charset="0"/>
                <a:cs typeface="NikoshBAN" pitchFamily="2" charset="0"/>
              </a:rPr>
              <a:t>abdulhalim197153@yahoo.com</a:t>
            </a:r>
            <a:endParaRPr lang="en-US" sz="5400" b="1" dirty="0">
              <a:solidFill>
                <a:schemeClr val="accent6">
                  <a:lumMod val="75000"/>
                </a:schemeClr>
              </a:solidFill>
              <a:latin typeface="NikoshBAN" pitchFamily="2" charset="0"/>
              <a:cs typeface="NikoshBAN" pitchFamily="2" charset="0"/>
            </a:endParaRPr>
          </a:p>
        </p:txBody>
      </p:sp>
      <p:sp>
        <p:nvSpPr>
          <p:cNvPr id="5" name="TextBox 4"/>
          <p:cNvSpPr txBox="1"/>
          <p:nvPr/>
        </p:nvSpPr>
        <p:spPr>
          <a:xfrm>
            <a:off x="152400" y="4397276"/>
            <a:ext cx="4114800" cy="2308324"/>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bn-BD"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শ্রেণী-নবম</a:t>
            </a:r>
          </a:p>
          <a:p>
            <a:r>
              <a:rPr lang="bn-BD"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বিষয়-</a:t>
            </a:r>
            <a:r>
              <a:rPr lang="bn-I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পারস্পরিক লেনদেন</a:t>
            </a:r>
            <a:endParaRPr lang="bn-BD"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endParaRPr>
          </a:p>
          <a:p>
            <a:r>
              <a:rPr lang="bn-I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পঞ্চম পাঠ</a:t>
            </a:r>
          </a:p>
          <a:p>
            <a:r>
              <a:rPr lang="bn-BD"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সময়-৪</a:t>
            </a:r>
            <a:r>
              <a:rPr lang="bn-I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০</a:t>
            </a:r>
            <a:r>
              <a:rPr lang="bn-BD"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 </a:t>
            </a:r>
            <a:r>
              <a:rPr lang="bn-BD"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NikoshBAN" pitchFamily="2" charset="0"/>
                <a:cs typeface="NikoshBAN" pitchFamily="2" charset="0"/>
              </a:rPr>
              <a:t>মিনিট</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pSp>
        <p:nvGrpSpPr>
          <p:cNvPr id="7" name="Group 6"/>
          <p:cNvGrpSpPr/>
          <p:nvPr/>
        </p:nvGrpSpPr>
        <p:grpSpPr>
          <a:xfrm>
            <a:off x="6705601" y="685800"/>
            <a:ext cx="2057400" cy="2438400"/>
            <a:chOff x="5638800" y="3352800"/>
            <a:chExt cx="2590800" cy="3425320"/>
          </a:xfrm>
          <a:effectLst/>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8800" y="3352800"/>
              <a:ext cx="2590800" cy="3324123"/>
            </a:xfrm>
            <a:prstGeom prst="rect">
              <a:avLst/>
            </a:prstGeom>
            <a:solidFill>
              <a:schemeClr val="accent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4" name="Oval 3"/>
            <p:cNvSpPr/>
            <p:nvPr/>
          </p:nvSpPr>
          <p:spPr>
            <a:xfrm>
              <a:off x="5638800" y="3352800"/>
              <a:ext cx="2590800" cy="3425320"/>
            </a:xfrm>
            <a:prstGeom prst="ellipse">
              <a:avLst/>
            </a:prstGeom>
            <a:no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NikoshBAN" pitchFamily="2" charset="0"/>
                <a:cs typeface="NikoshBAN" pitchFamily="2" charset="0"/>
              </a:endParaRPr>
            </a:p>
          </p:txBody>
        </p:sp>
      </p:grpSp>
    </p:spTree>
    <p:extLst>
      <p:ext uri="{BB962C8B-B14F-4D97-AF65-F5344CB8AC3E}">
        <p14:creationId xmlns:p14="http://schemas.microsoft.com/office/powerpoint/2010/main" val="459480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762000" y="228600"/>
            <a:ext cx="7467600" cy="1146048"/>
          </a:xfrm>
          <a:prstGeom prst="flowChartAlternateProcess">
            <a:avLst/>
          </a:prstGeom>
          <a:solidFill>
            <a:srgbClr val="00B050"/>
          </a:solidFill>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6600" b="1" dirty="0" smtClean="0">
                <a:solidFill>
                  <a:schemeClr val="tx1"/>
                </a:solidFill>
                <a:latin typeface="NikoshBAN" pitchFamily="2" charset="0"/>
                <a:cs typeface="NikoshBAN" pitchFamily="2" charset="0"/>
              </a:rPr>
              <a:t>السلام عليكم ورحمة الله</a:t>
            </a:r>
            <a:endParaRPr lang="en-US" sz="6600" b="1" dirty="0">
              <a:solidFill>
                <a:schemeClr val="tx1"/>
              </a:solidFill>
              <a:latin typeface="NikoshBAN" pitchFamily="2" charset="0"/>
              <a:cs typeface="NikoshBAN" pitchFamily="2"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2295524"/>
            <a:ext cx="4886566" cy="3876676"/>
          </a:xfrm>
          <a:prstGeom prst="rect">
            <a:avLst/>
          </a:prstGeom>
        </p:spPr>
      </p:pic>
    </p:spTree>
    <p:extLst>
      <p:ext uri="{BB962C8B-B14F-4D97-AF65-F5344CB8AC3E}">
        <p14:creationId xmlns:p14="http://schemas.microsoft.com/office/powerpoint/2010/main" val="723926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1231892"/>
            <a:ext cx="4021788" cy="2393819"/>
          </a:xfrm>
          <a:prstGeom prst="rect">
            <a:avLst/>
          </a:prstGeom>
        </p:spPr>
      </p:pic>
      <p:sp>
        <p:nvSpPr>
          <p:cNvPr id="3" name="Snip Same Side Corner Rectangle 2"/>
          <p:cNvSpPr/>
          <p:nvPr/>
        </p:nvSpPr>
        <p:spPr>
          <a:xfrm>
            <a:off x="2023533" y="152400"/>
            <a:ext cx="4085106" cy="914400"/>
          </a:xfrm>
          <a:prstGeom prst="snip2SameRect">
            <a:avLst/>
          </a:prstGeom>
          <a:solidFill>
            <a:schemeClr val="accent4">
              <a:lumMod val="75000"/>
            </a:schemeClr>
          </a:solidFill>
          <a:ln>
            <a:noFill/>
          </a:ln>
          <a:effectLst/>
          <a:scene3d>
            <a:camera prst="orthographicFront">
              <a:rot lat="0" lon="0" rev="0"/>
            </a:camera>
            <a:lightRig rig="contrasting" dir="t">
              <a:rot lat="0" lon="0" rev="7800000"/>
            </a:lightRig>
          </a:scene3d>
          <a:sp3d>
            <a:bevelT w="139700" h="1397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b="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আজকের পাঠ </a:t>
            </a:r>
            <a:endParaRPr lang="en-US" b="1" dirty="0">
              <a:solidFill>
                <a:schemeClr val="bg1"/>
              </a:solidFill>
              <a:effectLst>
                <a:outerShdw blurRad="38100" dist="38100" dir="2700000" algn="tl">
                  <a:srgbClr val="000000">
                    <a:alpha val="43137"/>
                  </a:srgbClr>
                </a:outerShdw>
              </a:effectLst>
              <a:latin typeface="NikoshBAN" pitchFamily="2" charset="0"/>
              <a:cs typeface="NikoshBAN" pitchFamily="2"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751" y="1231892"/>
            <a:ext cx="2585608" cy="143454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284" y="2743200"/>
            <a:ext cx="2594075" cy="1571981"/>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29000" y="3733800"/>
            <a:ext cx="2370857" cy="1571981"/>
          </a:xfrm>
          <a:prstGeom prst="rect">
            <a:avLst/>
          </a:prstGeom>
        </p:spPr>
      </p:pic>
    </p:spTree>
    <p:extLst>
      <p:ext uri="{BB962C8B-B14F-4D97-AF65-F5344CB8AC3E}">
        <p14:creationId xmlns:p14="http://schemas.microsoft.com/office/powerpoint/2010/main" val="1788336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36838"/>
            <a:ext cx="8229600" cy="3535362"/>
          </a:xfrm>
          <a:solidFill>
            <a:schemeClr val="accent1">
              <a:lumMod val="40000"/>
              <a:lumOff val="60000"/>
            </a:schemeClr>
          </a:solidFill>
          <a:ln>
            <a:noFill/>
          </a:ln>
          <a:effectLst>
            <a:glow rad="101600">
              <a:schemeClr val="accent5">
                <a:satMod val="175000"/>
                <a:alpha val="40000"/>
              </a:schemeClr>
            </a:glow>
            <a:outerShdw blurRad="50800" dist="38100" dir="10800000" algn="r" rotWithShape="0">
              <a:prstClr val="black">
                <a:alpha val="40000"/>
              </a:prstClr>
            </a:outerShdw>
            <a:softEdge rad="63500"/>
          </a:effectLst>
          <a:scene3d>
            <a:camera prst="orthographicFront">
              <a:rot lat="0" lon="0" rev="0"/>
            </a:camera>
            <a:lightRig rig="glow" dir="t">
              <a:rot lat="0" lon="0" rev="14100000"/>
            </a:lightRig>
          </a:scene3d>
          <a:sp3d prstMaterial="softEdge">
            <a:bevelT w="127000" prst="slope"/>
          </a:sp3d>
        </p:spPr>
        <p:txBody>
          <a:bodyPr>
            <a:noAutofit/>
          </a:bodyPr>
          <a:lstStyle/>
          <a:p>
            <a:pPr algn="l"/>
            <a:r>
              <a:rPr lang="bn-BD" sz="4000" b="1" dirty="0" smtClean="0">
                <a:solidFill>
                  <a:schemeClr val="accent2">
                    <a:lumMod val="50000"/>
                  </a:schemeClr>
                </a:solidFill>
                <a:latin typeface="NikoshBAN" pitchFamily="2" charset="0"/>
                <a:cs typeface="NikoshBAN" pitchFamily="2" charset="0"/>
              </a:rPr>
              <a:t>এই পাঠ শেষে  শিক্ষার্থীরা---</a:t>
            </a:r>
            <a:br>
              <a:rPr lang="bn-BD" sz="4000" b="1" dirty="0" smtClean="0">
                <a:solidFill>
                  <a:schemeClr val="accent2">
                    <a:lumMod val="50000"/>
                  </a:schemeClr>
                </a:solidFill>
                <a:latin typeface="NikoshBAN" pitchFamily="2" charset="0"/>
                <a:cs typeface="NikoshBAN" pitchFamily="2" charset="0"/>
              </a:rPr>
            </a:br>
            <a:r>
              <a:rPr lang="bn-BD" sz="4000" b="1" dirty="0" smtClean="0">
                <a:solidFill>
                  <a:schemeClr val="accent2">
                    <a:lumMod val="50000"/>
                  </a:schemeClr>
                </a:solidFill>
                <a:latin typeface="NikoshBAN" pitchFamily="2" charset="0"/>
                <a:cs typeface="NikoshBAN" pitchFamily="2" charset="0"/>
              </a:rPr>
              <a:t>১। </a:t>
            </a:r>
            <a:r>
              <a:rPr lang="bn-IN" sz="4000" b="1" dirty="0" smtClean="0">
                <a:solidFill>
                  <a:schemeClr val="accent2">
                    <a:lumMod val="50000"/>
                  </a:schemeClr>
                </a:solidFill>
                <a:latin typeface="NikoshBAN" pitchFamily="2" charset="0"/>
                <a:cs typeface="NikoshBAN" pitchFamily="2" charset="0"/>
              </a:rPr>
              <a:t>মোয়ামালাত কী তা </a:t>
            </a:r>
            <a:r>
              <a:rPr lang="bn-BD" sz="4000" b="1" dirty="0" smtClean="0">
                <a:solidFill>
                  <a:schemeClr val="accent2">
                    <a:lumMod val="50000"/>
                  </a:schemeClr>
                </a:solidFill>
                <a:latin typeface="NikoshBAN" pitchFamily="2" charset="0"/>
                <a:cs typeface="NikoshBAN" pitchFamily="2" charset="0"/>
              </a:rPr>
              <a:t>বলতে পারবে</a:t>
            </a:r>
            <a:br>
              <a:rPr lang="bn-BD" sz="4000" b="1" dirty="0" smtClean="0">
                <a:solidFill>
                  <a:schemeClr val="accent2">
                    <a:lumMod val="50000"/>
                  </a:schemeClr>
                </a:solidFill>
                <a:latin typeface="NikoshBAN" pitchFamily="2" charset="0"/>
                <a:cs typeface="NikoshBAN" pitchFamily="2" charset="0"/>
              </a:rPr>
            </a:br>
            <a:r>
              <a:rPr lang="bn-BD" sz="4000" b="1" dirty="0" smtClean="0">
                <a:solidFill>
                  <a:schemeClr val="accent2">
                    <a:lumMod val="50000"/>
                  </a:schemeClr>
                </a:solidFill>
                <a:latin typeface="NikoshBAN" pitchFamily="2" charset="0"/>
                <a:cs typeface="NikoshBAN" pitchFamily="2" charset="0"/>
              </a:rPr>
              <a:t>২। </a:t>
            </a:r>
            <a:r>
              <a:rPr lang="bn-IN" sz="4000" b="1" dirty="0" smtClean="0">
                <a:solidFill>
                  <a:schemeClr val="accent2">
                    <a:lumMod val="50000"/>
                  </a:schemeClr>
                </a:solidFill>
                <a:latin typeface="NikoshBAN" pitchFamily="2" charset="0"/>
                <a:cs typeface="NikoshBAN" pitchFamily="2" charset="0"/>
              </a:rPr>
              <a:t>সাক্ষ্য-বিধির মুলনীতি ব্যাখ্যা করতে </a:t>
            </a:r>
            <a:r>
              <a:rPr lang="bn-BD" sz="4000" b="1" dirty="0" smtClean="0">
                <a:solidFill>
                  <a:schemeClr val="accent2">
                    <a:lumMod val="50000"/>
                  </a:schemeClr>
                </a:solidFill>
                <a:latin typeface="NikoshBAN" pitchFamily="2" charset="0"/>
                <a:cs typeface="NikoshBAN" pitchFamily="2" charset="0"/>
              </a:rPr>
              <a:t>পারবে</a:t>
            </a:r>
            <a:br>
              <a:rPr lang="bn-BD" sz="4000" b="1" dirty="0" smtClean="0">
                <a:solidFill>
                  <a:schemeClr val="accent2">
                    <a:lumMod val="50000"/>
                  </a:schemeClr>
                </a:solidFill>
                <a:latin typeface="NikoshBAN" pitchFamily="2" charset="0"/>
                <a:cs typeface="NikoshBAN" pitchFamily="2" charset="0"/>
              </a:rPr>
            </a:br>
            <a:r>
              <a:rPr lang="bn-BD" sz="4000" b="1" dirty="0" smtClean="0">
                <a:solidFill>
                  <a:schemeClr val="accent2">
                    <a:lumMod val="50000"/>
                  </a:schemeClr>
                </a:solidFill>
                <a:latin typeface="NikoshBAN" pitchFamily="2" charset="0"/>
                <a:cs typeface="NikoshBAN" pitchFamily="2" charset="0"/>
              </a:rPr>
              <a:t>৩। </a:t>
            </a:r>
            <a:r>
              <a:rPr lang="bn-IN" sz="4000" b="1" dirty="0" smtClean="0">
                <a:solidFill>
                  <a:schemeClr val="accent2">
                    <a:lumMod val="50000"/>
                  </a:schemeClr>
                </a:solidFill>
                <a:latin typeface="NikoshBAN" pitchFamily="2" charset="0"/>
                <a:cs typeface="NikoshBAN" pitchFamily="2" charset="0"/>
              </a:rPr>
              <a:t>সাক্ষীদের শর্তাবলী বর্ণনা </a:t>
            </a:r>
            <a:r>
              <a:rPr lang="bn-BD" sz="4000" b="1" dirty="0" smtClean="0">
                <a:solidFill>
                  <a:schemeClr val="accent2">
                    <a:lumMod val="50000"/>
                  </a:schemeClr>
                </a:solidFill>
                <a:latin typeface="NikoshBAN" pitchFamily="2" charset="0"/>
                <a:cs typeface="NikoshBAN" pitchFamily="2" charset="0"/>
              </a:rPr>
              <a:t>করতে পারবে</a:t>
            </a:r>
            <a:r>
              <a:rPr lang="bn-IN" sz="4000" b="1" dirty="0" smtClean="0">
                <a:solidFill>
                  <a:schemeClr val="accent2">
                    <a:lumMod val="50000"/>
                  </a:schemeClr>
                </a:solidFill>
                <a:latin typeface="NikoshBAN" pitchFamily="2" charset="0"/>
                <a:cs typeface="NikoshBAN" pitchFamily="2" charset="0"/>
              </a:rPr>
              <a:t/>
            </a:r>
            <a:br>
              <a:rPr lang="bn-IN" sz="4000" b="1" dirty="0" smtClean="0">
                <a:solidFill>
                  <a:schemeClr val="accent2">
                    <a:lumMod val="50000"/>
                  </a:schemeClr>
                </a:solidFill>
                <a:latin typeface="NikoshBAN" pitchFamily="2" charset="0"/>
                <a:cs typeface="NikoshBAN" pitchFamily="2" charset="0"/>
              </a:rPr>
            </a:br>
            <a:r>
              <a:rPr lang="bn-IN" sz="4000" b="1" dirty="0" smtClean="0">
                <a:solidFill>
                  <a:schemeClr val="accent2">
                    <a:lumMod val="50000"/>
                  </a:schemeClr>
                </a:solidFill>
                <a:latin typeface="NikoshBAN" pitchFamily="2" charset="0"/>
                <a:cs typeface="NikoshBAN" pitchFamily="2" charset="0"/>
              </a:rPr>
              <a:t>৪। ক্রয়-বিক্রয়ের শর্ত সমুহ বিশ্লেষণ করতে পারবে  </a:t>
            </a:r>
            <a:br>
              <a:rPr lang="bn-IN" sz="4000" b="1" dirty="0" smtClean="0">
                <a:solidFill>
                  <a:schemeClr val="accent2">
                    <a:lumMod val="50000"/>
                  </a:schemeClr>
                </a:solidFill>
                <a:latin typeface="NikoshBAN" pitchFamily="2" charset="0"/>
                <a:cs typeface="NikoshBAN" pitchFamily="2" charset="0"/>
              </a:rPr>
            </a:br>
            <a:r>
              <a:rPr lang="bn-IN" sz="4000" b="1" dirty="0" smtClean="0">
                <a:solidFill>
                  <a:schemeClr val="accent2">
                    <a:lumMod val="50000"/>
                  </a:schemeClr>
                </a:solidFill>
                <a:latin typeface="NikoshBAN" pitchFamily="2" charset="0"/>
                <a:cs typeface="NikoshBAN" pitchFamily="2" charset="0"/>
              </a:rPr>
              <a:t>৫। বাইয়ে সালামের শর্ত সমুহ নির্ণয় করতে পারবে</a:t>
            </a:r>
            <a:r>
              <a:rPr lang="bn-BD" sz="4000" b="1" dirty="0" smtClean="0">
                <a:solidFill>
                  <a:schemeClr val="accent2">
                    <a:lumMod val="50000"/>
                  </a:schemeClr>
                </a:solidFill>
                <a:latin typeface="NikoshBAN" pitchFamily="2" charset="0"/>
                <a:cs typeface="NikoshBAN" pitchFamily="2" charset="0"/>
              </a:rPr>
              <a:t> </a:t>
            </a:r>
            <a:r>
              <a:rPr lang="bn-BD" sz="4000" dirty="0" smtClean="0">
                <a:solidFill>
                  <a:schemeClr val="accent2">
                    <a:lumMod val="50000"/>
                  </a:schemeClr>
                </a:solidFill>
                <a:latin typeface="NikoshBAN" pitchFamily="2" charset="0"/>
                <a:cs typeface="NikoshBAN" pitchFamily="2" charset="0"/>
              </a:rPr>
              <a:t> </a:t>
            </a:r>
            <a:endParaRPr lang="en-US" sz="4000" dirty="0">
              <a:solidFill>
                <a:schemeClr val="accent2">
                  <a:lumMod val="50000"/>
                </a:schemeClr>
              </a:solidFill>
              <a:latin typeface="NikoshBAN" pitchFamily="2" charset="0"/>
              <a:cs typeface="NikoshBAN" pitchFamily="2" charset="0"/>
            </a:endParaRPr>
          </a:p>
        </p:txBody>
      </p:sp>
      <p:sp>
        <p:nvSpPr>
          <p:cNvPr id="4" name="Oval Callout 3"/>
          <p:cNvSpPr/>
          <p:nvPr/>
        </p:nvSpPr>
        <p:spPr>
          <a:xfrm>
            <a:off x="1981200" y="228600"/>
            <a:ext cx="4495800" cy="1898612"/>
          </a:xfrm>
          <a:prstGeom prst="wedgeEllipseCallout">
            <a:avLst/>
          </a:prstGeom>
          <a:solidFill>
            <a:schemeClr val="accent1">
              <a:lumMod val="20000"/>
              <a:lumOff val="80000"/>
            </a:schemeClr>
          </a:solidFill>
          <a:ln>
            <a:noFill/>
          </a:ln>
          <a:effectLst>
            <a:glow rad="63500">
              <a:schemeClr val="accent6">
                <a:satMod val="175000"/>
                <a:alpha val="40000"/>
              </a:schemeClr>
            </a:glow>
            <a:outerShdw blurRad="50800" dist="38100" dir="8100000" algn="tr" rotWithShape="0">
              <a:prstClr val="black">
                <a:alpha val="40000"/>
              </a:prstClr>
            </a:outerShdw>
            <a:softEdge rad="31750"/>
          </a:effectLst>
          <a:scene3d>
            <a:camera prst="perspectiveBelow"/>
            <a:lightRig rig="soft" dir="t">
              <a:rot lat="0" lon="0" rev="0"/>
            </a:lightRig>
          </a:scene3d>
          <a:sp3d contourW="44450" prstMaterial="matte">
            <a:bevelT w="63500" h="63500" prst="relaxedIns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8000" b="1" dirty="0" smtClean="0">
                <a:solidFill>
                  <a:srgbClr val="00B050"/>
                </a:solidFill>
                <a:latin typeface="NikoshBAN" pitchFamily="2" charset="0"/>
                <a:cs typeface="NikoshBAN" pitchFamily="2" charset="0"/>
              </a:rPr>
              <a:t>শিখণফল</a:t>
            </a:r>
            <a:r>
              <a:rPr lang="bn-IN" sz="8800" dirty="0" smtClean="0">
                <a:latin typeface="NikoshBAN" pitchFamily="2" charset="0"/>
                <a:cs typeface="NikoshBAN" pitchFamily="2" charset="0"/>
              </a:rPr>
              <a:t>  </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3283698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22957"/>
            <a:ext cx="8305800" cy="6001643"/>
          </a:xfrm>
          <a:prstGeom prst="rect">
            <a:avLst/>
          </a:prstGeom>
          <a:solidFill>
            <a:schemeClr val="accent4">
              <a:lumMod val="20000"/>
              <a:lumOff val="80000"/>
            </a:schemeClr>
          </a:solidFill>
          <a:ln>
            <a:noFill/>
          </a:ln>
          <a:effectLst>
            <a:outerShdw blurRad="63500" sx="102000" sy="102000" algn="ctr" rotWithShape="0">
              <a:prstClr val="black">
                <a:alpha val="40000"/>
              </a:prstClr>
            </a:outerShdw>
          </a:effectLst>
          <a:scene3d>
            <a:camera prst="orthographicFront">
              <a:rot lat="0" lon="0" rev="0"/>
            </a:camera>
            <a:lightRig rig="contrasting" dir="t">
              <a:rot lat="0" lon="0" rev="7800000"/>
            </a:lightRig>
          </a:scene3d>
          <a:sp3d>
            <a:bevelT w="139700" h="139700" prst="angle"/>
          </a:sp3d>
        </p:spPr>
        <p:txBody>
          <a:bodyPr wrap="square" rtlCol="0">
            <a:spAutoFit/>
          </a:bodyPr>
          <a:lstStyle/>
          <a:p>
            <a:pPr algn="just" rtl="1"/>
            <a:r>
              <a:rPr lang="ar-SA" sz="3200" dirty="0">
                <a:latin typeface="NikoshBAN" pitchFamily="2" charset="0"/>
                <a:cs typeface="+mj-cs"/>
              </a:rPr>
              <a:t>يَا أَيُّهَا الَّذِينَ آمَنُواْ إِذَا تَدَايَنتُم بِدَيْنٍ إِلَى أَجَلٍ مُّسَمًّى فَاكْتُبُوهُ وَلْيَكْتُب بَّيْنَكُمْ كَاتِبٌ بِالْعَدْلِ وَلاَ يَأْبَ كَاتِبٌ أَنْ يَكْتُبَ كَمَا عَلَّمَهُ اللّهُ فَلْيَكْتُبْ وَلْيُمْلِلِ الَّذِي عَلَيْهِ الْحَقُّ وَلْيَتَّقِ اللّهَ رَبَّهُ وَلاَ يَبْخَسْ مِنْهُ شَيْئاً فَإن كَانَ الَّذِي عَلَيْهِ الْحَقُّ سَفِيهاً أَوْ ضَعِيفاً أَوْ لاَ يَسْتَطِيعُ أَن يُمِلَّ هُوَ فَلْيُمْلِلْ وَلِيُّهُ بِالْعَدْلِ وَاسْتَشْهِدُواْ شَهِيدَيْنِ من رِّجَالِكُمْ فَإِن لَّمْ يَكُونَا رَجُلَيْنِ فَرَجُلٌ وَامْرَأَتَانِ مِمَّن تَرْضَوْنَ مِنَ الشُّهَدَاء أَن تَضِلَّ إْحْدَاهُمَا فَتُذَكِّرَ إِحْدَاهُمَا الأُخْرَى وَلاَ يَأْبَ الشُّهَدَاء إِذَا مَا دُعُواْ وَلاَ تَسْأَمُوْاْ أَن تَكْتُبُوْهُ صَغِيراً أَو كَبِيراً إِلَى أَجَلِهِ ذَلِكُمْ أَقْسَطُ عِندَ اللّهِ وَأَقْومُ لِلشَّهَادَةِ وَأَدْنَى أَلاَّ تَرْتَابُواْ إِلاَّ أَن تَكُونَ تِجَارَةً حَاضِرَةً تُدِيرُونَهَا بَيْنَكُمْ فَلَيْسَ عَلَيْكُمْ جُنَاحٌ أَلاَّ تَكْتُبُوهَا وَأَشْهِدُوْاْ إِذَا تَبَايَعْتُمْ وَلاَ يُضَآرَّ كَاتِبٌ وَلاَ شَهِيدٌ وَإِن تَفْعَلُواْ فَإِنَّهُ فُسُوقٌ بِكُمْ وَاتَّقُواْ اللّهَ وَيُعَلِّمُكُمُ اللّهُ وَاللّهُ بِكُلِّ شَيْءٍ عَلِيمٌ {282}</a:t>
            </a:r>
            <a:endParaRPr lang="en-US" sz="3200" b="1" dirty="0" smtClean="0">
              <a:latin typeface="NikoshBAN" pitchFamily="2" charset="0"/>
              <a:cs typeface="NikoshBAN" pitchFamily="2" charset="0"/>
            </a:endParaRPr>
          </a:p>
        </p:txBody>
      </p:sp>
    </p:spTree>
    <p:extLst>
      <p:ext uri="{BB962C8B-B14F-4D97-AF65-F5344CB8AC3E}">
        <p14:creationId xmlns:p14="http://schemas.microsoft.com/office/powerpoint/2010/main" val="165480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0999" y="876955"/>
            <a:ext cx="8458201" cy="5447645"/>
          </a:xfrm>
          <a:prstGeom prst="rect">
            <a:avLst/>
          </a:prstGeom>
          <a:solidFill>
            <a:schemeClr val="accent1">
              <a:lumMod val="40000"/>
              <a:lumOff val="60000"/>
            </a:schemeClr>
          </a:solidFill>
          <a:scene3d>
            <a:camera prst="orthographicFront"/>
            <a:lightRig rig="threePt" dir="t"/>
          </a:scene3d>
          <a:sp3d>
            <a:bevelT prst="slope"/>
          </a:sp3d>
        </p:spPr>
        <p:txBody>
          <a:bodyPr wrap="square" rtlCol="0">
            <a:spAutoFit/>
          </a:bodyPr>
          <a:lstStyle/>
          <a:p>
            <a:pPr algn="just"/>
            <a:r>
              <a:rPr lang="bn-BD" sz="2000" b="1" dirty="0" smtClean="0">
                <a:latin typeface="NikoshBAN" pitchFamily="2" charset="0"/>
                <a:cs typeface="NikoshBAN" pitchFamily="2" charset="0"/>
              </a:rPr>
              <a:t>(২</a:t>
            </a:r>
            <a:r>
              <a:rPr lang="en-US" sz="2000" b="1" dirty="0">
                <a:latin typeface="NikoshBAN" pitchFamily="2" charset="0"/>
                <a:cs typeface="NikoshBAN" pitchFamily="2" charset="0"/>
              </a:rPr>
              <a:t>82</a:t>
            </a:r>
            <a:r>
              <a:rPr lang="bn-BD" sz="2000" b="1" dirty="0">
                <a:latin typeface="NikoshBAN" pitchFamily="2" charset="0"/>
                <a:cs typeface="NikoshBAN" pitchFamily="2" charset="0"/>
              </a:rPr>
              <a:t>) হে ম’মিনগণ! তোমরা যখন একে অন্যের সাথে নির্ধারিত সময়সীমা পর্যন্ত ঋণের কারবার করবে তখন তোমরা তা লিখে </a:t>
            </a:r>
            <a:r>
              <a:rPr lang="bn-BD" sz="2000" b="1" dirty="0" smtClean="0">
                <a:latin typeface="NikoshBAN" pitchFamily="2" charset="0"/>
                <a:cs typeface="NikoshBAN" pitchFamily="2" charset="0"/>
              </a:rPr>
              <a:t>রাখবে। </a:t>
            </a:r>
            <a:r>
              <a:rPr lang="bn-BD" sz="2000" b="1" dirty="0">
                <a:latin typeface="NikoshBAN" pitchFamily="2" charset="0"/>
                <a:cs typeface="NikoshBAN" pitchFamily="2" charset="0"/>
              </a:rPr>
              <a:t>অনন্তর তোমাদের মধ্যে কোনো একজন লেখক যেন ন্যায়সংগতভাবে তা লিখে </a:t>
            </a:r>
            <a:r>
              <a:rPr lang="bn-BD" sz="2000" b="1" dirty="0" smtClean="0">
                <a:latin typeface="NikoshBAN" pitchFamily="2" charset="0"/>
                <a:cs typeface="NikoshBAN" pitchFamily="2" charset="0"/>
              </a:rPr>
              <a:t>দেয়। </a:t>
            </a:r>
            <a:r>
              <a:rPr lang="bn-BD" sz="2000" b="1" dirty="0">
                <a:latin typeface="NikoshBAN" pitchFamily="2" charset="0"/>
                <a:cs typeface="NikoshBAN" pitchFamily="2" charset="0"/>
              </a:rPr>
              <a:t>আর কোনো লেখক লিখতে অস্বীকার করবে না যেমনটি আল্লাহ তাকে শিক্ষা </a:t>
            </a:r>
            <a:r>
              <a:rPr lang="bn-BD" sz="2000" b="1" dirty="0" smtClean="0">
                <a:latin typeface="NikoshBAN" pitchFamily="2" charset="0"/>
                <a:cs typeface="NikoshBAN" pitchFamily="2" charset="0"/>
              </a:rPr>
              <a:t>দিয়েছেন। </a:t>
            </a:r>
            <a:r>
              <a:rPr lang="bn-BD" sz="2000" b="1" dirty="0">
                <a:latin typeface="NikoshBAN" pitchFamily="2" charset="0"/>
                <a:cs typeface="NikoshBAN" pitchFamily="2" charset="0"/>
              </a:rPr>
              <a:t>সুতরাং সে যেন লিখে দেয়, আর ঋণগ্রহীতা যেন লিখার বিষয়বস্তু বলে দেয় এবংতার প্রতিপালক আল্লাহকে ভয় করে, আর (ঋণের পরিমাণ থেকে) কিছুই যেন কম না </a:t>
            </a:r>
            <a:r>
              <a:rPr lang="bn-BD" sz="2000" b="1" dirty="0" smtClean="0">
                <a:latin typeface="NikoshBAN" pitchFamily="2" charset="0"/>
                <a:cs typeface="NikoshBAN" pitchFamily="2" charset="0"/>
              </a:rPr>
              <a:t>লিখায়। </a:t>
            </a:r>
            <a:r>
              <a:rPr lang="bn-BD" sz="2000" b="1" dirty="0">
                <a:latin typeface="NikoshBAN" pitchFamily="2" charset="0"/>
                <a:cs typeface="NikoshBAN" pitchFamily="2" charset="0"/>
              </a:rPr>
              <a:t>কিন্তু ঋণগ্রহীতা যদি নির্বোধ হয়, অথবা দুর্বল হয়,কিংবা লিখার বিষয়বস্তু বলে দিতে অক্ষম হয়, তবে যেন তার অভিভাবক ন্যায্যভাবে লিখার বিষয়বস্তু বলে </a:t>
            </a:r>
            <a:r>
              <a:rPr lang="bn-BD" sz="2000" b="1" dirty="0" smtClean="0">
                <a:latin typeface="NikoshBAN" pitchFamily="2" charset="0"/>
                <a:cs typeface="NikoshBAN" pitchFamily="2" charset="0"/>
              </a:rPr>
              <a:t>দেয়। </a:t>
            </a:r>
            <a:r>
              <a:rPr lang="bn-BD" sz="2000" b="1" dirty="0">
                <a:latin typeface="NikoshBAN" pitchFamily="2" charset="0"/>
                <a:cs typeface="NikoshBAN" pitchFamily="2" charset="0"/>
              </a:rPr>
              <a:t>(এব্যাপারে) তোমরা তোমাদের মধ্য হতে দু’জন পুরুষকে সাক্ষী রাখবে আর যদি দু’জন পুরুষ না থাকে তবে একজন পুরুষ এবং দুইজন মহিলাকে এমন লোকদের মধ্য থেকে তোমরা সাক্ষী বানাও যাদের  ধার্মিকতা তোমরা পছন্দ </a:t>
            </a:r>
            <a:r>
              <a:rPr lang="bn-BD" sz="2000" b="1" dirty="0" smtClean="0">
                <a:latin typeface="NikoshBAN" pitchFamily="2" charset="0"/>
                <a:cs typeface="NikoshBAN" pitchFamily="2" charset="0"/>
              </a:rPr>
              <a:t>কর। </a:t>
            </a:r>
            <a:r>
              <a:rPr lang="bn-BD" sz="2000" b="1" dirty="0">
                <a:latin typeface="NikoshBAN" pitchFamily="2" charset="0"/>
                <a:cs typeface="NikoshBAN" pitchFamily="2" charset="0"/>
              </a:rPr>
              <a:t>যেন তাদের একজন ভুলে গেলে অপরজন স্বরণ করিয়ে দিতে </a:t>
            </a:r>
            <a:r>
              <a:rPr lang="bn-BD" sz="2000" b="1" dirty="0" smtClean="0">
                <a:latin typeface="NikoshBAN" pitchFamily="2" charset="0"/>
                <a:cs typeface="NikoshBAN" pitchFamily="2" charset="0"/>
              </a:rPr>
              <a:t>পারে। </a:t>
            </a:r>
            <a:r>
              <a:rPr lang="bn-BD" sz="2000" b="1" dirty="0">
                <a:latin typeface="NikoshBAN" pitchFamily="2" charset="0"/>
                <a:cs typeface="NikoshBAN" pitchFamily="2" charset="0"/>
              </a:rPr>
              <a:t>সাক্ষীগণকে যখন ডাকা হবে তখন তারা সাক্ষ্য দিতে অস্বীকার করবে </a:t>
            </a:r>
            <a:r>
              <a:rPr lang="bn-BD" sz="2000" b="1" dirty="0" smtClean="0">
                <a:latin typeface="NikoshBAN" pitchFamily="2" charset="0"/>
                <a:cs typeface="NikoshBAN" pitchFamily="2" charset="0"/>
              </a:rPr>
              <a:t>না। </a:t>
            </a:r>
            <a:r>
              <a:rPr lang="bn-BD" sz="2000" b="1" dirty="0">
                <a:latin typeface="NikoshBAN" pitchFamily="2" charset="0"/>
                <a:cs typeface="NikoshBAN" pitchFamily="2" charset="0"/>
              </a:rPr>
              <a:t>চুক্তিনামা চোট হোক বা বড় হোক উত্তীর্ণ মেয়াদ পর্যন্ত লিখে নিতে তোমরা কোনো রকম বিরক্তবোধ করো </a:t>
            </a:r>
            <a:r>
              <a:rPr lang="bn-BD" sz="2000" b="1" dirty="0" smtClean="0">
                <a:latin typeface="NikoshBAN" pitchFamily="2" charset="0"/>
                <a:cs typeface="NikoshBAN" pitchFamily="2" charset="0"/>
              </a:rPr>
              <a:t>না। </a:t>
            </a:r>
            <a:r>
              <a:rPr lang="bn-BD" sz="2000" b="1" dirty="0">
                <a:latin typeface="NikoshBAN" pitchFamily="2" charset="0"/>
                <a:cs typeface="NikoshBAN" pitchFamily="2" charset="0"/>
              </a:rPr>
              <a:t>এ ঋণ পত্র লিখন পদ্ধতি আল্লাহর নিকট সবচেয়ে ন্যায়ানুগ নিয়ম এবং সাক্ষ্য উপস্থাপনের জন্য শক্তিশালী </a:t>
            </a:r>
            <a:r>
              <a:rPr lang="bn-BD" sz="2000" b="1" dirty="0" smtClean="0">
                <a:latin typeface="NikoshBAN" pitchFamily="2" charset="0"/>
                <a:cs typeface="NikoshBAN" pitchFamily="2" charset="0"/>
              </a:rPr>
              <a:t>ব্যবস্থা। </a:t>
            </a:r>
            <a:r>
              <a:rPr lang="bn-BD" sz="2000" b="1" dirty="0">
                <a:latin typeface="NikoshBAN" pitchFamily="2" charset="0"/>
                <a:cs typeface="NikoshBAN" pitchFamily="2" charset="0"/>
              </a:rPr>
              <a:t>আর এটাই একমাত্র সর্বশেষ কাজ যার দ্বারা তোমরা সন্দেহে নিপতিত হবে </a:t>
            </a:r>
            <a:r>
              <a:rPr lang="bn-BD" sz="2000" b="1" dirty="0" smtClean="0">
                <a:latin typeface="NikoshBAN" pitchFamily="2" charset="0"/>
                <a:cs typeface="NikoshBAN" pitchFamily="2" charset="0"/>
              </a:rPr>
              <a:t>না। </a:t>
            </a:r>
            <a:r>
              <a:rPr lang="bn-BD" sz="2000" b="1" dirty="0">
                <a:latin typeface="NikoshBAN" pitchFamily="2" charset="0"/>
                <a:cs typeface="NikoshBAN" pitchFamily="2" charset="0"/>
              </a:rPr>
              <a:t>তবে তোমরা পরস্পর যে ব্যবসার ভিত্তিতে যা কিছু নগদ আদান-প্রদান কর তা তোমরা না লিখলেও কোনো দোষ </a:t>
            </a:r>
            <a:r>
              <a:rPr lang="bn-BD" sz="2000" b="1" dirty="0" smtClean="0">
                <a:latin typeface="NikoshBAN" pitchFamily="2" charset="0"/>
                <a:cs typeface="NikoshBAN" pitchFamily="2" charset="0"/>
              </a:rPr>
              <a:t>নেই। </a:t>
            </a:r>
            <a:r>
              <a:rPr lang="bn-BD" sz="2000" b="1" dirty="0">
                <a:latin typeface="NikoshBAN" pitchFamily="2" charset="0"/>
                <a:cs typeface="NikoshBAN" pitchFamily="2" charset="0"/>
              </a:rPr>
              <a:t>তোমরা যখন পরস্পর বেচাকেনা করবে তখন সাক্ষী </a:t>
            </a:r>
            <a:r>
              <a:rPr lang="bn-BD" sz="2000" b="1" dirty="0" smtClean="0">
                <a:latin typeface="NikoshBAN" pitchFamily="2" charset="0"/>
                <a:cs typeface="NikoshBAN" pitchFamily="2" charset="0"/>
              </a:rPr>
              <a:t>রাখবে। </a:t>
            </a:r>
            <a:r>
              <a:rPr lang="bn-BD" sz="2000" b="1" dirty="0">
                <a:latin typeface="NikoshBAN" pitchFamily="2" charset="0"/>
                <a:cs typeface="NikoshBAN" pitchFamily="2" charset="0"/>
              </a:rPr>
              <a:t>উপরন্তু লেখক এবং সাক্ষীকে যেন ক্ষতিগ্রস্ত করা না </a:t>
            </a:r>
            <a:r>
              <a:rPr lang="bn-BD" sz="2000" b="1" dirty="0" smtClean="0">
                <a:latin typeface="NikoshBAN" pitchFamily="2" charset="0"/>
                <a:cs typeface="NikoshBAN" pitchFamily="2" charset="0"/>
              </a:rPr>
              <a:t>হয়। </a:t>
            </a:r>
            <a:r>
              <a:rPr lang="bn-BD" sz="2000" b="1" dirty="0">
                <a:latin typeface="NikoshBAN" pitchFamily="2" charset="0"/>
                <a:cs typeface="NikoshBAN" pitchFamily="2" charset="0"/>
              </a:rPr>
              <a:t>আর যদি তোমরা (তাদেরকে ক্ষতিগ্রস্ত) কর তবে নিঃসন্দেহে এটা হবে তোমাদের জন্যে হবে </a:t>
            </a:r>
            <a:r>
              <a:rPr lang="bn-BD" sz="2000" b="1" dirty="0" smtClean="0">
                <a:latin typeface="NikoshBAN" pitchFamily="2" charset="0"/>
                <a:cs typeface="NikoshBAN" pitchFamily="2" charset="0"/>
              </a:rPr>
              <a:t>মহাপাপ। </a:t>
            </a:r>
            <a:r>
              <a:rPr lang="bn-BD" sz="2000" b="1" dirty="0">
                <a:latin typeface="NikoshBAN" pitchFamily="2" charset="0"/>
                <a:cs typeface="NikoshBAN" pitchFamily="2" charset="0"/>
              </a:rPr>
              <a:t>তোমরা আল্লাহকে ভয় </a:t>
            </a:r>
            <a:r>
              <a:rPr lang="bn-BD" sz="2000" b="1" dirty="0" smtClean="0">
                <a:latin typeface="NikoshBAN" pitchFamily="2" charset="0"/>
                <a:cs typeface="NikoshBAN" pitchFamily="2" charset="0"/>
              </a:rPr>
              <a:t>কর। </a:t>
            </a:r>
            <a:r>
              <a:rPr lang="bn-BD" sz="2000" b="1" dirty="0">
                <a:latin typeface="NikoshBAN" pitchFamily="2" charset="0"/>
                <a:cs typeface="NikoshBAN" pitchFamily="2" charset="0"/>
              </a:rPr>
              <a:t>আর তিনিই তোমাদেরকে (কল্যাণকর বিধান) শিক্ষা </a:t>
            </a:r>
            <a:r>
              <a:rPr lang="bn-BD" sz="2000" b="1" dirty="0" smtClean="0">
                <a:latin typeface="NikoshBAN" pitchFamily="2" charset="0"/>
                <a:cs typeface="NikoshBAN" pitchFamily="2" charset="0"/>
              </a:rPr>
              <a:t>দেন</a:t>
            </a:r>
            <a:r>
              <a:rPr lang="hi-IN" sz="2000" b="1" dirty="0" smtClean="0">
                <a:latin typeface="NikoshBAN" pitchFamily="2" charset="0"/>
                <a:cs typeface="NikoshBAN" pitchFamily="2" charset="0"/>
              </a:rPr>
              <a:t>। </a:t>
            </a:r>
            <a:r>
              <a:rPr lang="bn-IN" sz="2000" b="1" dirty="0">
                <a:latin typeface="NikoshBAN" pitchFamily="2" charset="0"/>
                <a:cs typeface="NikoshBAN" pitchFamily="2" charset="0"/>
              </a:rPr>
              <a:t>বাস্তবে আল্লাহ প্রত্যেক বিষয়ে সবিশেষ </a:t>
            </a:r>
            <a:r>
              <a:rPr lang="bn-IN" sz="2000" b="1" dirty="0" smtClean="0">
                <a:latin typeface="NikoshBAN" pitchFamily="2" charset="0"/>
                <a:cs typeface="NikoshBAN" pitchFamily="2" charset="0"/>
              </a:rPr>
              <a:t>অবহিত।</a:t>
            </a:r>
            <a:endParaRPr lang="en-US" sz="2000" b="1" dirty="0">
              <a:latin typeface="NikoshBAN" pitchFamily="2" charset="0"/>
              <a:cs typeface="NikoshBAN" pitchFamily="2" charset="0"/>
            </a:endParaRPr>
          </a:p>
        </p:txBody>
      </p:sp>
      <p:sp>
        <p:nvSpPr>
          <p:cNvPr id="2" name="Rectangle 1"/>
          <p:cNvSpPr/>
          <p:nvPr/>
        </p:nvSpPr>
        <p:spPr>
          <a:xfrm>
            <a:off x="3581400" y="76200"/>
            <a:ext cx="1563244" cy="707886"/>
          </a:xfrm>
          <a:prstGeom prst="rect">
            <a:avLst/>
          </a:prstGeom>
          <a:solidFill>
            <a:schemeClr val="accent4">
              <a:lumMod val="20000"/>
              <a:lumOff val="80000"/>
            </a:schemeClr>
          </a:solidFill>
          <a:scene3d>
            <a:camera prst="orthographicFront"/>
            <a:lightRig rig="threePt" dir="t"/>
          </a:scene3d>
          <a:sp3d>
            <a:bevelT prst="angle"/>
          </a:sp3d>
        </p:spPr>
        <p:txBody>
          <a:bodyPr wrap="square">
            <a:spAutoFit/>
          </a:bodyPr>
          <a:lstStyle/>
          <a:p>
            <a:pPr algn="ctr"/>
            <a:r>
              <a:rPr lang="bn-BD" sz="4000" b="1" dirty="0">
                <a:solidFill>
                  <a:srgbClr val="00B050"/>
                </a:solidFill>
                <a:latin typeface="NikoshBAN" pitchFamily="2" charset="0"/>
                <a:cs typeface="NikoshBAN" pitchFamily="2" charset="0"/>
              </a:rPr>
              <a:t>অনুবাদ</a:t>
            </a:r>
            <a:endParaRPr lang="en-US" sz="4000" dirty="0">
              <a:latin typeface="NikoshBAN" pitchFamily="2" charset="0"/>
              <a:cs typeface="NikoshBAN" pitchFamily="2" charset="0"/>
            </a:endParaRPr>
          </a:p>
        </p:txBody>
      </p:sp>
    </p:spTree>
    <p:extLst>
      <p:ext uri="{BB962C8B-B14F-4D97-AF65-F5344CB8AC3E}">
        <p14:creationId xmlns:p14="http://schemas.microsoft.com/office/powerpoint/2010/main" val="3443968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0"/>
            <a:ext cx="8686800" cy="6555641"/>
          </a:xfrm>
          <a:prstGeom prst="rect">
            <a:avLst/>
          </a:prstGeom>
          <a:solidFill>
            <a:schemeClr val="accent1">
              <a:lumMod val="60000"/>
              <a:lumOff val="40000"/>
            </a:schemeClr>
          </a:solidFill>
          <a:ln>
            <a:noFill/>
          </a:ln>
          <a:effectLst>
            <a:glow rad="101600">
              <a:schemeClr val="accent5">
                <a:satMod val="175000"/>
                <a:alpha val="40000"/>
              </a:schemeClr>
            </a:glow>
            <a:outerShdw blurRad="50800" dist="38100" dir="2700000" algn="tl" rotWithShape="0">
              <a:prstClr val="black">
                <a:alpha val="40000"/>
              </a:prstClr>
            </a:outerShdw>
            <a:softEdge rad="12700"/>
          </a:effectLst>
          <a:scene3d>
            <a:camera prst="orthographicFront">
              <a:rot lat="0" lon="0" rev="0"/>
            </a:camera>
            <a:lightRig rig="contrasting" dir="t">
              <a:rot lat="0" lon="0" rev="7800000"/>
            </a:lightRig>
          </a:scene3d>
          <a:sp3d>
            <a:bevelT w="139700" h="139700" prst="convex"/>
          </a:sp3d>
        </p:spPr>
        <p:txBody>
          <a:bodyPr wrap="square" rtlCol="0">
            <a:spAutoFit/>
          </a:bodyPr>
          <a:lstStyle/>
          <a:p>
            <a:pPr algn="just"/>
            <a:r>
              <a:rPr lang="bn-BD" sz="2400" b="1" dirty="0">
                <a:solidFill>
                  <a:srgbClr val="00B050"/>
                </a:solidFill>
                <a:latin typeface="NikoshBAN" pitchFamily="2" charset="0"/>
                <a:cs typeface="NikoshBAN" pitchFamily="2" charset="0"/>
              </a:rPr>
              <a:t>শাব্দিক অনুবাদ</a:t>
            </a:r>
            <a:r>
              <a:rPr lang="bn-IN" sz="2400" b="1" dirty="0">
                <a:solidFill>
                  <a:srgbClr val="00B050"/>
                </a:solidFill>
                <a:latin typeface="NikoshBAN" pitchFamily="2" charset="0"/>
                <a:cs typeface="NikoshBAN" pitchFamily="2" charset="0"/>
              </a:rPr>
              <a:t>ঃ </a:t>
            </a:r>
            <a:endParaRPr lang="en-US" sz="2400" b="1" dirty="0">
              <a:solidFill>
                <a:srgbClr val="00B050"/>
              </a:solidFill>
              <a:latin typeface="NikoshBAN" pitchFamily="2" charset="0"/>
              <a:cs typeface="NikoshBAN" pitchFamily="2" charset="0"/>
            </a:endParaRPr>
          </a:p>
          <a:p>
            <a:pPr algn="just"/>
            <a:r>
              <a:rPr lang="bn-BD" b="1" dirty="0">
                <a:latin typeface="NikoshBAN" pitchFamily="2" charset="0"/>
                <a:cs typeface="NikoshBAN" pitchFamily="2" charset="0"/>
              </a:rPr>
              <a:t>(282)  </a:t>
            </a:r>
            <a:r>
              <a:rPr lang="ar-SA" b="1" dirty="0">
                <a:latin typeface="NikoshBAN" pitchFamily="2" charset="0"/>
              </a:rPr>
              <a:t>يَا أَيُّهَا الَّذِينَ آمَنُواْ</a:t>
            </a:r>
            <a:r>
              <a:rPr lang="en-US" b="1" dirty="0">
                <a:latin typeface="NikoshBAN" pitchFamily="2" charset="0"/>
                <a:cs typeface="NikoshBAN" pitchFamily="2" charset="0"/>
              </a:rPr>
              <a:t>-</a:t>
            </a:r>
            <a:r>
              <a:rPr lang="bn-IN" b="1" dirty="0">
                <a:latin typeface="NikoshBAN" pitchFamily="2" charset="0"/>
                <a:cs typeface="NikoshBAN" pitchFamily="2" charset="0"/>
              </a:rPr>
              <a:t>হে মু’মিনগণ!  </a:t>
            </a:r>
            <a:r>
              <a:rPr lang="ar-SA" b="1" dirty="0">
                <a:latin typeface="NikoshBAN" pitchFamily="2" charset="0"/>
              </a:rPr>
              <a:t>إِذَا تَدَايَنتُم بِدَيْنٍ</a:t>
            </a:r>
            <a:r>
              <a:rPr lang="en-US" b="1" dirty="0">
                <a:latin typeface="NikoshBAN" pitchFamily="2" charset="0"/>
                <a:cs typeface="NikoshBAN" pitchFamily="2" charset="0"/>
              </a:rPr>
              <a:t>-</a:t>
            </a:r>
            <a:r>
              <a:rPr lang="bn-IN" b="1" dirty="0">
                <a:latin typeface="NikoshBAN" pitchFamily="2" charset="0"/>
                <a:cs typeface="NikoshBAN" pitchFamily="2" charset="0"/>
              </a:rPr>
              <a:t>যখন তোমরা একে অন্যের সাথে ঋণের কারবার </a:t>
            </a:r>
            <a:r>
              <a:rPr lang="bn-IN" b="1" dirty="0" smtClean="0">
                <a:latin typeface="NikoshBAN" pitchFamily="2" charset="0"/>
                <a:cs typeface="NikoshBAN" pitchFamily="2" charset="0"/>
              </a:rPr>
              <a:t>করবে,</a:t>
            </a:r>
            <a:r>
              <a:rPr lang="ar-SA" b="1" dirty="0" smtClean="0">
                <a:latin typeface="NikoshBAN" pitchFamily="2" charset="0"/>
              </a:rPr>
              <a:t>إِلَى </a:t>
            </a:r>
            <a:r>
              <a:rPr lang="ar-SA" b="1" dirty="0">
                <a:latin typeface="NikoshBAN" pitchFamily="2" charset="0"/>
              </a:rPr>
              <a:t>أَجَلٍ مُّسَمًّى</a:t>
            </a:r>
            <a:r>
              <a:rPr lang="en-US" b="1" dirty="0">
                <a:latin typeface="NikoshBAN" pitchFamily="2" charset="0"/>
                <a:cs typeface="NikoshBAN" pitchFamily="2" charset="0"/>
              </a:rPr>
              <a:t>-</a:t>
            </a:r>
            <a:r>
              <a:rPr lang="bn-IN" b="1" dirty="0">
                <a:latin typeface="NikoshBAN" pitchFamily="2" charset="0"/>
                <a:cs typeface="NikoshBAN" pitchFamily="2" charset="0"/>
              </a:rPr>
              <a:t>নির্দিষ্ট সময়সীমা পর্যন্ত</a:t>
            </a:r>
            <a:r>
              <a:rPr lang="bn-IN" b="1" dirty="0" smtClean="0">
                <a:latin typeface="NikoshBAN" pitchFamily="2" charset="0"/>
                <a:cs typeface="NikoshBAN" pitchFamily="2" charset="0"/>
              </a:rPr>
              <a:t>, </a:t>
            </a:r>
            <a:r>
              <a:rPr lang="ar-SA" b="1" dirty="0">
                <a:latin typeface="NikoshBAN" pitchFamily="2" charset="0"/>
              </a:rPr>
              <a:t>فَاكْتُبُوهُ</a:t>
            </a:r>
            <a:r>
              <a:rPr lang="en-US" b="1" dirty="0">
                <a:latin typeface="NikoshBAN" pitchFamily="2" charset="0"/>
                <a:cs typeface="NikoshBAN" pitchFamily="2" charset="0"/>
              </a:rPr>
              <a:t>-</a:t>
            </a:r>
            <a:r>
              <a:rPr lang="bn-IN" b="1" dirty="0">
                <a:latin typeface="NikoshBAN" pitchFamily="2" charset="0"/>
                <a:cs typeface="NikoshBAN" pitchFamily="2" charset="0"/>
              </a:rPr>
              <a:t>তখন তা তোমরা লিখে রাখবে</a:t>
            </a:r>
            <a:r>
              <a:rPr lang="bn-IN" b="1" dirty="0" smtClean="0">
                <a:latin typeface="NikoshBAN" pitchFamily="2" charset="0"/>
                <a:cs typeface="NikoshBAN" pitchFamily="2" charset="0"/>
              </a:rPr>
              <a:t>, </a:t>
            </a:r>
            <a:r>
              <a:rPr lang="ar-SA" b="1" dirty="0">
                <a:latin typeface="NikoshBAN" pitchFamily="2" charset="0"/>
              </a:rPr>
              <a:t>وَلْيَكْتُب</a:t>
            </a:r>
            <a:r>
              <a:rPr lang="en-US" b="1" dirty="0">
                <a:latin typeface="NikoshBAN" pitchFamily="2" charset="0"/>
                <a:cs typeface="NikoshBAN" pitchFamily="2" charset="0"/>
              </a:rPr>
              <a:t>-</a:t>
            </a:r>
            <a:r>
              <a:rPr lang="bn-IN" b="1" dirty="0">
                <a:latin typeface="NikoshBAN" pitchFamily="2" charset="0"/>
                <a:cs typeface="NikoshBAN" pitchFamily="2" charset="0"/>
              </a:rPr>
              <a:t>অনন্তর যেন লিখে দেয়</a:t>
            </a:r>
            <a:r>
              <a:rPr lang="bn-IN" b="1" dirty="0" smtClean="0">
                <a:latin typeface="NikoshBAN" pitchFamily="2" charset="0"/>
                <a:cs typeface="NikoshBAN" pitchFamily="2" charset="0"/>
              </a:rPr>
              <a:t>, </a:t>
            </a:r>
            <a:r>
              <a:rPr lang="ar-SA" b="1" dirty="0">
                <a:latin typeface="NikoshBAN" pitchFamily="2" charset="0"/>
              </a:rPr>
              <a:t>بَّيْنَكُمْ</a:t>
            </a:r>
            <a:r>
              <a:rPr lang="en-US" b="1" dirty="0">
                <a:latin typeface="NikoshBAN" pitchFamily="2" charset="0"/>
                <a:cs typeface="NikoshBAN" pitchFamily="2" charset="0"/>
              </a:rPr>
              <a:t>-</a:t>
            </a:r>
            <a:r>
              <a:rPr lang="bn-IN" b="1" dirty="0">
                <a:latin typeface="NikoshBAN" pitchFamily="2" charset="0"/>
                <a:cs typeface="NikoshBAN" pitchFamily="2" charset="0"/>
              </a:rPr>
              <a:t>তোমাদের মধ্যে,  </a:t>
            </a:r>
            <a:r>
              <a:rPr lang="ar-SA" b="1" dirty="0">
                <a:latin typeface="NikoshBAN" pitchFamily="2" charset="0"/>
              </a:rPr>
              <a:t>كَاتِبٌ</a:t>
            </a:r>
            <a:r>
              <a:rPr lang="en-US" b="1" dirty="0">
                <a:latin typeface="NikoshBAN" pitchFamily="2" charset="0"/>
                <a:cs typeface="NikoshBAN" pitchFamily="2" charset="0"/>
              </a:rPr>
              <a:t>-</a:t>
            </a:r>
            <a:r>
              <a:rPr lang="bn-IN" b="1" dirty="0">
                <a:latin typeface="NikoshBAN" pitchFamily="2" charset="0"/>
                <a:cs typeface="NikoshBAN" pitchFamily="2" charset="0"/>
              </a:rPr>
              <a:t>একজন লিখক</a:t>
            </a:r>
            <a:r>
              <a:rPr lang="bn-IN" b="1" dirty="0" smtClean="0">
                <a:latin typeface="NikoshBAN" pitchFamily="2" charset="0"/>
                <a:cs typeface="NikoshBAN" pitchFamily="2" charset="0"/>
              </a:rPr>
              <a:t>, </a:t>
            </a:r>
            <a:r>
              <a:rPr lang="ar-SA" b="1" dirty="0">
                <a:latin typeface="NikoshBAN" pitchFamily="2" charset="0"/>
              </a:rPr>
              <a:t>بِالْعَدْلِ</a:t>
            </a:r>
            <a:r>
              <a:rPr lang="en-US" b="1" dirty="0">
                <a:latin typeface="NikoshBAN" pitchFamily="2" charset="0"/>
                <a:cs typeface="NikoshBAN" pitchFamily="2" charset="0"/>
              </a:rPr>
              <a:t>-</a:t>
            </a:r>
            <a:r>
              <a:rPr lang="bn-IN" b="1" dirty="0">
                <a:latin typeface="NikoshBAN" pitchFamily="2" charset="0"/>
                <a:cs typeface="NikoshBAN" pitchFamily="2" charset="0"/>
              </a:rPr>
              <a:t>ন্যায়সঙ্ঘতভাবে</a:t>
            </a:r>
            <a:r>
              <a:rPr lang="bn-IN" b="1" dirty="0" smtClean="0">
                <a:latin typeface="NikoshBAN" pitchFamily="2" charset="0"/>
                <a:cs typeface="NikoshBAN" pitchFamily="2" charset="0"/>
              </a:rPr>
              <a:t>, </a:t>
            </a:r>
            <a:r>
              <a:rPr lang="ar-SA" b="1" dirty="0">
                <a:latin typeface="NikoshBAN" pitchFamily="2" charset="0"/>
              </a:rPr>
              <a:t>وَلاَ يَأْبَ</a:t>
            </a:r>
            <a:r>
              <a:rPr lang="en-US" b="1" dirty="0">
                <a:latin typeface="NikoshBAN" pitchFamily="2" charset="0"/>
                <a:cs typeface="NikoshBAN" pitchFamily="2" charset="0"/>
              </a:rPr>
              <a:t>-</a:t>
            </a:r>
            <a:r>
              <a:rPr lang="bn-IN" b="1" dirty="0">
                <a:latin typeface="NikoshBAN" pitchFamily="2" charset="0"/>
                <a:cs typeface="NikoshBAN" pitchFamily="2" charset="0"/>
              </a:rPr>
              <a:t>আর অস্বীকার করবে না</a:t>
            </a:r>
            <a:r>
              <a:rPr lang="bn-IN" b="1" dirty="0" smtClean="0">
                <a:latin typeface="NikoshBAN" pitchFamily="2" charset="0"/>
                <a:cs typeface="NikoshBAN" pitchFamily="2" charset="0"/>
              </a:rPr>
              <a:t>, </a:t>
            </a:r>
            <a:r>
              <a:rPr lang="ar-SA" b="1" dirty="0">
                <a:latin typeface="NikoshBAN" pitchFamily="2" charset="0"/>
              </a:rPr>
              <a:t>كَاتِبٌ</a:t>
            </a:r>
            <a:r>
              <a:rPr lang="en-US" b="1" dirty="0">
                <a:latin typeface="NikoshBAN" pitchFamily="2" charset="0"/>
                <a:cs typeface="NikoshBAN" pitchFamily="2" charset="0"/>
              </a:rPr>
              <a:t>-</a:t>
            </a:r>
            <a:r>
              <a:rPr lang="bn-IN" b="1" dirty="0">
                <a:latin typeface="NikoshBAN" pitchFamily="2" charset="0"/>
                <a:cs typeface="NikoshBAN" pitchFamily="2" charset="0"/>
              </a:rPr>
              <a:t>কোনো লিখক</a:t>
            </a:r>
            <a:r>
              <a:rPr lang="bn-IN" b="1" dirty="0" smtClean="0">
                <a:latin typeface="NikoshBAN" pitchFamily="2" charset="0"/>
                <a:cs typeface="NikoshBAN" pitchFamily="2" charset="0"/>
              </a:rPr>
              <a:t>, </a:t>
            </a:r>
            <a:r>
              <a:rPr lang="ar-SA" b="1" dirty="0">
                <a:latin typeface="NikoshBAN" pitchFamily="2" charset="0"/>
              </a:rPr>
              <a:t>أَنْ يَكْتُبَ</a:t>
            </a:r>
            <a:r>
              <a:rPr lang="en-US" b="1" dirty="0">
                <a:latin typeface="NikoshBAN" pitchFamily="2" charset="0"/>
                <a:cs typeface="NikoshBAN" pitchFamily="2" charset="0"/>
              </a:rPr>
              <a:t>-</a:t>
            </a:r>
            <a:r>
              <a:rPr lang="bn-IN" b="1" dirty="0" smtClean="0">
                <a:latin typeface="NikoshBAN" pitchFamily="2" charset="0"/>
                <a:cs typeface="NikoshBAN" pitchFamily="2" charset="0"/>
              </a:rPr>
              <a:t>লিখতে,</a:t>
            </a:r>
            <a:r>
              <a:rPr lang="ar-SA" b="1" dirty="0" smtClean="0">
                <a:latin typeface="NikoshBAN" pitchFamily="2" charset="0"/>
              </a:rPr>
              <a:t>كَمَا </a:t>
            </a:r>
            <a:r>
              <a:rPr lang="ar-SA" b="1" dirty="0">
                <a:latin typeface="NikoshBAN" pitchFamily="2" charset="0"/>
              </a:rPr>
              <a:t>عَلَّمَهُ اللّهُ</a:t>
            </a:r>
            <a:r>
              <a:rPr lang="en-US" b="1" dirty="0">
                <a:latin typeface="NikoshBAN" pitchFamily="2" charset="0"/>
                <a:cs typeface="NikoshBAN" pitchFamily="2" charset="0"/>
              </a:rPr>
              <a:t>-</a:t>
            </a:r>
            <a:r>
              <a:rPr lang="bn-IN" b="1" dirty="0">
                <a:latin typeface="NikoshBAN" pitchFamily="2" charset="0"/>
                <a:cs typeface="NikoshBAN" pitchFamily="2" charset="0"/>
              </a:rPr>
              <a:t>যেমনটি আল্লাহ তাকে শিক্ষা দিয়েছেন</a:t>
            </a:r>
            <a:r>
              <a:rPr lang="bn-IN" b="1" dirty="0" smtClean="0">
                <a:latin typeface="NikoshBAN" pitchFamily="2" charset="0"/>
                <a:cs typeface="NikoshBAN" pitchFamily="2" charset="0"/>
              </a:rPr>
              <a:t>, </a:t>
            </a:r>
            <a:r>
              <a:rPr lang="ar-SA" b="1" dirty="0">
                <a:latin typeface="NikoshBAN" pitchFamily="2" charset="0"/>
              </a:rPr>
              <a:t>فَلْيَكْتُبْ</a:t>
            </a:r>
            <a:r>
              <a:rPr lang="en-US" b="1" dirty="0">
                <a:latin typeface="NikoshBAN" pitchFamily="2" charset="0"/>
                <a:cs typeface="NikoshBAN" pitchFamily="2" charset="0"/>
              </a:rPr>
              <a:t>-</a:t>
            </a:r>
            <a:r>
              <a:rPr lang="bn-IN" b="1" dirty="0">
                <a:latin typeface="NikoshBAN" pitchFamily="2" charset="0"/>
                <a:cs typeface="NikoshBAN" pitchFamily="2" charset="0"/>
              </a:rPr>
              <a:t>অতএব, সে যেন লিখে দেয়</a:t>
            </a:r>
            <a:r>
              <a:rPr lang="bn-IN" b="1" dirty="0" smtClean="0">
                <a:latin typeface="NikoshBAN" pitchFamily="2" charset="0"/>
                <a:cs typeface="NikoshBAN" pitchFamily="2" charset="0"/>
              </a:rPr>
              <a:t>, </a:t>
            </a:r>
            <a:r>
              <a:rPr lang="ar-SA" b="1" dirty="0">
                <a:latin typeface="NikoshBAN" pitchFamily="2" charset="0"/>
              </a:rPr>
              <a:t>وَلْيُمْلِلِ</a:t>
            </a:r>
            <a:r>
              <a:rPr lang="en-US" b="1" dirty="0">
                <a:latin typeface="NikoshBAN" pitchFamily="2" charset="0"/>
                <a:cs typeface="NikoshBAN" pitchFamily="2" charset="0"/>
              </a:rPr>
              <a:t>-</a:t>
            </a:r>
            <a:r>
              <a:rPr lang="bn-IN" b="1" dirty="0">
                <a:latin typeface="NikoshBAN" pitchFamily="2" charset="0"/>
                <a:cs typeface="NikoshBAN" pitchFamily="2" charset="0"/>
              </a:rPr>
              <a:t>অনন্তর যেন লিখনীয় বক্তব্য বলে দেয়</a:t>
            </a:r>
            <a:r>
              <a:rPr lang="bn-IN" b="1" dirty="0" smtClean="0">
                <a:latin typeface="NikoshBAN" pitchFamily="2" charset="0"/>
                <a:cs typeface="NikoshBAN" pitchFamily="2" charset="0"/>
              </a:rPr>
              <a:t>, </a:t>
            </a:r>
            <a:r>
              <a:rPr lang="ar-SA" b="1" dirty="0">
                <a:latin typeface="NikoshBAN" pitchFamily="2" charset="0"/>
              </a:rPr>
              <a:t>الَّذِي عَلَيْهِ الْحَقُّ</a:t>
            </a:r>
            <a:r>
              <a:rPr lang="en-US" b="1" dirty="0">
                <a:latin typeface="NikoshBAN" pitchFamily="2" charset="0"/>
                <a:cs typeface="NikoshBAN" pitchFamily="2" charset="0"/>
              </a:rPr>
              <a:t>-</a:t>
            </a:r>
            <a:r>
              <a:rPr lang="bn-IN" b="1" dirty="0">
                <a:latin typeface="NikoshBAN" pitchFamily="2" charset="0"/>
                <a:cs typeface="NikoshBAN" pitchFamily="2" charset="0"/>
              </a:rPr>
              <a:t>যার ওপর ঋণের দায় রয়েছে</a:t>
            </a:r>
            <a:r>
              <a:rPr lang="en-US" b="1" dirty="0" smtClean="0">
                <a:latin typeface="NikoshBAN" pitchFamily="2" charset="0"/>
                <a:cs typeface="NikoshBAN" pitchFamily="2" charset="0"/>
              </a:rPr>
              <a:t>, </a:t>
            </a:r>
            <a:r>
              <a:rPr lang="ar-SA" b="1" dirty="0">
                <a:latin typeface="NikoshBAN" pitchFamily="2" charset="0"/>
              </a:rPr>
              <a:t>وَلْيَتَّقِ اللّهَ رَبَّهُ</a:t>
            </a:r>
            <a:r>
              <a:rPr lang="en-US" b="1" dirty="0">
                <a:latin typeface="NikoshBAN" pitchFamily="2" charset="0"/>
                <a:cs typeface="NikoshBAN" pitchFamily="2" charset="0"/>
              </a:rPr>
              <a:t>-</a:t>
            </a:r>
            <a:r>
              <a:rPr lang="bn-IN" b="1" dirty="0">
                <a:latin typeface="NikoshBAN" pitchFamily="2" charset="0"/>
                <a:cs typeface="NikoshBAN" pitchFamily="2" charset="0"/>
              </a:rPr>
              <a:t>সে যেন তার প্রতিপালক আল্লাহকে ভয় করে</a:t>
            </a:r>
            <a:r>
              <a:rPr lang="en-US" b="1" dirty="0" smtClean="0">
                <a:latin typeface="NikoshBAN" pitchFamily="2" charset="0"/>
                <a:cs typeface="NikoshBAN" pitchFamily="2" charset="0"/>
              </a:rPr>
              <a:t>, </a:t>
            </a:r>
            <a:r>
              <a:rPr lang="ar-SA" b="1" dirty="0">
                <a:latin typeface="NikoshBAN" pitchFamily="2" charset="0"/>
              </a:rPr>
              <a:t>وَلاَ يَبْخَسْ</a:t>
            </a:r>
            <a:r>
              <a:rPr lang="en-US" b="1" dirty="0">
                <a:latin typeface="NikoshBAN" pitchFamily="2" charset="0"/>
                <a:cs typeface="NikoshBAN" pitchFamily="2" charset="0"/>
              </a:rPr>
              <a:t>-</a:t>
            </a:r>
            <a:r>
              <a:rPr lang="bn-IN" b="1" dirty="0">
                <a:latin typeface="NikoshBAN" pitchFamily="2" charset="0"/>
                <a:cs typeface="NikoshBAN" pitchFamily="2" charset="0"/>
              </a:rPr>
              <a:t>আর সে যেন কম না বলে</a:t>
            </a:r>
            <a:r>
              <a:rPr lang="en-US" b="1" dirty="0" smtClean="0">
                <a:latin typeface="NikoshBAN" pitchFamily="2" charset="0"/>
                <a:cs typeface="NikoshBAN" pitchFamily="2" charset="0"/>
              </a:rPr>
              <a:t>, </a:t>
            </a:r>
            <a:r>
              <a:rPr lang="ar-SA" b="1" dirty="0">
                <a:latin typeface="NikoshBAN" pitchFamily="2" charset="0"/>
              </a:rPr>
              <a:t>مِنْهُ</a:t>
            </a:r>
            <a:r>
              <a:rPr lang="en-US" b="1" dirty="0">
                <a:latin typeface="NikoshBAN" pitchFamily="2" charset="0"/>
                <a:cs typeface="NikoshBAN" pitchFamily="2" charset="0"/>
              </a:rPr>
              <a:t>-</a:t>
            </a:r>
            <a:r>
              <a:rPr lang="bn-IN" b="1" dirty="0">
                <a:latin typeface="NikoshBAN" pitchFamily="2" charset="0"/>
                <a:cs typeface="NikoshBAN" pitchFamily="2" charset="0"/>
              </a:rPr>
              <a:t>উহা হতে</a:t>
            </a:r>
            <a:r>
              <a:rPr lang="en-US" b="1" dirty="0" smtClean="0">
                <a:latin typeface="NikoshBAN" pitchFamily="2" charset="0"/>
                <a:cs typeface="NikoshBAN" pitchFamily="2" charset="0"/>
              </a:rPr>
              <a:t>, </a:t>
            </a:r>
            <a:r>
              <a:rPr lang="ar-SA" b="1" dirty="0">
                <a:latin typeface="NikoshBAN" pitchFamily="2" charset="0"/>
              </a:rPr>
              <a:t>شَيْئاً</a:t>
            </a:r>
            <a:r>
              <a:rPr lang="en-US" b="1" dirty="0">
                <a:latin typeface="NikoshBAN" pitchFamily="2" charset="0"/>
                <a:cs typeface="NikoshBAN" pitchFamily="2" charset="0"/>
              </a:rPr>
              <a:t>-</a:t>
            </a:r>
            <a:r>
              <a:rPr lang="bn-IN" b="1" dirty="0">
                <a:latin typeface="NikoshBAN" pitchFamily="2" charset="0"/>
                <a:cs typeface="NikoshBAN" pitchFamily="2" charset="0"/>
              </a:rPr>
              <a:t>কোনো কিছু</a:t>
            </a:r>
            <a:r>
              <a:rPr lang="en-US" b="1" dirty="0" smtClean="0">
                <a:latin typeface="NikoshBAN" pitchFamily="2" charset="0"/>
                <a:cs typeface="NikoshBAN" pitchFamily="2" charset="0"/>
              </a:rPr>
              <a:t>, </a:t>
            </a:r>
            <a:r>
              <a:rPr lang="ar-SA" b="1" dirty="0">
                <a:latin typeface="NikoshBAN" pitchFamily="2" charset="0"/>
              </a:rPr>
              <a:t>فَإن كَانَ</a:t>
            </a:r>
            <a:r>
              <a:rPr lang="en-US" b="1" dirty="0">
                <a:latin typeface="NikoshBAN" pitchFamily="2" charset="0"/>
                <a:cs typeface="NikoshBAN" pitchFamily="2" charset="0"/>
              </a:rPr>
              <a:t>-</a:t>
            </a:r>
            <a:r>
              <a:rPr lang="bn-IN" b="1" dirty="0">
                <a:latin typeface="NikoshBAN" pitchFamily="2" charset="0"/>
                <a:cs typeface="NikoshBAN" pitchFamily="2" charset="0"/>
              </a:rPr>
              <a:t>অতঃপর নিশ্চয়ই তিনি ছিলেন</a:t>
            </a:r>
            <a:r>
              <a:rPr lang="en-US" b="1" dirty="0" smtClean="0">
                <a:latin typeface="NikoshBAN" pitchFamily="2" charset="0"/>
                <a:cs typeface="NikoshBAN" pitchFamily="2" charset="0"/>
              </a:rPr>
              <a:t>, </a:t>
            </a:r>
            <a:r>
              <a:rPr lang="ar-SA" b="1" dirty="0">
                <a:latin typeface="NikoshBAN" pitchFamily="2" charset="0"/>
              </a:rPr>
              <a:t>الَّذِي</a:t>
            </a:r>
            <a:r>
              <a:rPr lang="en-US" b="1" dirty="0">
                <a:latin typeface="NikoshBAN" pitchFamily="2" charset="0"/>
                <a:cs typeface="NikoshBAN" pitchFamily="2" charset="0"/>
              </a:rPr>
              <a:t>-</a:t>
            </a:r>
            <a:r>
              <a:rPr lang="bn-IN" b="1" dirty="0">
                <a:latin typeface="NikoshBAN" pitchFamily="2" charset="0"/>
                <a:cs typeface="NikoshBAN" pitchFamily="2" charset="0"/>
              </a:rPr>
              <a:t>যিনি</a:t>
            </a:r>
            <a:r>
              <a:rPr lang="en-US" b="1" dirty="0" smtClean="0">
                <a:latin typeface="NikoshBAN" pitchFamily="2" charset="0"/>
                <a:cs typeface="NikoshBAN" pitchFamily="2" charset="0"/>
              </a:rPr>
              <a:t>, </a:t>
            </a:r>
            <a:r>
              <a:rPr lang="ar-SA" b="1" dirty="0">
                <a:latin typeface="NikoshBAN" pitchFamily="2" charset="0"/>
              </a:rPr>
              <a:t>عَلَيْهِ الْحَقُّ</a:t>
            </a:r>
            <a:r>
              <a:rPr lang="en-US" b="1" dirty="0">
                <a:latin typeface="NikoshBAN" pitchFamily="2" charset="0"/>
                <a:cs typeface="NikoshBAN" pitchFamily="2" charset="0"/>
              </a:rPr>
              <a:t>- </a:t>
            </a:r>
            <a:r>
              <a:rPr lang="bn-IN" b="1" dirty="0">
                <a:latin typeface="NikoshBAN" pitchFamily="2" charset="0"/>
                <a:cs typeface="NikoshBAN" pitchFamily="2" charset="0"/>
              </a:rPr>
              <a:t>যার ওপর ঋণের দায় রয়েছে</a:t>
            </a:r>
            <a:r>
              <a:rPr lang="en-US" b="1" dirty="0" smtClean="0">
                <a:latin typeface="NikoshBAN" pitchFamily="2" charset="0"/>
                <a:cs typeface="NikoshBAN" pitchFamily="2" charset="0"/>
              </a:rPr>
              <a:t>, </a:t>
            </a:r>
            <a:r>
              <a:rPr lang="ar-SA" b="1" dirty="0">
                <a:latin typeface="NikoshBAN" pitchFamily="2" charset="0"/>
              </a:rPr>
              <a:t>سَفِيهاً</a:t>
            </a:r>
            <a:r>
              <a:rPr lang="en-US" b="1" dirty="0">
                <a:latin typeface="NikoshBAN" pitchFamily="2" charset="0"/>
                <a:cs typeface="NikoshBAN" pitchFamily="2" charset="0"/>
              </a:rPr>
              <a:t>-</a:t>
            </a:r>
            <a:r>
              <a:rPr lang="bn-IN" b="1" dirty="0">
                <a:latin typeface="NikoshBAN" pitchFamily="2" charset="0"/>
                <a:cs typeface="NikoshBAN" pitchFamily="2" charset="0"/>
              </a:rPr>
              <a:t>নির্বোধ হওয়াতে</a:t>
            </a:r>
            <a:r>
              <a:rPr lang="bn-IN" b="1" dirty="0" smtClean="0">
                <a:latin typeface="NikoshBAN" pitchFamily="2" charset="0"/>
                <a:cs typeface="NikoshBAN" pitchFamily="2" charset="0"/>
              </a:rPr>
              <a:t>, </a:t>
            </a:r>
            <a:r>
              <a:rPr lang="ar-SA" b="1" dirty="0">
                <a:latin typeface="NikoshBAN" pitchFamily="2" charset="0"/>
              </a:rPr>
              <a:t>أَوْ ضَعِيفاً</a:t>
            </a:r>
            <a:r>
              <a:rPr lang="en-US" b="1" dirty="0">
                <a:latin typeface="NikoshBAN" pitchFamily="2" charset="0"/>
                <a:cs typeface="NikoshBAN" pitchFamily="2" charset="0"/>
              </a:rPr>
              <a:t>-</a:t>
            </a:r>
            <a:r>
              <a:rPr lang="bn-IN" b="1" dirty="0">
                <a:latin typeface="NikoshBAN" pitchFamily="2" charset="0"/>
                <a:cs typeface="NikoshBAN" pitchFamily="2" charset="0"/>
              </a:rPr>
              <a:t>অথবা দুর্বল</a:t>
            </a:r>
            <a:r>
              <a:rPr lang="bn-IN" b="1" dirty="0" smtClean="0">
                <a:latin typeface="NikoshBAN" pitchFamily="2" charset="0"/>
                <a:cs typeface="NikoshBAN" pitchFamily="2" charset="0"/>
              </a:rPr>
              <a:t>, </a:t>
            </a:r>
            <a:r>
              <a:rPr lang="ar-SA" b="1" dirty="0">
                <a:latin typeface="NikoshBAN" pitchFamily="2" charset="0"/>
              </a:rPr>
              <a:t>أَوْ لاَ يَسْتَطِيعُ</a:t>
            </a:r>
            <a:r>
              <a:rPr lang="en-US" b="1" dirty="0">
                <a:latin typeface="NikoshBAN" pitchFamily="2" charset="0"/>
                <a:cs typeface="NikoshBAN" pitchFamily="2" charset="0"/>
              </a:rPr>
              <a:t>-</a:t>
            </a:r>
            <a:r>
              <a:rPr lang="bn-IN" b="1" dirty="0">
                <a:latin typeface="NikoshBAN" pitchFamily="2" charset="0"/>
                <a:cs typeface="NikoshBAN" pitchFamily="2" charset="0"/>
              </a:rPr>
              <a:t>অথবা সে সক্ষম নয়</a:t>
            </a:r>
            <a:r>
              <a:rPr lang="bn-IN" b="1" dirty="0" smtClean="0">
                <a:latin typeface="NikoshBAN" pitchFamily="2" charset="0"/>
                <a:cs typeface="NikoshBAN" pitchFamily="2" charset="0"/>
              </a:rPr>
              <a:t>, </a:t>
            </a:r>
            <a:r>
              <a:rPr lang="ar-SA" b="1" dirty="0">
                <a:latin typeface="NikoshBAN" pitchFamily="2" charset="0"/>
              </a:rPr>
              <a:t>أَن يُمِلَّ</a:t>
            </a:r>
            <a:r>
              <a:rPr lang="en-US" b="1" dirty="0">
                <a:latin typeface="NikoshBAN" pitchFamily="2" charset="0"/>
                <a:cs typeface="NikoshBAN" pitchFamily="2" charset="0"/>
              </a:rPr>
              <a:t>-</a:t>
            </a:r>
            <a:r>
              <a:rPr lang="bn-IN" b="1" dirty="0">
                <a:latin typeface="NikoshBAN" pitchFamily="2" charset="0"/>
                <a:cs typeface="NikoshBAN" pitchFamily="2" charset="0"/>
              </a:rPr>
              <a:t>লিখনীয় বক্তব্য বলতে</a:t>
            </a:r>
            <a:r>
              <a:rPr lang="bn-IN" b="1" dirty="0" smtClean="0">
                <a:latin typeface="NikoshBAN" pitchFamily="2" charset="0"/>
                <a:cs typeface="NikoshBAN" pitchFamily="2" charset="0"/>
              </a:rPr>
              <a:t>, </a:t>
            </a:r>
            <a:r>
              <a:rPr lang="ar-SA" b="1" dirty="0">
                <a:latin typeface="NikoshBAN" pitchFamily="2" charset="0"/>
              </a:rPr>
              <a:t>هُوَ</a:t>
            </a:r>
            <a:r>
              <a:rPr lang="en-US" b="1" dirty="0">
                <a:latin typeface="NikoshBAN" pitchFamily="2" charset="0"/>
                <a:cs typeface="NikoshBAN" pitchFamily="2" charset="0"/>
              </a:rPr>
              <a:t>-</a:t>
            </a:r>
            <a:r>
              <a:rPr lang="bn-IN" b="1" dirty="0">
                <a:latin typeface="NikoshBAN" pitchFamily="2" charset="0"/>
                <a:cs typeface="NikoshBAN" pitchFamily="2" charset="0"/>
              </a:rPr>
              <a:t>সে নিজে</a:t>
            </a:r>
            <a:r>
              <a:rPr lang="bn-IN" b="1" dirty="0" smtClean="0">
                <a:latin typeface="NikoshBAN" pitchFamily="2" charset="0"/>
                <a:cs typeface="NikoshBAN" pitchFamily="2" charset="0"/>
              </a:rPr>
              <a:t>, </a:t>
            </a:r>
            <a:r>
              <a:rPr lang="ar-SA" b="1" dirty="0">
                <a:latin typeface="NikoshBAN" pitchFamily="2" charset="0"/>
              </a:rPr>
              <a:t>فَلْيُمْلِلْ</a:t>
            </a:r>
            <a:r>
              <a:rPr lang="en-US" b="1" dirty="0">
                <a:latin typeface="NikoshBAN" pitchFamily="2" charset="0"/>
                <a:cs typeface="NikoshBAN" pitchFamily="2" charset="0"/>
              </a:rPr>
              <a:t>-</a:t>
            </a:r>
            <a:r>
              <a:rPr lang="bn-IN" b="1" dirty="0">
                <a:latin typeface="NikoshBAN" pitchFamily="2" charset="0"/>
                <a:cs typeface="NikoshBAN" pitchFamily="2" charset="0"/>
              </a:rPr>
              <a:t>তবে যেন শব্দগুলো বলে দেয়</a:t>
            </a:r>
            <a:r>
              <a:rPr lang="bn-IN" b="1" dirty="0" smtClean="0">
                <a:latin typeface="NikoshBAN" pitchFamily="2" charset="0"/>
                <a:cs typeface="NikoshBAN" pitchFamily="2" charset="0"/>
              </a:rPr>
              <a:t>, </a:t>
            </a:r>
            <a:r>
              <a:rPr lang="ar-SA" b="1" dirty="0">
                <a:latin typeface="NikoshBAN" pitchFamily="2" charset="0"/>
              </a:rPr>
              <a:t>وَلِيُّهُ</a:t>
            </a:r>
            <a:r>
              <a:rPr lang="en-US" b="1" dirty="0">
                <a:latin typeface="NikoshBAN" pitchFamily="2" charset="0"/>
                <a:cs typeface="NikoshBAN" pitchFamily="2" charset="0"/>
              </a:rPr>
              <a:t>-</a:t>
            </a:r>
            <a:r>
              <a:rPr lang="bn-IN" b="1" dirty="0">
                <a:latin typeface="NikoshBAN" pitchFamily="2" charset="0"/>
                <a:cs typeface="NikoshBAN" pitchFamily="2" charset="0"/>
              </a:rPr>
              <a:t>তার অভিভাবক</a:t>
            </a:r>
            <a:r>
              <a:rPr lang="bn-IN" b="1" dirty="0" smtClean="0">
                <a:latin typeface="NikoshBAN" pitchFamily="2" charset="0"/>
                <a:cs typeface="NikoshBAN" pitchFamily="2" charset="0"/>
              </a:rPr>
              <a:t>, </a:t>
            </a:r>
            <a:r>
              <a:rPr lang="ar-SA" b="1" dirty="0">
                <a:latin typeface="NikoshBAN" pitchFamily="2" charset="0"/>
              </a:rPr>
              <a:t>بِالْعَدْلِ</a:t>
            </a:r>
            <a:r>
              <a:rPr lang="en-US" b="1" dirty="0">
                <a:latin typeface="NikoshBAN" pitchFamily="2" charset="0"/>
                <a:cs typeface="NikoshBAN" pitchFamily="2" charset="0"/>
              </a:rPr>
              <a:t>-</a:t>
            </a:r>
            <a:r>
              <a:rPr lang="bn-IN" b="1" dirty="0">
                <a:latin typeface="NikoshBAN" pitchFamily="2" charset="0"/>
                <a:cs typeface="NikoshBAN" pitchFamily="2" charset="0"/>
              </a:rPr>
              <a:t>ন্যায্যভাবে</a:t>
            </a:r>
            <a:r>
              <a:rPr lang="bn-IN" b="1" dirty="0" smtClean="0">
                <a:latin typeface="NikoshBAN" pitchFamily="2" charset="0"/>
                <a:cs typeface="NikoshBAN" pitchFamily="2" charset="0"/>
              </a:rPr>
              <a:t>, </a:t>
            </a:r>
            <a:r>
              <a:rPr lang="ar-SA" b="1" dirty="0">
                <a:latin typeface="NikoshBAN" pitchFamily="2" charset="0"/>
              </a:rPr>
              <a:t>وَاسْتَشْهِدُواْ</a:t>
            </a:r>
            <a:r>
              <a:rPr lang="en-US" b="1" dirty="0">
                <a:latin typeface="NikoshBAN" pitchFamily="2" charset="0"/>
                <a:cs typeface="NikoshBAN" pitchFamily="2" charset="0"/>
              </a:rPr>
              <a:t>-</a:t>
            </a:r>
            <a:r>
              <a:rPr lang="bn-IN" b="1" dirty="0">
                <a:latin typeface="NikoshBAN" pitchFamily="2" charset="0"/>
                <a:cs typeface="NikoshBAN" pitchFamily="2" charset="0"/>
              </a:rPr>
              <a:t>আর তোমরা সাক্ষী রাখবে</a:t>
            </a:r>
            <a:r>
              <a:rPr lang="bn-IN" b="1" dirty="0" smtClean="0">
                <a:latin typeface="NikoshBAN" pitchFamily="2" charset="0"/>
                <a:cs typeface="NikoshBAN" pitchFamily="2" charset="0"/>
              </a:rPr>
              <a:t>, </a:t>
            </a:r>
            <a:r>
              <a:rPr lang="ar-SA" b="1" dirty="0">
                <a:latin typeface="NikoshBAN" pitchFamily="2" charset="0"/>
              </a:rPr>
              <a:t>شَهِيدَيْنِ</a:t>
            </a:r>
            <a:r>
              <a:rPr lang="en-US" b="1" dirty="0">
                <a:latin typeface="NikoshBAN" pitchFamily="2" charset="0"/>
                <a:cs typeface="NikoshBAN" pitchFamily="2" charset="0"/>
              </a:rPr>
              <a:t>-</a:t>
            </a:r>
            <a:r>
              <a:rPr lang="bn-IN" b="1" dirty="0">
                <a:latin typeface="NikoshBAN" pitchFamily="2" charset="0"/>
                <a:cs typeface="NikoshBAN" pitchFamily="2" charset="0"/>
              </a:rPr>
              <a:t>দুইজন সাক্ষী</a:t>
            </a:r>
            <a:r>
              <a:rPr lang="bn-IN" b="1" dirty="0" smtClean="0">
                <a:latin typeface="NikoshBAN" pitchFamily="2" charset="0"/>
                <a:cs typeface="NikoshBAN" pitchFamily="2" charset="0"/>
              </a:rPr>
              <a:t>, </a:t>
            </a:r>
            <a:r>
              <a:rPr lang="ar-SA" b="1" dirty="0">
                <a:latin typeface="NikoshBAN" pitchFamily="2" charset="0"/>
              </a:rPr>
              <a:t>من رِّجَالِكُمْ</a:t>
            </a:r>
            <a:r>
              <a:rPr lang="en-US" b="1" dirty="0">
                <a:latin typeface="NikoshBAN" pitchFamily="2" charset="0"/>
                <a:cs typeface="NikoshBAN" pitchFamily="2" charset="0"/>
              </a:rPr>
              <a:t>-</a:t>
            </a:r>
            <a:r>
              <a:rPr lang="bn-IN" b="1" dirty="0">
                <a:latin typeface="NikoshBAN" pitchFamily="2" charset="0"/>
                <a:cs typeface="NikoshBAN" pitchFamily="2" charset="0"/>
              </a:rPr>
              <a:t>তোমাদের পুরুষদের মধ্য হতে</a:t>
            </a:r>
            <a:r>
              <a:rPr lang="bn-IN" b="1" dirty="0" smtClean="0">
                <a:latin typeface="NikoshBAN" pitchFamily="2" charset="0"/>
                <a:cs typeface="NikoshBAN" pitchFamily="2" charset="0"/>
              </a:rPr>
              <a:t>, </a:t>
            </a:r>
            <a:r>
              <a:rPr lang="ar-SA" b="1" dirty="0">
                <a:latin typeface="NikoshBAN" pitchFamily="2" charset="0"/>
              </a:rPr>
              <a:t>فَإِن لَّمْ يَكُونَا رَجُلَيْنِ</a:t>
            </a:r>
            <a:r>
              <a:rPr lang="en-US" b="1" dirty="0">
                <a:latin typeface="NikoshBAN" pitchFamily="2" charset="0"/>
                <a:cs typeface="NikoshBAN" pitchFamily="2" charset="0"/>
              </a:rPr>
              <a:t>-</a:t>
            </a:r>
            <a:r>
              <a:rPr lang="bn-IN" b="1" dirty="0">
                <a:latin typeface="NikoshBAN" pitchFamily="2" charset="0"/>
                <a:cs typeface="NikoshBAN" pitchFamily="2" charset="0"/>
              </a:rPr>
              <a:t>অতঃপর যদি তারা দু’সাক্ষী পুরুষ না হয়</a:t>
            </a:r>
            <a:r>
              <a:rPr lang="bn-IN" b="1" dirty="0" smtClean="0">
                <a:latin typeface="NikoshBAN" pitchFamily="2" charset="0"/>
                <a:cs typeface="NikoshBAN" pitchFamily="2" charset="0"/>
              </a:rPr>
              <a:t>, </a:t>
            </a:r>
            <a:r>
              <a:rPr lang="ar-SA" b="1" dirty="0">
                <a:latin typeface="NikoshBAN" pitchFamily="2" charset="0"/>
              </a:rPr>
              <a:t>فَرَجُلٌ وَامْرَأَتَانِ</a:t>
            </a:r>
            <a:r>
              <a:rPr lang="en-US" b="1" dirty="0">
                <a:latin typeface="NikoshBAN" pitchFamily="2" charset="0"/>
                <a:cs typeface="NikoshBAN" pitchFamily="2" charset="0"/>
              </a:rPr>
              <a:t>-</a:t>
            </a:r>
            <a:r>
              <a:rPr lang="bn-IN" b="1" dirty="0">
                <a:latin typeface="NikoshBAN" pitchFamily="2" charset="0"/>
                <a:cs typeface="NikoshBAN" pitchFamily="2" charset="0"/>
              </a:rPr>
              <a:t>তবে একজন পুরুষ ও দু’জন স্ত্রীলোক</a:t>
            </a:r>
            <a:r>
              <a:rPr lang="bn-IN" b="1" dirty="0" smtClean="0">
                <a:latin typeface="NikoshBAN" pitchFamily="2" charset="0"/>
                <a:cs typeface="NikoshBAN" pitchFamily="2" charset="0"/>
              </a:rPr>
              <a:t>, </a:t>
            </a:r>
            <a:r>
              <a:rPr lang="ar-SA" b="1" dirty="0">
                <a:latin typeface="NikoshBAN" pitchFamily="2" charset="0"/>
              </a:rPr>
              <a:t>مِمَّن تَرْضَوْنَ</a:t>
            </a:r>
            <a:r>
              <a:rPr lang="en-US" b="1" dirty="0">
                <a:latin typeface="NikoshBAN" pitchFamily="2" charset="0"/>
                <a:cs typeface="NikoshBAN" pitchFamily="2" charset="0"/>
              </a:rPr>
              <a:t>-</a:t>
            </a:r>
            <a:r>
              <a:rPr lang="bn-IN" b="1" dirty="0">
                <a:latin typeface="NikoshBAN" pitchFamily="2" charset="0"/>
                <a:cs typeface="NikoshBAN" pitchFamily="2" charset="0"/>
              </a:rPr>
              <a:t>এমন ব্যক্তিদের থেকে যাদেরকে তোমরা মনঃপুত মনে কর</a:t>
            </a:r>
            <a:r>
              <a:rPr lang="bn-IN" b="1" dirty="0" smtClean="0">
                <a:latin typeface="NikoshBAN" pitchFamily="2" charset="0"/>
                <a:cs typeface="NikoshBAN" pitchFamily="2" charset="0"/>
              </a:rPr>
              <a:t>, </a:t>
            </a:r>
            <a:r>
              <a:rPr lang="ar-SA" b="1" dirty="0">
                <a:latin typeface="NikoshBAN" pitchFamily="2" charset="0"/>
              </a:rPr>
              <a:t>مِنَ الشُّهَدَاء</a:t>
            </a:r>
            <a:r>
              <a:rPr lang="en-US" b="1" dirty="0">
                <a:latin typeface="NikoshBAN" pitchFamily="2" charset="0"/>
                <a:cs typeface="NikoshBAN" pitchFamily="2" charset="0"/>
              </a:rPr>
              <a:t>-</a:t>
            </a:r>
            <a:r>
              <a:rPr lang="bn-IN" b="1" dirty="0">
                <a:latin typeface="NikoshBAN" pitchFamily="2" charset="0"/>
                <a:cs typeface="NikoshBAN" pitchFamily="2" charset="0"/>
              </a:rPr>
              <a:t>সাক্ষীদের থেকে</a:t>
            </a:r>
            <a:r>
              <a:rPr lang="bn-IN" b="1" dirty="0" smtClean="0">
                <a:latin typeface="NikoshBAN" pitchFamily="2" charset="0"/>
                <a:cs typeface="NikoshBAN" pitchFamily="2" charset="0"/>
              </a:rPr>
              <a:t>, </a:t>
            </a:r>
            <a:r>
              <a:rPr lang="ar-SA" b="1" dirty="0">
                <a:latin typeface="NikoshBAN" pitchFamily="2" charset="0"/>
              </a:rPr>
              <a:t>أَن تَضِلَّ إْحْدَاهُمَا</a:t>
            </a:r>
            <a:r>
              <a:rPr lang="en-US" b="1" dirty="0">
                <a:latin typeface="NikoshBAN" pitchFamily="2" charset="0"/>
                <a:cs typeface="NikoshBAN" pitchFamily="2" charset="0"/>
              </a:rPr>
              <a:t>-</a:t>
            </a:r>
            <a:r>
              <a:rPr lang="bn-IN" b="1" dirty="0">
                <a:latin typeface="NikoshBAN" pitchFamily="2" charset="0"/>
                <a:cs typeface="NikoshBAN" pitchFamily="2" charset="0"/>
              </a:rPr>
              <a:t> এজন্য যে, তোমরা সন্দেহে পতিত হবে না, </a:t>
            </a:r>
            <a:r>
              <a:rPr lang="ar-SA" b="1" dirty="0">
                <a:latin typeface="NikoshBAN" pitchFamily="2" charset="0"/>
              </a:rPr>
              <a:t>فَتُذَكِّرَ</a:t>
            </a:r>
            <a:r>
              <a:rPr lang="en-US" b="1" dirty="0">
                <a:latin typeface="NikoshBAN" pitchFamily="2" charset="0"/>
                <a:cs typeface="NikoshBAN" pitchFamily="2" charset="0"/>
              </a:rPr>
              <a:t>-</a:t>
            </a:r>
            <a:r>
              <a:rPr lang="bn-IN" b="1" dirty="0">
                <a:latin typeface="NikoshBAN" pitchFamily="2" charset="0"/>
                <a:cs typeface="NikoshBAN" pitchFamily="2" charset="0"/>
              </a:rPr>
              <a:t>তবে স্বরণ করিয়ে দিবে</a:t>
            </a:r>
            <a:r>
              <a:rPr lang="bn-IN" b="1" dirty="0" smtClean="0">
                <a:latin typeface="NikoshBAN" pitchFamily="2" charset="0"/>
                <a:cs typeface="NikoshBAN" pitchFamily="2" charset="0"/>
              </a:rPr>
              <a:t>, </a:t>
            </a:r>
            <a:r>
              <a:rPr lang="ar-SA" b="1" dirty="0">
                <a:latin typeface="NikoshBAN" pitchFamily="2" charset="0"/>
              </a:rPr>
              <a:t>إِحْدَاهُمَا</a:t>
            </a:r>
            <a:r>
              <a:rPr lang="en-US" b="1" dirty="0">
                <a:latin typeface="NikoshBAN" pitchFamily="2" charset="0"/>
                <a:cs typeface="NikoshBAN" pitchFamily="2" charset="0"/>
              </a:rPr>
              <a:t>-</a:t>
            </a:r>
            <a:r>
              <a:rPr lang="bn-IN" b="1" dirty="0">
                <a:latin typeface="NikoshBAN" pitchFamily="2" charset="0"/>
                <a:cs typeface="NikoshBAN" pitchFamily="2" charset="0"/>
              </a:rPr>
              <a:t>তাদের একজন</a:t>
            </a:r>
            <a:r>
              <a:rPr lang="bn-IN" b="1" dirty="0" smtClean="0">
                <a:latin typeface="NikoshBAN" pitchFamily="2" charset="0"/>
                <a:cs typeface="NikoshBAN" pitchFamily="2" charset="0"/>
              </a:rPr>
              <a:t>, </a:t>
            </a:r>
            <a:r>
              <a:rPr lang="ar-SA" b="1" dirty="0">
                <a:latin typeface="NikoshBAN" pitchFamily="2" charset="0"/>
              </a:rPr>
              <a:t>الأُخْرَى</a:t>
            </a:r>
            <a:r>
              <a:rPr lang="en-US" b="1" dirty="0">
                <a:latin typeface="NikoshBAN" pitchFamily="2" charset="0"/>
                <a:cs typeface="NikoshBAN" pitchFamily="2" charset="0"/>
              </a:rPr>
              <a:t>-</a:t>
            </a:r>
            <a:r>
              <a:rPr lang="bn-IN" b="1" dirty="0">
                <a:latin typeface="NikoshBAN" pitchFamily="2" charset="0"/>
                <a:cs typeface="NikoshBAN" pitchFamily="2" charset="0"/>
              </a:rPr>
              <a:t>অপর জনকে</a:t>
            </a:r>
            <a:r>
              <a:rPr lang="bn-IN" b="1" dirty="0" smtClean="0">
                <a:latin typeface="NikoshBAN" pitchFamily="2" charset="0"/>
                <a:cs typeface="NikoshBAN" pitchFamily="2" charset="0"/>
              </a:rPr>
              <a:t>, </a:t>
            </a:r>
            <a:r>
              <a:rPr lang="ar-SA" b="1" dirty="0">
                <a:latin typeface="NikoshBAN" pitchFamily="2" charset="0"/>
              </a:rPr>
              <a:t>وَلاَ يَأْبَ</a:t>
            </a:r>
            <a:r>
              <a:rPr lang="en-US" b="1" dirty="0">
                <a:latin typeface="NikoshBAN" pitchFamily="2" charset="0"/>
                <a:cs typeface="NikoshBAN" pitchFamily="2" charset="0"/>
              </a:rPr>
              <a:t>-</a:t>
            </a:r>
            <a:r>
              <a:rPr lang="bn-IN" b="1" dirty="0">
                <a:latin typeface="NikoshBAN" pitchFamily="2" charset="0"/>
                <a:cs typeface="NikoshBAN" pitchFamily="2" charset="0"/>
              </a:rPr>
              <a:t>আর অস্বীকার করবে না</a:t>
            </a:r>
            <a:r>
              <a:rPr lang="bn-IN" b="1" dirty="0" smtClean="0">
                <a:latin typeface="NikoshBAN" pitchFamily="2" charset="0"/>
                <a:cs typeface="NikoshBAN" pitchFamily="2" charset="0"/>
              </a:rPr>
              <a:t>, </a:t>
            </a:r>
            <a:r>
              <a:rPr lang="ar-SA" b="1" dirty="0">
                <a:latin typeface="NikoshBAN" pitchFamily="2" charset="0"/>
              </a:rPr>
              <a:t>الشُّهَدَاء</a:t>
            </a:r>
            <a:r>
              <a:rPr lang="en-US" b="1" dirty="0">
                <a:latin typeface="NikoshBAN" pitchFamily="2" charset="0"/>
                <a:cs typeface="NikoshBAN" pitchFamily="2" charset="0"/>
              </a:rPr>
              <a:t>-</a:t>
            </a:r>
            <a:r>
              <a:rPr lang="bn-IN" b="1" dirty="0">
                <a:latin typeface="NikoshBAN" pitchFamily="2" charset="0"/>
                <a:cs typeface="NikoshBAN" pitchFamily="2" charset="0"/>
              </a:rPr>
              <a:t>সাক্ষীগণ</a:t>
            </a:r>
            <a:r>
              <a:rPr lang="bn-IN" b="1" dirty="0" smtClean="0">
                <a:latin typeface="NikoshBAN" pitchFamily="2" charset="0"/>
                <a:cs typeface="NikoshBAN" pitchFamily="2" charset="0"/>
              </a:rPr>
              <a:t>, </a:t>
            </a:r>
            <a:r>
              <a:rPr lang="ar-SA" b="1" dirty="0">
                <a:latin typeface="NikoshBAN" pitchFamily="2" charset="0"/>
              </a:rPr>
              <a:t>إِذَا مَا دُعُواْ</a:t>
            </a:r>
            <a:r>
              <a:rPr lang="en-US" b="1" dirty="0">
                <a:latin typeface="NikoshBAN" pitchFamily="2" charset="0"/>
                <a:cs typeface="NikoshBAN" pitchFamily="2" charset="0"/>
              </a:rPr>
              <a:t>-</a:t>
            </a:r>
            <a:r>
              <a:rPr lang="bn-IN" b="1" dirty="0">
                <a:latin typeface="NikoshBAN" pitchFamily="2" charset="0"/>
                <a:cs typeface="NikoshBAN" pitchFamily="2" charset="0"/>
              </a:rPr>
              <a:t>যখন তাদের ডাকা হবে</a:t>
            </a:r>
            <a:r>
              <a:rPr lang="bn-IN" b="1" dirty="0" smtClean="0">
                <a:latin typeface="NikoshBAN" pitchFamily="2" charset="0"/>
                <a:cs typeface="NikoshBAN" pitchFamily="2" charset="0"/>
              </a:rPr>
              <a:t>, </a:t>
            </a:r>
            <a:r>
              <a:rPr lang="ar-SA" b="1" dirty="0">
                <a:latin typeface="NikoshBAN" pitchFamily="2" charset="0"/>
              </a:rPr>
              <a:t>وَلاَ تَسْأَمُوْاْ</a:t>
            </a:r>
            <a:r>
              <a:rPr lang="en-US" b="1" dirty="0">
                <a:latin typeface="NikoshBAN" pitchFamily="2" charset="0"/>
                <a:cs typeface="NikoshBAN" pitchFamily="2" charset="0"/>
              </a:rPr>
              <a:t>-</a:t>
            </a:r>
            <a:r>
              <a:rPr lang="bn-IN" b="1" dirty="0">
                <a:latin typeface="NikoshBAN" pitchFamily="2" charset="0"/>
                <a:cs typeface="NikoshBAN" pitchFamily="2" charset="0"/>
              </a:rPr>
              <a:t>তোমরা বিরক্ত হয়ো না</a:t>
            </a:r>
            <a:r>
              <a:rPr lang="bn-IN" b="1" dirty="0" smtClean="0">
                <a:latin typeface="NikoshBAN" pitchFamily="2" charset="0"/>
                <a:cs typeface="NikoshBAN" pitchFamily="2" charset="0"/>
              </a:rPr>
              <a:t>, </a:t>
            </a:r>
            <a:r>
              <a:rPr lang="ar-SA" b="1" dirty="0">
                <a:latin typeface="NikoshBAN" pitchFamily="2" charset="0"/>
              </a:rPr>
              <a:t>أَن تَكْتُبُوْهُ</a:t>
            </a:r>
            <a:r>
              <a:rPr lang="en-US" b="1" dirty="0">
                <a:latin typeface="NikoshBAN" pitchFamily="2" charset="0"/>
                <a:cs typeface="NikoshBAN" pitchFamily="2" charset="0"/>
              </a:rPr>
              <a:t>-</a:t>
            </a:r>
            <a:r>
              <a:rPr lang="bn-IN" b="1" dirty="0">
                <a:latin typeface="NikoshBAN" pitchFamily="2" charset="0"/>
                <a:cs typeface="NikoshBAN" pitchFamily="2" charset="0"/>
              </a:rPr>
              <a:t>উহা লিখতে</a:t>
            </a:r>
            <a:r>
              <a:rPr lang="bn-IN" b="1" dirty="0" smtClean="0">
                <a:latin typeface="NikoshBAN" pitchFamily="2" charset="0"/>
                <a:cs typeface="NikoshBAN" pitchFamily="2" charset="0"/>
              </a:rPr>
              <a:t>, </a:t>
            </a:r>
            <a:r>
              <a:rPr lang="ar-SA" b="1" dirty="0">
                <a:latin typeface="NikoshBAN" pitchFamily="2" charset="0"/>
              </a:rPr>
              <a:t>صَغِيراً</a:t>
            </a:r>
            <a:r>
              <a:rPr lang="en-US" b="1" dirty="0">
                <a:latin typeface="NikoshBAN" pitchFamily="2" charset="0"/>
                <a:cs typeface="NikoshBAN" pitchFamily="2" charset="0"/>
              </a:rPr>
              <a:t>-</a:t>
            </a:r>
            <a:r>
              <a:rPr lang="bn-IN" b="1" dirty="0">
                <a:latin typeface="NikoshBAN" pitchFamily="2" charset="0"/>
                <a:cs typeface="NikoshBAN" pitchFamily="2" charset="0"/>
              </a:rPr>
              <a:t>তা ছোট হোক</a:t>
            </a:r>
            <a:r>
              <a:rPr lang="bn-IN" b="1" dirty="0" smtClean="0">
                <a:latin typeface="NikoshBAN" pitchFamily="2" charset="0"/>
                <a:cs typeface="NikoshBAN" pitchFamily="2" charset="0"/>
              </a:rPr>
              <a:t>, </a:t>
            </a:r>
            <a:r>
              <a:rPr lang="ar-SA" b="1" dirty="0">
                <a:latin typeface="NikoshBAN" pitchFamily="2" charset="0"/>
              </a:rPr>
              <a:t>أَو كَبِيراً</a:t>
            </a:r>
            <a:r>
              <a:rPr lang="en-US" b="1" dirty="0">
                <a:latin typeface="NikoshBAN" pitchFamily="2" charset="0"/>
                <a:cs typeface="NikoshBAN" pitchFamily="2" charset="0"/>
              </a:rPr>
              <a:t>-</a:t>
            </a:r>
            <a:r>
              <a:rPr lang="bn-IN" b="1" dirty="0">
                <a:latin typeface="NikoshBAN" pitchFamily="2" charset="0"/>
                <a:cs typeface="NikoshBAN" pitchFamily="2" charset="0"/>
              </a:rPr>
              <a:t>অথবা বড় হোক</a:t>
            </a:r>
            <a:r>
              <a:rPr lang="bn-IN" b="1" dirty="0" smtClean="0">
                <a:latin typeface="NikoshBAN" pitchFamily="2" charset="0"/>
                <a:cs typeface="NikoshBAN" pitchFamily="2" charset="0"/>
              </a:rPr>
              <a:t>, </a:t>
            </a:r>
            <a:r>
              <a:rPr lang="ar-SA" b="1" dirty="0">
                <a:latin typeface="NikoshBAN" pitchFamily="2" charset="0"/>
              </a:rPr>
              <a:t>إِلَى أَجَلِهِ</a:t>
            </a:r>
            <a:r>
              <a:rPr lang="en-US" b="1" dirty="0">
                <a:latin typeface="NikoshBAN" pitchFamily="2" charset="0"/>
                <a:cs typeface="NikoshBAN" pitchFamily="2" charset="0"/>
              </a:rPr>
              <a:t>-</a:t>
            </a:r>
            <a:r>
              <a:rPr lang="bn-IN" b="1" dirty="0">
                <a:latin typeface="NikoshBAN" pitchFamily="2" charset="0"/>
                <a:cs typeface="NikoshBAN" pitchFamily="2" charset="0"/>
              </a:rPr>
              <a:t>তা উত্তীর্ণ হওয়ার মেয়াদ পর্যন্ত</a:t>
            </a:r>
            <a:r>
              <a:rPr lang="bn-IN" b="1" dirty="0" smtClean="0">
                <a:latin typeface="NikoshBAN" pitchFamily="2" charset="0"/>
                <a:cs typeface="NikoshBAN" pitchFamily="2" charset="0"/>
              </a:rPr>
              <a:t>, </a:t>
            </a:r>
            <a:r>
              <a:rPr lang="ar-SA" b="1" dirty="0">
                <a:latin typeface="NikoshBAN" pitchFamily="2" charset="0"/>
              </a:rPr>
              <a:t>ذَلِكُمْ أَقْسَطُ</a:t>
            </a:r>
            <a:r>
              <a:rPr lang="en-US" b="1" dirty="0">
                <a:latin typeface="NikoshBAN" pitchFamily="2" charset="0"/>
                <a:cs typeface="NikoshBAN" pitchFamily="2" charset="0"/>
              </a:rPr>
              <a:t>-</a:t>
            </a:r>
            <a:r>
              <a:rPr lang="bn-IN" b="1" dirty="0">
                <a:latin typeface="NikoshBAN" pitchFamily="2" charset="0"/>
                <a:cs typeface="NikoshBAN" pitchFamily="2" charset="0"/>
              </a:rPr>
              <a:t>ঐ লিখনী ন্যয্যতম কাজ</a:t>
            </a:r>
            <a:r>
              <a:rPr lang="bn-IN" b="1" dirty="0" smtClean="0">
                <a:latin typeface="NikoshBAN" pitchFamily="2" charset="0"/>
                <a:cs typeface="NikoshBAN" pitchFamily="2" charset="0"/>
              </a:rPr>
              <a:t>, </a:t>
            </a:r>
            <a:r>
              <a:rPr lang="ar-SA" b="1" dirty="0">
                <a:latin typeface="NikoshBAN" pitchFamily="2" charset="0"/>
              </a:rPr>
              <a:t>عِندَ اللّهِ</a:t>
            </a:r>
            <a:r>
              <a:rPr lang="en-US" b="1" dirty="0">
                <a:latin typeface="NikoshBAN" pitchFamily="2" charset="0"/>
                <a:cs typeface="NikoshBAN" pitchFamily="2" charset="0"/>
              </a:rPr>
              <a:t>-</a:t>
            </a:r>
            <a:r>
              <a:rPr lang="bn-IN" b="1" dirty="0">
                <a:latin typeface="NikoshBAN" pitchFamily="2" charset="0"/>
                <a:cs typeface="NikoshBAN" pitchFamily="2" charset="0"/>
              </a:rPr>
              <a:t>আল্লাহর নিকট</a:t>
            </a:r>
            <a:r>
              <a:rPr lang="bn-IN" b="1" dirty="0" smtClean="0">
                <a:latin typeface="NikoshBAN" pitchFamily="2" charset="0"/>
                <a:cs typeface="NikoshBAN" pitchFamily="2" charset="0"/>
              </a:rPr>
              <a:t>, </a:t>
            </a:r>
            <a:r>
              <a:rPr lang="ar-SA" b="1" dirty="0">
                <a:latin typeface="NikoshBAN" pitchFamily="2" charset="0"/>
              </a:rPr>
              <a:t>وَأَقْومُ لِلشَّهَادَةِ</a:t>
            </a:r>
            <a:r>
              <a:rPr lang="en-US" b="1" dirty="0">
                <a:latin typeface="NikoshBAN" pitchFamily="2" charset="0"/>
                <a:cs typeface="NikoshBAN" pitchFamily="2" charset="0"/>
              </a:rPr>
              <a:t>-</a:t>
            </a:r>
            <a:r>
              <a:rPr lang="bn-IN" b="1" dirty="0">
                <a:latin typeface="NikoshBAN" pitchFamily="2" charset="0"/>
                <a:cs typeface="NikoshBAN" pitchFamily="2" charset="0"/>
              </a:rPr>
              <a:t>এবং প্রমাণের জন্য দৃঢ়তর</a:t>
            </a:r>
            <a:r>
              <a:rPr lang="bn-IN" b="1" dirty="0" smtClean="0">
                <a:latin typeface="NikoshBAN" pitchFamily="2" charset="0"/>
                <a:cs typeface="NikoshBAN" pitchFamily="2" charset="0"/>
              </a:rPr>
              <a:t>, </a:t>
            </a:r>
            <a:r>
              <a:rPr lang="ar-SA" b="1" dirty="0">
                <a:latin typeface="NikoshBAN" pitchFamily="2" charset="0"/>
              </a:rPr>
              <a:t>وَأَدْنَى</a:t>
            </a:r>
            <a:r>
              <a:rPr lang="en-US" b="1" dirty="0">
                <a:latin typeface="NikoshBAN" pitchFamily="2" charset="0"/>
                <a:cs typeface="NikoshBAN" pitchFamily="2" charset="0"/>
              </a:rPr>
              <a:t>-</a:t>
            </a:r>
            <a:r>
              <a:rPr lang="bn-IN" b="1" dirty="0">
                <a:latin typeface="NikoshBAN" pitchFamily="2" charset="0"/>
                <a:cs typeface="NikoshBAN" pitchFamily="2" charset="0"/>
              </a:rPr>
              <a:t>আর অধিক যোগ্যতর কাজ</a:t>
            </a:r>
            <a:r>
              <a:rPr lang="bn-IN" b="1" dirty="0" smtClean="0">
                <a:latin typeface="NikoshBAN" pitchFamily="2" charset="0"/>
                <a:cs typeface="NikoshBAN" pitchFamily="2" charset="0"/>
              </a:rPr>
              <a:t>, </a:t>
            </a:r>
            <a:r>
              <a:rPr lang="ar-SA" b="1" dirty="0">
                <a:latin typeface="NikoshBAN" pitchFamily="2" charset="0"/>
              </a:rPr>
              <a:t>أَلاَّ تَرْتَابُواْ</a:t>
            </a:r>
            <a:r>
              <a:rPr lang="en-US" b="1" dirty="0">
                <a:latin typeface="NikoshBAN" pitchFamily="2" charset="0"/>
                <a:cs typeface="NikoshBAN" pitchFamily="2" charset="0"/>
              </a:rPr>
              <a:t>-</a:t>
            </a:r>
            <a:r>
              <a:rPr lang="bn-IN" b="1" dirty="0">
                <a:latin typeface="NikoshBAN" pitchFamily="2" charset="0"/>
                <a:cs typeface="NikoshBAN" pitchFamily="2" charset="0"/>
              </a:rPr>
              <a:t>এ জন্য যে, তোমরা সন্দেহে পতিত হবে না</a:t>
            </a:r>
            <a:r>
              <a:rPr lang="bn-IN" b="1" dirty="0" smtClean="0">
                <a:latin typeface="NikoshBAN" pitchFamily="2" charset="0"/>
                <a:cs typeface="NikoshBAN" pitchFamily="2" charset="0"/>
              </a:rPr>
              <a:t>, </a:t>
            </a:r>
            <a:r>
              <a:rPr lang="ar-SA" b="1" dirty="0">
                <a:latin typeface="NikoshBAN" pitchFamily="2" charset="0"/>
              </a:rPr>
              <a:t>إِلاَّ أَن تَكُونَ</a:t>
            </a:r>
            <a:r>
              <a:rPr lang="en-US" b="1" dirty="0">
                <a:latin typeface="NikoshBAN" pitchFamily="2" charset="0"/>
                <a:cs typeface="NikoshBAN" pitchFamily="2" charset="0"/>
              </a:rPr>
              <a:t>-</a:t>
            </a:r>
            <a:r>
              <a:rPr lang="bn-IN" b="1" dirty="0">
                <a:latin typeface="NikoshBAN" pitchFamily="2" charset="0"/>
                <a:cs typeface="NikoshBAN" pitchFamily="2" charset="0"/>
              </a:rPr>
              <a:t>কিন্তু যদি লেন-দেন হয়</a:t>
            </a:r>
            <a:r>
              <a:rPr lang="bn-IN" b="1" dirty="0" smtClean="0">
                <a:latin typeface="NikoshBAN" pitchFamily="2" charset="0"/>
                <a:cs typeface="NikoshBAN" pitchFamily="2" charset="0"/>
              </a:rPr>
              <a:t>, </a:t>
            </a:r>
            <a:r>
              <a:rPr lang="ar-SA" b="1" dirty="0">
                <a:latin typeface="NikoshBAN" pitchFamily="2" charset="0"/>
              </a:rPr>
              <a:t>تِجَارَةً</a:t>
            </a:r>
            <a:r>
              <a:rPr lang="en-US" b="1" dirty="0">
                <a:latin typeface="NikoshBAN" pitchFamily="2" charset="0"/>
                <a:cs typeface="NikoshBAN" pitchFamily="2" charset="0"/>
              </a:rPr>
              <a:t>-</a:t>
            </a:r>
            <a:r>
              <a:rPr lang="bn-IN" b="1" dirty="0">
                <a:latin typeface="NikoshBAN" pitchFamily="2" charset="0"/>
                <a:cs typeface="NikoshBAN" pitchFamily="2" charset="0"/>
              </a:rPr>
              <a:t>ব্যবসার ভিত্তিতে</a:t>
            </a:r>
            <a:r>
              <a:rPr lang="bn-IN" b="1" dirty="0" smtClean="0">
                <a:latin typeface="NikoshBAN" pitchFamily="2" charset="0"/>
                <a:cs typeface="NikoshBAN" pitchFamily="2" charset="0"/>
              </a:rPr>
              <a:t>, </a:t>
            </a:r>
            <a:r>
              <a:rPr lang="ar-SA" b="1" dirty="0">
                <a:latin typeface="NikoshBAN" pitchFamily="2" charset="0"/>
              </a:rPr>
              <a:t>حَاضِرَةً</a:t>
            </a:r>
            <a:r>
              <a:rPr lang="en-US" b="1" dirty="0">
                <a:latin typeface="NikoshBAN" pitchFamily="2" charset="0"/>
                <a:cs typeface="NikoshBAN" pitchFamily="2" charset="0"/>
              </a:rPr>
              <a:t>-</a:t>
            </a:r>
            <a:r>
              <a:rPr lang="bn-IN" b="1" dirty="0">
                <a:latin typeface="NikoshBAN" pitchFamily="2" charset="0"/>
                <a:cs typeface="NikoshBAN" pitchFamily="2" charset="0"/>
              </a:rPr>
              <a:t>নগদ</a:t>
            </a:r>
            <a:r>
              <a:rPr lang="bn-IN" b="1" dirty="0" smtClean="0">
                <a:latin typeface="NikoshBAN" pitchFamily="2" charset="0"/>
                <a:cs typeface="NikoshBAN" pitchFamily="2" charset="0"/>
              </a:rPr>
              <a:t>, </a:t>
            </a:r>
            <a:r>
              <a:rPr lang="ar-SA" b="1" dirty="0">
                <a:latin typeface="NikoshBAN" pitchFamily="2" charset="0"/>
              </a:rPr>
              <a:t>تُدِيرُونَهَا</a:t>
            </a:r>
            <a:r>
              <a:rPr lang="en-US" b="1" dirty="0">
                <a:latin typeface="NikoshBAN" pitchFamily="2" charset="0"/>
                <a:cs typeface="NikoshBAN" pitchFamily="2" charset="0"/>
              </a:rPr>
              <a:t>-</a:t>
            </a:r>
            <a:r>
              <a:rPr lang="bn-IN" b="1" dirty="0">
                <a:latin typeface="NikoshBAN" pitchFamily="2" charset="0"/>
                <a:cs typeface="NikoshBAN" pitchFamily="2" charset="0"/>
              </a:rPr>
              <a:t>যা তোমরা হাতে হাতে আদান প্রদান কর</a:t>
            </a:r>
            <a:r>
              <a:rPr lang="bn-IN" b="1" dirty="0" smtClean="0">
                <a:latin typeface="NikoshBAN" pitchFamily="2" charset="0"/>
                <a:cs typeface="NikoshBAN" pitchFamily="2" charset="0"/>
              </a:rPr>
              <a:t>, </a:t>
            </a:r>
            <a:r>
              <a:rPr lang="ar-SA" b="1" dirty="0">
                <a:latin typeface="NikoshBAN" pitchFamily="2" charset="0"/>
              </a:rPr>
              <a:t>بَيْنَكُمْ</a:t>
            </a:r>
            <a:r>
              <a:rPr lang="en-US" b="1" dirty="0">
                <a:latin typeface="NikoshBAN" pitchFamily="2" charset="0"/>
                <a:cs typeface="NikoshBAN" pitchFamily="2" charset="0"/>
              </a:rPr>
              <a:t>-</a:t>
            </a:r>
            <a:r>
              <a:rPr lang="bn-IN" b="1" dirty="0">
                <a:latin typeface="NikoshBAN" pitchFamily="2" charset="0"/>
                <a:cs typeface="NikoshBAN" pitchFamily="2" charset="0"/>
              </a:rPr>
              <a:t>তোমাদের মাঝে</a:t>
            </a:r>
            <a:r>
              <a:rPr lang="bn-IN" b="1" dirty="0" smtClean="0">
                <a:latin typeface="NikoshBAN" pitchFamily="2" charset="0"/>
                <a:cs typeface="NikoshBAN" pitchFamily="2" charset="0"/>
              </a:rPr>
              <a:t>, </a:t>
            </a:r>
            <a:r>
              <a:rPr lang="ar-SA" b="1" dirty="0">
                <a:latin typeface="NikoshBAN" pitchFamily="2" charset="0"/>
              </a:rPr>
              <a:t>فَلَيْسَ عَلَيْكُمْ جُنَاحٌ</a:t>
            </a:r>
            <a:r>
              <a:rPr lang="en-US" b="1" dirty="0">
                <a:latin typeface="NikoshBAN" pitchFamily="2" charset="0"/>
                <a:cs typeface="NikoshBAN" pitchFamily="2" charset="0"/>
              </a:rPr>
              <a:t>-</a:t>
            </a:r>
            <a:r>
              <a:rPr lang="bn-IN" b="1" dirty="0">
                <a:latin typeface="NikoshBAN" pitchFamily="2" charset="0"/>
                <a:cs typeface="NikoshBAN" pitchFamily="2" charset="0"/>
              </a:rPr>
              <a:t>তা হলে তোমাদের কোন দোষ নেই</a:t>
            </a:r>
            <a:r>
              <a:rPr lang="bn-IN" b="1" dirty="0" smtClean="0">
                <a:latin typeface="NikoshBAN" pitchFamily="2" charset="0"/>
                <a:cs typeface="NikoshBAN" pitchFamily="2" charset="0"/>
              </a:rPr>
              <a:t>, </a:t>
            </a:r>
            <a:r>
              <a:rPr lang="ar-SA" b="1" dirty="0">
                <a:latin typeface="NikoshBAN" pitchFamily="2" charset="0"/>
              </a:rPr>
              <a:t>أَلاَّ تَكْتُبُوهَا</a:t>
            </a:r>
            <a:r>
              <a:rPr lang="en-US" b="1" dirty="0">
                <a:latin typeface="NikoshBAN" pitchFamily="2" charset="0"/>
                <a:cs typeface="NikoshBAN" pitchFamily="2" charset="0"/>
              </a:rPr>
              <a:t>-</a:t>
            </a:r>
            <a:r>
              <a:rPr lang="bn-IN" b="1" dirty="0">
                <a:latin typeface="NikoshBAN" pitchFamily="2" charset="0"/>
                <a:cs typeface="NikoshBAN" pitchFamily="2" charset="0"/>
              </a:rPr>
              <a:t>এতে যে, তোমরা তা লিখে রাখবে না</a:t>
            </a:r>
            <a:r>
              <a:rPr lang="bn-IN" b="1" dirty="0" smtClean="0">
                <a:latin typeface="NikoshBAN" pitchFamily="2" charset="0"/>
                <a:cs typeface="NikoshBAN" pitchFamily="2" charset="0"/>
              </a:rPr>
              <a:t>, </a:t>
            </a:r>
            <a:r>
              <a:rPr lang="ar-SA" b="1" dirty="0">
                <a:latin typeface="NikoshBAN" pitchFamily="2" charset="0"/>
              </a:rPr>
              <a:t>وَأَشْهِدُوْاْ</a:t>
            </a:r>
            <a:r>
              <a:rPr lang="en-US" b="1" dirty="0">
                <a:latin typeface="NikoshBAN" pitchFamily="2" charset="0"/>
                <a:cs typeface="NikoshBAN" pitchFamily="2" charset="0"/>
              </a:rPr>
              <a:t>-</a:t>
            </a:r>
            <a:r>
              <a:rPr lang="bn-IN" b="1" dirty="0">
                <a:latin typeface="NikoshBAN" pitchFamily="2" charset="0"/>
                <a:cs typeface="NikoshBAN" pitchFamily="2" charset="0"/>
              </a:rPr>
              <a:t>এবং তোমরা সাক্ষী রাখ</a:t>
            </a:r>
            <a:r>
              <a:rPr lang="bn-IN" b="1" dirty="0" smtClean="0">
                <a:latin typeface="NikoshBAN" pitchFamily="2" charset="0"/>
                <a:cs typeface="NikoshBAN" pitchFamily="2" charset="0"/>
              </a:rPr>
              <a:t>, </a:t>
            </a:r>
            <a:r>
              <a:rPr lang="ar-SA" b="1" dirty="0">
                <a:latin typeface="NikoshBAN" pitchFamily="2" charset="0"/>
              </a:rPr>
              <a:t>إِذَا تَبَايَعْتُمْ</a:t>
            </a:r>
            <a:r>
              <a:rPr lang="en-US" b="1" dirty="0">
                <a:latin typeface="NikoshBAN" pitchFamily="2" charset="0"/>
                <a:cs typeface="NikoshBAN" pitchFamily="2" charset="0"/>
              </a:rPr>
              <a:t>-</a:t>
            </a:r>
            <a:r>
              <a:rPr lang="bn-IN" b="1" dirty="0">
                <a:latin typeface="NikoshBAN" pitchFamily="2" charset="0"/>
                <a:cs typeface="NikoshBAN" pitchFamily="2" charset="0"/>
              </a:rPr>
              <a:t>তোমরা যখন পরস্পর বেচাকেনা কর</a:t>
            </a:r>
            <a:r>
              <a:rPr lang="bn-IN" b="1" dirty="0" smtClean="0">
                <a:latin typeface="NikoshBAN" pitchFamily="2" charset="0"/>
                <a:cs typeface="NikoshBAN" pitchFamily="2" charset="0"/>
              </a:rPr>
              <a:t>, </a:t>
            </a:r>
            <a:r>
              <a:rPr lang="ar-SA" b="1" dirty="0">
                <a:latin typeface="NikoshBAN" pitchFamily="2" charset="0"/>
              </a:rPr>
              <a:t>وَلاَ يُضَآرَّ</a:t>
            </a:r>
            <a:r>
              <a:rPr lang="en-US" b="1" dirty="0">
                <a:latin typeface="NikoshBAN" pitchFamily="2" charset="0"/>
                <a:cs typeface="NikoshBAN" pitchFamily="2" charset="0"/>
              </a:rPr>
              <a:t>-</a:t>
            </a:r>
            <a:r>
              <a:rPr lang="bn-IN" b="1" dirty="0">
                <a:latin typeface="NikoshBAN" pitchFamily="2" charset="0"/>
                <a:cs typeface="NikoshBAN" pitchFamily="2" charset="0"/>
              </a:rPr>
              <a:t>পরন্তু ক্ষতিগ্রস্ত করা যাবে না</a:t>
            </a:r>
            <a:r>
              <a:rPr lang="bn-IN" b="1" dirty="0" smtClean="0">
                <a:latin typeface="NikoshBAN" pitchFamily="2" charset="0"/>
                <a:cs typeface="NikoshBAN" pitchFamily="2" charset="0"/>
              </a:rPr>
              <a:t>, </a:t>
            </a:r>
            <a:r>
              <a:rPr lang="ar-SA" b="1" dirty="0">
                <a:latin typeface="NikoshBAN" pitchFamily="2" charset="0"/>
              </a:rPr>
              <a:t>كَاتِبٌ</a:t>
            </a:r>
            <a:r>
              <a:rPr lang="en-US" b="1" dirty="0">
                <a:latin typeface="NikoshBAN" pitchFamily="2" charset="0"/>
                <a:cs typeface="NikoshBAN" pitchFamily="2" charset="0"/>
              </a:rPr>
              <a:t>-</a:t>
            </a:r>
            <a:r>
              <a:rPr lang="bn-IN" b="1" dirty="0">
                <a:latin typeface="NikoshBAN" pitchFamily="2" charset="0"/>
                <a:cs typeface="NikoshBAN" pitchFamily="2" charset="0"/>
              </a:rPr>
              <a:t>লেখককে</a:t>
            </a:r>
            <a:r>
              <a:rPr lang="bn-IN" b="1" dirty="0" smtClean="0">
                <a:latin typeface="NikoshBAN" pitchFamily="2" charset="0"/>
                <a:cs typeface="NikoshBAN" pitchFamily="2" charset="0"/>
              </a:rPr>
              <a:t>, </a:t>
            </a:r>
            <a:r>
              <a:rPr lang="ar-SA" b="1" dirty="0">
                <a:latin typeface="NikoshBAN" pitchFamily="2" charset="0"/>
              </a:rPr>
              <a:t>وَلاَ شَهِيدٌ</a:t>
            </a:r>
            <a:r>
              <a:rPr lang="en-US" b="1" dirty="0">
                <a:latin typeface="NikoshBAN" pitchFamily="2" charset="0"/>
                <a:cs typeface="NikoshBAN" pitchFamily="2" charset="0"/>
              </a:rPr>
              <a:t>-</a:t>
            </a:r>
            <a:r>
              <a:rPr lang="bn-IN" b="1" dirty="0">
                <a:latin typeface="NikoshBAN" pitchFamily="2" charset="0"/>
                <a:cs typeface="NikoshBAN" pitchFamily="2" charset="0"/>
              </a:rPr>
              <a:t>আর না সাক্ষীকে</a:t>
            </a:r>
            <a:r>
              <a:rPr lang="bn-IN" b="1" dirty="0" smtClean="0">
                <a:latin typeface="NikoshBAN" pitchFamily="2" charset="0"/>
                <a:cs typeface="NikoshBAN" pitchFamily="2" charset="0"/>
              </a:rPr>
              <a:t>, </a:t>
            </a:r>
            <a:r>
              <a:rPr lang="ar-SA" b="1" dirty="0">
                <a:latin typeface="NikoshBAN" pitchFamily="2" charset="0"/>
              </a:rPr>
              <a:t>وَإِن تَفْعَلُواْ</a:t>
            </a:r>
            <a:r>
              <a:rPr lang="en-US" b="1" dirty="0">
                <a:latin typeface="NikoshBAN" pitchFamily="2" charset="0"/>
                <a:cs typeface="NikoshBAN" pitchFamily="2" charset="0"/>
              </a:rPr>
              <a:t>-</a:t>
            </a:r>
            <a:r>
              <a:rPr lang="bn-IN" b="1" dirty="0">
                <a:latin typeface="NikoshBAN" pitchFamily="2" charset="0"/>
                <a:cs typeface="NikoshBAN" pitchFamily="2" charset="0"/>
              </a:rPr>
              <a:t>আর তোমরা যদি এমন কিছু </a:t>
            </a:r>
            <a:r>
              <a:rPr lang="bn-IN" b="1" dirty="0" smtClean="0">
                <a:latin typeface="NikoshBAN" pitchFamily="2" charset="0"/>
                <a:cs typeface="NikoshBAN" pitchFamily="2" charset="0"/>
              </a:rPr>
              <a:t>কর,</a:t>
            </a:r>
            <a:r>
              <a:rPr lang="ar-SA" b="1" dirty="0" smtClean="0">
                <a:latin typeface="NikoshBAN" pitchFamily="2" charset="0"/>
              </a:rPr>
              <a:t>فَإِنَّهُ فُسُوقٌبِكُمْ</a:t>
            </a:r>
            <a:r>
              <a:rPr lang="en-US" b="1" dirty="0">
                <a:latin typeface="NikoshBAN" pitchFamily="2" charset="0"/>
                <a:cs typeface="NikoshBAN" pitchFamily="2" charset="0"/>
              </a:rPr>
              <a:t>-</a:t>
            </a:r>
            <a:r>
              <a:rPr lang="bn-IN" b="1" dirty="0">
                <a:latin typeface="NikoshBAN" pitchFamily="2" charset="0"/>
                <a:cs typeface="NikoshBAN" pitchFamily="2" charset="0"/>
              </a:rPr>
              <a:t>তবে তা হবে তোমাদের সাথে সম্পৃক্ত মহা পাপ</a:t>
            </a:r>
            <a:r>
              <a:rPr lang="bn-IN" b="1" dirty="0" smtClean="0">
                <a:latin typeface="NikoshBAN" pitchFamily="2" charset="0"/>
                <a:cs typeface="NikoshBAN" pitchFamily="2" charset="0"/>
              </a:rPr>
              <a:t>, </a:t>
            </a:r>
            <a:r>
              <a:rPr lang="ar-SA" b="1" dirty="0">
                <a:latin typeface="NikoshBAN" pitchFamily="2" charset="0"/>
              </a:rPr>
              <a:t>وَاتَّقُواْ اللّهَ</a:t>
            </a:r>
            <a:r>
              <a:rPr lang="en-US" b="1" dirty="0">
                <a:latin typeface="NikoshBAN" pitchFamily="2" charset="0"/>
                <a:cs typeface="NikoshBAN" pitchFamily="2" charset="0"/>
              </a:rPr>
              <a:t>-</a:t>
            </a:r>
            <a:r>
              <a:rPr lang="bn-IN" b="1" dirty="0">
                <a:latin typeface="NikoshBAN" pitchFamily="2" charset="0"/>
                <a:cs typeface="NikoshBAN" pitchFamily="2" charset="0"/>
              </a:rPr>
              <a:t>আর আল্লাহকে ভয় কর</a:t>
            </a:r>
            <a:r>
              <a:rPr lang="bn-IN" b="1" dirty="0" smtClean="0">
                <a:latin typeface="NikoshBAN" pitchFamily="2" charset="0"/>
                <a:cs typeface="NikoshBAN" pitchFamily="2" charset="0"/>
              </a:rPr>
              <a:t>, </a:t>
            </a:r>
            <a:r>
              <a:rPr lang="ar-SA" b="1" dirty="0">
                <a:latin typeface="NikoshBAN" pitchFamily="2" charset="0"/>
              </a:rPr>
              <a:t>وَيُعَلِّمُكُمُ اللّهُ</a:t>
            </a:r>
            <a:r>
              <a:rPr lang="en-US" b="1" dirty="0">
                <a:latin typeface="NikoshBAN" pitchFamily="2" charset="0"/>
                <a:cs typeface="NikoshBAN" pitchFamily="2" charset="0"/>
              </a:rPr>
              <a:t>-</a:t>
            </a:r>
            <a:r>
              <a:rPr lang="bn-IN" b="1" dirty="0">
                <a:latin typeface="NikoshBAN" pitchFamily="2" charset="0"/>
                <a:cs typeface="NikoshBAN" pitchFamily="2" charset="0"/>
              </a:rPr>
              <a:t>আর আল্লাহ তোমাদেরকে শিক্ষা দেন</a:t>
            </a:r>
            <a:r>
              <a:rPr lang="bn-IN" b="1" dirty="0" smtClean="0">
                <a:latin typeface="NikoshBAN" pitchFamily="2" charset="0"/>
                <a:cs typeface="NikoshBAN" pitchFamily="2" charset="0"/>
              </a:rPr>
              <a:t>, </a:t>
            </a:r>
            <a:r>
              <a:rPr lang="ar-SA" b="1" dirty="0">
                <a:latin typeface="NikoshBAN" pitchFamily="2" charset="0"/>
              </a:rPr>
              <a:t>وَاللّهُ بِكُلِّ شَيْءٍ عَلِيمٌ</a:t>
            </a:r>
            <a:r>
              <a:rPr lang="en-US" b="1" dirty="0">
                <a:latin typeface="NikoshBAN" pitchFamily="2" charset="0"/>
                <a:cs typeface="NikoshBAN" pitchFamily="2" charset="0"/>
              </a:rPr>
              <a:t>-</a:t>
            </a:r>
            <a:r>
              <a:rPr lang="bn-IN" b="1" dirty="0">
                <a:latin typeface="NikoshBAN" pitchFamily="2" charset="0"/>
                <a:cs typeface="NikoshBAN" pitchFamily="2" charset="0"/>
              </a:rPr>
              <a:t>বাস্তবে আল্লাহ প্রত্যেক বিষয়ে সবিশেষ </a:t>
            </a:r>
            <a:r>
              <a:rPr lang="bn-IN" b="1" dirty="0" smtClean="0">
                <a:latin typeface="NikoshBAN" pitchFamily="2" charset="0"/>
                <a:cs typeface="NikoshBAN" pitchFamily="2" charset="0"/>
              </a:rPr>
              <a:t>অবহিত ।</a:t>
            </a:r>
            <a:endParaRPr lang="bn-IN" sz="3200" b="1" dirty="0" smtClean="0"/>
          </a:p>
        </p:txBody>
      </p:sp>
    </p:spTree>
    <p:extLst>
      <p:ext uri="{BB962C8B-B14F-4D97-AF65-F5344CB8AC3E}">
        <p14:creationId xmlns:p14="http://schemas.microsoft.com/office/powerpoint/2010/main" val="1107103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Terminator 6"/>
          <p:cNvSpPr/>
          <p:nvPr/>
        </p:nvSpPr>
        <p:spPr>
          <a:xfrm>
            <a:off x="304800" y="447674"/>
            <a:ext cx="8458200" cy="923926"/>
          </a:xfrm>
          <a:prstGeom prst="flowChartTerminator">
            <a:avLst/>
          </a:prstGeom>
          <a:ln>
            <a:noFill/>
          </a:ln>
          <a:effectLst>
            <a:outerShdw blurRad="50800" dist="38100" algn="l" rotWithShape="0">
              <a:prstClr val="black">
                <a:alpha val="40000"/>
              </a:prstClr>
            </a:outerShdw>
            <a:softEdge rad="63500"/>
          </a:effectLst>
          <a:scene3d>
            <a:camera prst="orthographicFront">
              <a:rot lat="0" lon="0" rev="0"/>
            </a:camera>
            <a:lightRig rig="glow" dir="t">
              <a:rot lat="0" lon="0" rev="4800000"/>
            </a:lightRig>
          </a:scene3d>
          <a:sp3d prstMaterial="matte">
            <a:bevelT w="127000" h="6350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4800" b="1" dirty="0">
                <a:solidFill>
                  <a:srgbClr val="FF0000"/>
                </a:solidFill>
                <a:latin typeface="NikoshBAN" pitchFamily="2" charset="0"/>
                <a:cs typeface="NikoshBAN" pitchFamily="2" charset="0"/>
              </a:rPr>
              <a:t>মোয়ামালাত বা পারস্পরিক লেনদেন</a:t>
            </a:r>
            <a:endParaRPr lang="en-US" sz="4800" b="1" dirty="0">
              <a:solidFill>
                <a:srgbClr val="FF0000"/>
              </a:solidFill>
              <a:latin typeface="NikoshBAN" pitchFamily="2" charset="0"/>
              <a:cs typeface="NikoshBAN" pitchFamily="2" charset="0"/>
            </a:endParaRPr>
          </a:p>
        </p:txBody>
      </p:sp>
      <p:sp>
        <p:nvSpPr>
          <p:cNvPr id="8" name="Rounded Rectangle 7"/>
          <p:cNvSpPr/>
          <p:nvPr/>
        </p:nvSpPr>
        <p:spPr>
          <a:xfrm>
            <a:off x="533400" y="2133600"/>
            <a:ext cx="8001000" cy="2590800"/>
          </a:xfrm>
          <a:prstGeom prst="roundRect">
            <a:avLst/>
          </a:prstGeom>
          <a:solidFill>
            <a:schemeClr val="accent5">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bn-IN" sz="4000" b="1" dirty="0">
                <a:solidFill>
                  <a:schemeClr val="accent1">
                    <a:lumMod val="75000"/>
                  </a:schemeClr>
                </a:solidFill>
                <a:latin typeface="NikoshBAN" pitchFamily="2" charset="0"/>
                <a:cs typeface="NikoshBAN" pitchFamily="2" charset="0"/>
              </a:rPr>
              <a:t>মোয়ামালাত শব্দের অর্থ </a:t>
            </a:r>
            <a:r>
              <a:rPr lang="bn-IN" sz="4000" b="1" dirty="0" smtClean="0">
                <a:solidFill>
                  <a:schemeClr val="accent1">
                    <a:lumMod val="75000"/>
                  </a:schemeClr>
                </a:solidFill>
                <a:latin typeface="NikoshBAN" pitchFamily="2" charset="0"/>
                <a:cs typeface="NikoshBAN" pitchFamily="2" charset="0"/>
              </a:rPr>
              <a:t>- </a:t>
            </a:r>
            <a:r>
              <a:rPr lang="bn-IN" sz="4000" b="1" dirty="0">
                <a:solidFill>
                  <a:schemeClr val="accent1">
                    <a:lumMod val="75000"/>
                  </a:schemeClr>
                </a:solidFill>
                <a:latin typeface="NikoshBAN" pitchFamily="2" charset="0"/>
                <a:cs typeface="NikoshBAN" pitchFamily="2" charset="0"/>
              </a:rPr>
              <a:t>পারস্পরিক লেনদেন </a:t>
            </a:r>
          </a:p>
          <a:p>
            <a:pPr algn="just"/>
            <a:r>
              <a:rPr lang="bn-IN" sz="4000" b="1" dirty="0">
                <a:solidFill>
                  <a:schemeClr val="accent1">
                    <a:lumMod val="75000"/>
                  </a:schemeClr>
                </a:solidFill>
                <a:latin typeface="NikoshBAN" pitchFamily="2" charset="0"/>
                <a:cs typeface="NikoshBAN" pitchFamily="2" charset="0"/>
              </a:rPr>
              <a:t>ইসলামী শরীয়তের পরিভাষায় দুনিয়ার সকল পারস্পরিক কার্যাবলীকে মোয়ামালাত বলা হয়। যেমন- ক্রয়-বিক্রয়, ব্যবসা-বানিজ্য ইত্যাদি। </a:t>
            </a:r>
            <a:r>
              <a:rPr lang="bn-IN" sz="4000" b="1" dirty="0" smtClean="0">
                <a:solidFill>
                  <a:schemeClr val="accent1">
                    <a:lumMod val="75000"/>
                  </a:schemeClr>
                </a:solidFill>
                <a:latin typeface="NikoshBAN" pitchFamily="2" charset="0"/>
                <a:cs typeface="NikoshBAN" pitchFamily="2" charset="0"/>
              </a:rPr>
              <a:t> </a:t>
            </a:r>
            <a:endParaRPr lang="en-US" sz="4000" b="1" dirty="0">
              <a:solidFill>
                <a:schemeClr val="accent1">
                  <a:lumMod val="75000"/>
                </a:schemeClr>
              </a:solidFill>
              <a:latin typeface="NikoshBAN" pitchFamily="2" charset="0"/>
              <a:cs typeface="NikoshBAN" pitchFamily="2" charset="0"/>
            </a:endParaRPr>
          </a:p>
        </p:txBody>
      </p:sp>
    </p:spTree>
    <p:extLst>
      <p:ext uri="{BB962C8B-B14F-4D97-AF65-F5344CB8AC3E}">
        <p14:creationId xmlns:p14="http://schemas.microsoft.com/office/powerpoint/2010/main" val="23744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52400"/>
            <a:ext cx="7239000" cy="1015663"/>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elaxedInset"/>
            <a:contourClr>
              <a:srgbClr val="FFFFFF"/>
            </a:contourClr>
          </a:sp3d>
        </p:spPr>
        <p:txBody>
          <a:bodyPr wrap="square" rtlCol="0">
            <a:spAutoFit/>
          </a:bodyPr>
          <a:lstStyle/>
          <a:p>
            <a:r>
              <a:rPr lang="en-US" sz="6000" b="1" dirty="0" err="1" smtClean="0">
                <a:solidFill>
                  <a:srgbClr val="0070C0"/>
                </a:solidFill>
                <a:latin typeface="NikoshBAN" pitchFamily="2" charset="0"/>
                <a:cs typeface="NikoshBAN" pitchFamily="2" charset="0"/>
              </a:rPr>
              <a:t>মোয়ামালাতের</a:t>
            </a:r>
            <a:r>
              <a:rPr lang="en-US" sz="6000" b="1" dirty="0" smtClean="0">
                <a:solidFill>
                  <a:srgbClr val="0070C0"/>
                </a:solidFill>
                <a:latin typeface="NikoshBAN" pitchFamily="2" charset="0"/>
                <a:cs typeface="NikoshBAN" pitchFamily="2" charset="0"/>
              </a:rPr>
              <a:t> </a:t>
            </a:r>
            <a:r>
              <a:rPr lang="en-US" sz="6000" b="1" dirty="0" err="1" smtClean="0">
                <a:solidFill>
                  <a:srgbClr val="0070C0"/>
                </a:solidFill>
                <a:latin typeface="NikoshBAN" pitchFamily="2" charset="0"/>
                <a:cs typeface="NikoshBAN" pitchFamily="2" charset="0"/>
              </a:rPr>
              <a:t>গুরুত্বপুর্ণ</a:t>
            </a:r>
            <a:r>
              <a:rPr lang="en-US" sz="6000" b="1" dirty="0" smtClean="0">
                <a:solidFill>
                  <a:srgbClr val="0070C0"/>
                </a:solidFill>
                <a:latin typeface="NikoshBAN" pitchFamily="2" charset="0"/>
                <a:cs typeface="NikoshBAN" pitchFamily="2" charset="0"/>
              </a:rPr>
              <a:t> </a:t>
            </a:r>
            <a:r>
              <a:rPr lang="en-US" sz="6000" b="1" dirty="0" err="1" smtClean="0">
                <a:solidFill>
                  <a:srgbClr val="0070C0"/>
                </a:solidFill>
                <a:latin typeface="NikoshBAN" pitchFamily="2" charset="0"/>
                <a:cs typeface="NikoshBAN" pitchFamily="2" charset="0"/>
              </a:rPr>
              <a:t>বিষয়</a:t>
            </a:r>
            <a:r>
              <a:rPr lang="en-US" sz="6000" b="1" dirty="0" smtClean="0">
                <a:solidFill>
                  <a:srgbClr val="0070C0"/>
                </a:solidFill>
                <a:latin typeface="NikoshBAN" pitchFamily="2" charset="0"/>
                <a:cs typeface="NikoshBAN" pitchFamily="2" charset="0"/>
              </a:rPr>
              <a:t> </a:t>
            </a:r>
            <a:endParaRPr lang="en-US" sz="6000" b="1" dirty="0">
              <a:solidFill>
                <a:srgbClr val="0070C0"/>
              </a:solidFill>
              <a:latin typeface="NikoshBAN" pitchFamily="2" charset="0"/>
              <a:cs typeface="NikoshBAN" pitchFamily="2" charset="0"/>
            </a:endParaRPr>
          </a:p>
        </p:txBody>
      </p:sp>
      <p:sp>
        <p:nvSpPr>
          <p:cNvPr id="5" name="TextBox 4"/>
          <p:cNvSpPr txBox="1"/>
          <p:nvPr/>
        </p:nvSpPr>
        <p:spPr>
          <a:xfrm>
            <a:off x="533400" y="1718370"/>
            <a:ext cx="8229600" cy="2062103"/>
          </a:xfrm>
          <a:prstGeom prst="rect">
            <a:avLst/>
          </a:prstGeom>
          <a:solidFill>
            <a:schemeClr val="accent1">
              <a:lumMod val="40000"/>
              <a:lumOff val="60000"/>
            </a:schemeClr>
          </a:solidFill>
          <a:ln>
            <a:noFill/>
          </a:ln>
          <a:effectLst>
            <a:glow rad="101600">
              <a:schemeClr val="accent5">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prst="slope"/>
          </a:sp3d>
        </p:spPr>
        <p:txBody>
          <a:bodyPr wrap="square" rtlCol="0">
            <a:spAutoFit/>
          </a:bodyPr>
          <a:lstStyle/>
          <a:p>
            <a:pPr algn="just"/>
            <a:r>
              <a:rPr lang="en-US" sz="3200" b="1" dirty="0" err="1" smtClean="0">
                <a:solidFill>
                  <a:srgbClr val="002060"/>
                </a:solidFill>
                <a:latin typeface="NikoshBAN" pitchFamily="2" charset="0"/>
                <a:cs typeface="NikoshBAN" pitchFamily="2" charset="0"/>
              </a:rPr>
              <a:t>মোয়ামালাতের</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গুরুত্বপুর্ণ</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বিষয়</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হচ্ছে</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পারস্পরিক</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লেনদেন</a:t>
            </a:r>
            <a:r>
              <a:rPr lang="en-US" sz="3200" b="1" dirty="0" smtClean="0">
                <a:solidFill>
                  <a:srgbClr val="002060"/>
                </a:solidFill>
                <a:latin typeface="NikoshBAN" pitchFamily="2" charset="0"/>
                <a:cs typeface="NikoshBAN" pitchFamily="2" charset="0"/>
              </a:rPr>
              <a:t> ও </a:t>
            </a:r>
            <a:r>
              <a:rPr lang="en-US" sz="3200" b="1" dirty="0" err="1" smtClean="0">
                <a:solidFill>
                  <a:srgbClr val="002060"/>
                </a:solidFill>
                <a:latin typeface="NikoshBAN" pitchFamily="2" charset="0"/>
                <a:cs typeface="NikoshBAN" pitchFamily="2" charset="0"/>
              </a:rPr>
              <a:t>ব্যবসা-বানিজ্য</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পারস্পরিক</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ঋণ</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আদান-প্রদানের</a:t>
            </a:r>
            <a:r>
              <a:rPr lang="en-US" sz="3200" b="1" dirty="0" smtClean="0">
                <a:solidFill>
                  <a:srgbClr val="00206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প্রথম</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নীতি</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হচ্ছে</a:t>
            </a:r>
            <a:r>
              <a:rPr lang="en-US" sz="3200" b="1" dirty="0" smtClean="0">
                <a:solidFill>
                  <a:srgbClr val="FF000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দলিল</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বা</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কাগজে</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লিপিবদ্ধ</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করা</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যাতে</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ভুল-ভ্রান্তি</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অথবা</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কোন</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পক্ষ</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থেকে</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অস্বীকৃতি</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এলে</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উপস্থাপন</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করা</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যায়</a:t>
            </a:r>
            <a:r>
              <a:rPr lang="en-US" sz="3200" b="1" dirty="0" smtClean="0">
                <a:solidFill>
                  <a:srgbClr val="002060"/>
                </a:solidFill>
                <a:latin typeface="NikoshBAN" pitchFamily="2" charset="0"/>
                <a:cs typeface="NikoshBAN" pitchFamily="2" charset="0"/>
              </a:rPr>
              <a:t>।</a:t>
            </a:r>
          </a:p>
        </p:txBody>
      </p:sp>
      <p:sp>
        <p:nvSpPr>
          <p:cNvPr id="6" name="Rectangle 5"/>
          <p:cNvSpPr/>
          <p:nvPr/>
        </p:nvSpPr>
        <p:spPr>
          <a:xfrm>
            <a:off x="533400" y="4114800"/>
            <a:ext cx="8229600" cy="1569660"/>
          </a:xfrm>
          <a:prstGeom prst="rect">
            <a:avLst/>
          </a:prstGeom>
          <a:solidFill>
            <a:schemeClr val="accent3">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txBody>
          <a:bodyPr wrap="square">
            <a:spAutoFit/>
          </a:bodyPr>
          <a:lstStyle/>
          <a:p>
            <a:pPr algn="just"/>
            <a:r>
              <a:rPr lang="en-US" sz="3200" b="1" dirty="0" err="1">
                <a:solidFill>
                  <a:srgbClr val="FF0000"/>
                </a:solidFill>
                <a:latin typeface="NikoshBAN" pitchFamily="2" charset="0"/>
                <a:cs typeface="NikoshBAN" pitchFamily="2" charset="0"/>
              </a:rPr>
              <a:t>দ্বিতীয়</a:t>
            </a:r>
            <a:r>
              <a:rPr lang="en-US" sz="3200" b="1" dirty="0">
                <a:solidFill>
                  <a:srgbClr val="FF0000"/>
                </a:solidFill>
                <a:latin typeface="NikoshBAN" pitchFamily="2" charset="0"/>
                <a:cs typeface="NikoshBAN" pitchFamily="2" charset="0"/>
              </a:rPr>
              <a:t> </a:t>
            </a:r>
            <a:r>
              <a:rPr lang="en-US" sz="3200" b="1" dirty="0" err="1">
                <a:solidFill>
                  <a:srgbClr val="FF0000"/>
                </a:solidFill>
                <a:latin typeface="NikoshBAN" pitchFamily="2" charset="0"/>
                <a:cs typeface="NikoshBAN" pitchFamily="2" charset="0"/>
              </a:rPr>
              <a:t>নীতি</a:t>
            </a:r>
            <a:r>
              <a:rPr lang="en-US" sz="3200" b="1" dirty="0">
                <a:solidFill>
                  <a:srgbClr val="FF0000"/>
                </a:solidFill>
                <a:latin typeface="NikoshBAN" pitchFamily="2" charset="0"/>
                <a:cs typeface="NikoshBAN" pitchFamily="2" charset="0"/>
              </a:rPr>
              <a:t> </a:t>
            </a:r>
            <a:r>
              <a:rPr lang="en-US" sz="3200" b="1" dirty="0" err="1">
                <a:solidFill>
                  <a:srgbClr val="FF0000"/>
                </a:solidFill>
                <a:latin typeface="NikoshBAN" pitchFamily="2" charset="0"/>
                <a:cs typeface="NikoshBAN" pitchFamily="2" charset="0"/>
              </a:rPr>
              <a:t>হচ্ছে</a:t>
            </a:r>
            <a:r>
              <a:rPr lang="en-US" sz="3200" b="1" dirty="0">
                <a:solidFill>
                  <a:srgbClr val="FF0000"/>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মেয়াদ</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নির্দিষ্ট</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করা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অনির্দিষ্ট</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সময়ের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জন্য</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ধার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কাজের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লেনদেন</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জায়েজ</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নয়</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এতে</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কলহ-বিবাদের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দ্বার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উন্মুক্ত</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হয়</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এজন্য</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ফিকাহবিদরা</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বলেছেন</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মেয়াদও</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নির্দিষ্ট</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করতে</a:t>
            </a:r>
            <a:r>
              <a:rPr lang="en-US" sz="3200" b="1" dirty="0">
                <a:solidFill>
                  <a:schemeClr val="accent5">
                    <a:lumMod val="75000"/>
                  </a:schemeClr>
                </a:solidFill>
                <a:latin typeface="NikoshBAN" pitchFamily="2" charset="0"/>
                <a:cs typeface="NikoshBAN" pitchFamily="2" charset="0"/>
              </a:rPr>
              <a:t> </a:t>
            </a:r>
            <a:r>
              <a:rPr lang="en-US" sz="3200" b="1" dirty="0" err="1">
                <a:solidFill>
                  <a:schemeClr val="accent5">
                    <a:lumMod val="75000"/>
                  </a:schemeClr>
                </a:solidFill>
                <a:latin typeface="NikoshBAN" pitchFamily="2" charset="0"/>
                <a:cs typeface="NikoshBAN" pitchFamily="2" charset="0"/>
              </a:rPr>
              <a:t>হবে</a:t>
            </a:r>
            <a:r>
              <a:rPr lang="en-US" sz="3200" b="1" dirty="0">
                <a:solidFill>
                  <a:schemeClr val="accent5">
                    <a:lumMod val="75000"/>
                  </a:schemeClr>
                </a:solidFill>
                <a:latin typeface="NikoshBAN" pitchFamily="2" charset="0"/>
                <a:cs typeface="NikoshBAN" pitchFamily="2" charset="0"/>
              </a:rPr>
              <a:t>।  </a:t>
            </a:r>
          </a:p>
        </p:txBody>
      </p:sp>
    </p:spTree>
    <p:extLst>
      <p:ext uri="{BB962C8B-B14F-4D97-AF65-F5344CB8AC3E}">
        <p14:creationId xmlns:p14="http://schemas.microsoft.com/office/powerpoint/2010/main" val="1345670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TotalTime>
  <Words>2151</Words>
  <Application>Microsoft Office PowerPoint</Application>
  <PresentationFormat>On-screen Show (4:3)</PresentationFormat>
  <Paragraphs>80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মোঃআঃহালিম সহকারী সুপার আমরাইল সিদ্দিকিয়া দাখিল মাদ্‌রাসা  যাদবপুর-ধামরাই-ঢাকা  abdulhalim19711944@gmail.com   abdulhalim197153@yahoo.com</vt:lpstr>
      <vt:lpstr>PowerPoint Presentation</vt:lpstr>
      <vt:lpstr>এই পাঠ শেষে  শিক্ষার্থীরা--- ১। মোয়ামালাত কী তা বলতে পারবে ২। সাক্ষ্য-বিধির মুলনীতি ব্যাখ্যা করতে পারবে ৩। সাক্ষীদের শর্তাবলী বর্ণনা করতে পারবে ৪। ক্রয়-বিক্রয়ের শর্ত সমুহ বিশ্লেষণ করতে পারবে   ৫। বাইয়ে সালামের শর্ত সমুহ নির্ণয় করতে পারবে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dc:title>
  <dc:creator>TSS</dc:creator>
  <cp:lastModifiedBy>TSS</cp:lastModifiedBy>
  <cp:revision>83</cp:revision>
  <dcterms:created xsi:type="dcterms:W3CDTF">2015-12-07T05:52:05Z</dcterms:created>
  <dcterms:modified xsi:type="dcterms:W3CDTF">2019-03-20T04:38:08Z</dcterms:modified>
</cp:coreProperties>
</file>