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68" r:id="rId2"/>
    <p:sldId id="284" r:id="rId3"/>
    <p:sldId id="282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266" r:id="rId13"/>
    <p:sldId id="270" r:id="rId14"/>
    <p:sldId id="271" r:id="rId15"/>
    <p:sldId id="285" r:id="rId16"/>
    <p:sldId id="272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21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6CFE6-A0B4-4633-9EE5-B2EBEEA2094F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86204-13F3-4722-8BA6-9A175BCE9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4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 পরিচিতি</a:t>
            </a:r>
            <a:r>
              <a:rPr lang="bn-BD" baseline="0" dirty="0" smtClean="0"/>
              <a:t> স্লাইডটি শুধু শিক্ষকের জন্য। </a:t>
            </a:r>
            <a:r>
              <a:rPr lang="bn-BD" dirty="0" smtClean="0"/>
              <a:t>কন্টেন্টটির মান</a:t>
            </a:r>
            <a:r>
              <a:rPr lang="bn-BD" baseline="0" dirty="0" smtClean="0"/>
              <a:t>সম্মত করার জন্য মতামত দিলে কৃতজ্ঞ থাকবো।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7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বাস্তব প্রাণি বা প্রাণিদের চার্ট শিক্ষার্থীদের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মাঝে সরবরাহ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4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শিক্ষার্থীদেরকে</a:t>
            </a:r>
            <a:r>
              <a:rPr lang="bn-BD" baseline="0" dirty="0" smtClean="0"/>
              <a:t> কয়েকটি দলে ভাগ করে দিতে পারেন । দলীয় কাজে উল্লেখিত বিষয়গুলো বেরিয়ে না আসলে শিক্ষক শিক্ষার্থীদেরকে জানিয়ে দিতে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12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উল্লেখিত</a:t>
            </a:r>
            <a:r>
              <a:rPr lang="bn-BD" baseline="0" dirty="0" smtClean="0"/>
              <a:t> প্রশ্ন ছাড়াও শিক্ষক নিজ থেকে পাঠ সংশিষ্ট প্রশ্নের মাধ্যমে শিক্ষার্থীকে মূল্যায়ন করতে পারেন।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1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শব্দগুলো</a:t>
            </a:r>
            <a:r>
              <a:rPr lang="bn-BD" baseline="0" dirty="0" smtClean="0"/>
              <a:t> শিক্ষার্থীদেরকে খাতায় লিখে নিতে বলতে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47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সবাইকে</a:t>
            </a:r>
            <a:r>
              <a:rPr lang="bn-IN" baseline="0" dirty="0" smtClean="0"/>
              <a:t> ধন্যবাদ জানিয়ে ঘন্টা পরার সাথে সাথে শ্রেণী কক্ষ ত্যাগ করবো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78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</a:t>
            </a:r>
            <a:r>
              <a:rPr lang="bn-BD" baseline="0" dirty="0" smtClean="0"/>
              <a:t> শিক্ষার্থীদের কাছে প্রশ্ন করতে পারেন বাজারের সকল সাবান গুলোকে এবাভে শ্রেণি বিন্যাস করা যাবে?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6384A-480E-459E-9FBB-2BF152D845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57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শিক্ষার্থীরদের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মাধ্যমে পরিবেশ থেকে বিভিন্ন প্রজাতির কিছু প্রাণি সংগ্রহ করে শ্রেণিকক্ষে প্রদর্শন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85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পাঠ</a:t>
            </a:r>
            <a:r>
              <a:rPr lang="bn-BD" baseline="0" dirty="0" smtClean="0"/>
              <a:t> শিরোনাম ও তারিখ বোর্ডে লিখে নিবেন।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60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শ্রেণিবিন্যাসে</a:t>
            </a:r>
            <a:r>
              <a:rPr lang="bn-BD" baseline="0" dirty="0" smtClean="0"/>
              <a:t> তাদের অবধানের কিছু কথা শিক্ষার্থীদের নিকট তুলে ধরতে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05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শ্রেণিবিন্যাসে</a:t>
            </a:r>
            <a:r>
              <a:rPr lang="bn-BD" baseline="0" dirty="0" smtClean="0"/>
              <a:t> তার অবধানের কিছু কথা শিক্ষার্থীদের নিকট তুলে ধরতে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77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25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বাস্তব উপকরণ ব্যবহার করে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পাঠ উপস্থাপন করা যেতে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08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শিক্ষক</a:t>
            </a:r>
            <a:r>
              <a:rPr lang="bn-BD" baseline="0" dirty="0" smtClean="0"/>
              <a:t> একটি প্রাণিকে শনাক্ত করতে কেন এই সাতটি ধাপ অতিক্রম করতে হবে তা শিক্ষার্থীদেরকে বুঝিয়ে বলতে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86204-13F3-4722-8BA6-9A175BCE9A1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5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50268B-5FB1-4301-96B3-05C262E1FF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7C5FA8-2A79-4479-A137-974BAEEC1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gif"/><Relationship Id="rId11" Type="http://schemas.openxmlformats.org/officeDocument/2006/relationships/image" Target="../media/image40.jpeg"/><Relationship Id="rId5" Type="http://schemas.openxmlformats.org/officeDocument/2006/relationships/image" Target="../media/image34.jpeg"/><Relationship Id="rId10" Type="http://schemas.openxmlformats.org/officeDocument/2006/relationships/image" Target="../media/image39.jpeg"/><Relationship Id="rId4" Type="http://schemas.openxmlformats.org/officeDocument/2006/relationships/image" Target="../media/image33.jpeg"/><Relationship Id="rId9" Type="http://schemas.openxmlformats.org/officeDocument/2006/relationships/image" Target="../media/image3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4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38.jpeg"/><Relationship Id="rId4" Type="http://schemas.openxmlformats.org/officeDocument/2006/relationships/image" Target="../media/image4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44.jpeg"/><Relationship Id="rId10" Type="http://schemas.openxmlformats.org/officeDocument/2006/relationships/image" Target="../media/image30.jpeg"/><Relationship Id="rId4" Type="http://schemas.openxmlformats.org/officeDocument/2006/relationships/image" Target="../media/image31.jpeg"/><Relationship Id="rId9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14448"/>
            <a:ext cx="8686800" cy="4233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8601"/>
            <a:ext cx="6477000" cy="2747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sam,o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80" y="1219200"/>
            <a:ext cx="1264920" cy="1054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ha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107830"/>
            <a:ext cx="990600" cy="659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crow-eating-240x16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600" y="1447800"/>
            <a:ext cx="1143000" cy="800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jok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4400" y="1371600"/>
            <a:ext cx="1143000" cy="816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0" y="2895600"/>
          <a:ext cx="6477000" cy="30611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45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26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9909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পর্ব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8315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8315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2951">
                <a:tc>
                  <a:txBody>
                    <a:bodyPr/>
                    <a:lstStyle/>
                    <a:p>
                      <a:r>
                        <a:rPr lang="bn-BD" sz="4400" dirty="0" smtClean="0">
                          <a:latin typeface="NikoshBAN" pitchFamily="2" charset="0"/>
                          <a:cs typeface="NikoshBAN" pitchFamily="2" charset="0"/>
                        </a:rPr>
                        <a:t>গ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9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>
            <a:off x="-608806" y="4495006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181894" y="4533106"/>
            <a:ext cx="3124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163094" y="4456906"/>
            <a:ext cx="327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068094" y="4533106"/>
            <a:ext cx="327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8600" y="3352800"/>
            <a:ext cx="6553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" y="4191000"/>
            <a:ext cx="6553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8600" y="5029200"/>
            <a:ext cx="6553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8600" y="6019800"/>
            <a:ext cx="6477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 descr="projapoti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71600" y="3352800"/>
            <a:ext cx="976313" cy="767930"/>
          </a:xfrm>
          <a:prstGeom prst="rect">
            <a:avLst/>
          </a:prstGeom>
        </p:spPr>
      </p:pic>
      <p:pic>
        <p:nvPicPr>
          <p:cNvPr id="40" name="Picture 39" descr="jinok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19200" y="4257386"/>
            <a:ext cx="1066800" cy="771814"/>
          </a:xfrm>
          <a:prstGeom prst="rect">
            <a:avLst/>
          </a:prstGeom>
        </p:spPr>
      </p:pic>
      <p:pic>
        <p:nvPicPr>
          <p:cNvPr id="42" name="Picture 41" descr="doel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95400" y="5131789"/>
            <a:ext cx="990600" cy="836326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81000" y="6172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ছকের প্রাণিগুলোর বৈশিষ্ট্যের সাথে মিল  করে উপরের প্রাণিগুলোকে ছকে অন্তর্ভূক্ত কর।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200" y="602700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সমস্ত পৃথিবীর সকল প্রাণির মধ্যে যে সকল প্রাণিগুলোর বৈশিষ্ট্য ছকের প্রাণিগুলোর সাথে মিলবে তাদেরকে ছকভূক্ত করা যাবে কি?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7" name="Picture 26" descr="CHINGRI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4400" y="2103327"/>
            <a:ext cx="1219200" cy="811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20833 0.1898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0.02239 0.4231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" y="2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44444E-6 L 0.15417 0.530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2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04800"/>
            <a:ext cx="6858000" cy="954107"/>
          </a:xfrm>
          <a:prstGeom prst="rect">
            <a:avLst/>
          </a:prstGeom>
          <a:solidFill>
            <a:srgbClr val="00B0F0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একটি প্রাণীকে সনাক্ত করতে হলে প্রধানত সাতটি ধাপে এর বৈশিষ্ট্যগুলো মিলিয়ে নিতে হয়। এ ধাপগুলো হল-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50333" y="1600200"/>
            <a:ext cx="8212667" cy="3963888"/>
            <a:chOff x="533400" y="1600200"/>
            <a:chExt cx="7391400" cy="396388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" name="TextBox 2"/>
            <p:cNvSpPr txBox="1"/>
            <p:nvPr/>
          </p:nvSpPr>
          <p:spPr>
            <a:xfrm>
              <a:off x="609600" y="1600200"/>
              <a:ext cx="33528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জগৎ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( Kingdom)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24400" y="1688068"/>
              <a:ext cx="31242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২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পর্ব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( Phylum)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2514600"/>
              <a:ext cx="327660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৩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শ্রেণি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( Class )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00600" y="2590800"/>
              <a:ext cx="26670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৪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বর্গ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( Order)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3669268"/>
              <a:ext cx="320040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৫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গোত্র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( Family )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0600" y="3745468"/>
              <a:ext cx="312420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গণ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( Genus )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" y="5040868"/>
              <a:ext cx="32004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৭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প্রজাতি (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Species)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8600"/>
            <a:ext cx="37338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6868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1600200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2590800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3581400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4418012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" y="5257800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-609599" y="3581400"/>
            <a:ext cx="480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914399" y="3581401"/>
            <a:ext cx="480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2286000" y="3581401"/>
            <a:ext cx="480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267200" y="3581401"/>
            <a:ext cx="480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" y="1219200"/>
            <a:ext cx="1066800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প্রাণির ছবি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1200090"/>
            <a:ext cx="1066800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বাসস্থান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1143000"/>
            <a:ext cx="1066800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গঠন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000" y="1200090"/>
            <a:ext cx="1066800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উপকারিতা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1219200"/>
            <a:ext cx="1066800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অপকারিতা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" name="Picture 23" descr="Anneli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667000"/>
            <a:ext cx="1356691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Picture 25" descr="ban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8600" y="1600200"/>
            <a:ext cx="1463040" cy="1009650"/>
          </a:xfrm>
          <a:prstGeom prst="rect">
            <a:avLst/>
          </a:prstGeom>
        </p:spPr>
      </p:pic>
      <p:pic>
        <p:nvPicPr>
          <p:cNvPr id="27" name="Picture 26" descr="jino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" y="3581401"/>
            <a:ext cx="1181100" cy="8545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Picture 27" descr="SALIK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4495800"/>
            <a:ext cx="1183365" cy="804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Picture 28" descr="Chondrichthye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5334000"/>
            <a:ext cx="1392308" cy="66198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629400" y="304800"/>
            <a:ext cx="19812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১০ 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4191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09800"/>
            <a:ext cx="754380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শ্রেণিবিন্যাসকরণ পদ্ধতি আবিস্কৃত না হলে কী অসুবিধা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হতো উল্লেখ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457200"/>
            <a:ext cx="16764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১০ 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5029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676400"/>
            <a:ext cx="5937422" cy="1828800"/>
            <a:chOff x="838200" y="1676400"/>
            <a:chExt cx="5937422" cy="1828800"/>
          </a:xfrm>
        </p:grpSpPr>
        <p:pic>
          <p:nvPicPr>
            <p:cNvPr id="3" name="Picture 2" descr="jok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1695450"/>
              <a:ext cx="2533650" cy="1809750"/>
            </a:xfrm>
            <a:prstGeom prst="rect">
              <a:avLst/>
            </a:prstGeom>
          </p:spPr>
        </p:pic>
        <p:pic>
          <p:nvPicPr>
            <p:cNvPr id="4" name="Picture 3" descr="index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0000" y="1676400"/>
              <a:ext cx="2965622" cy="182880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1981200" y="4953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প্রাণি দুইটির মধ্যে একটি পার্থক্য বল</a:t>
            </a:r>
            <a:r>
              <a:rPr lang="bn-BD" sz="2800" dirty="0" smtClean="0"/>
              <a:t>।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762000" y="1676400"/>
            <a:ext cx="6410325" cy="1905000"/>
            <a:chOff x="762000" y="1676400"/>
            <a:chExt cx="6410325" cy="1905000"/>
          </a:xfrm>
        </p:grpSpPr>
        <p:pic>
          <p:nvPicPr>
            <p:cNvPr id="7" name="Picture 6" descr="Fish2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2000" y="1676400"/>
              <a:ext cx="3642264" cy="1905000"/>
            </a:xfrm>
            <a:prstGeom prst="rect">
              <a:avLst/>
            </a:prstGeom>
          </p:spPr>
        </p:pic>
        <p:pic>
          <p:nvPicPr>
            <p:cNvPr id="8" name="Picture 7" descr="kechu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72000" y="1676400"/>
              <a:ext cx="2600325" cy="17526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286000" y="4953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প্রাণি দুইটির বাসস্থানের নাম বল।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9600" y="1600200"/>
            <a:ext cx="6934200" cy="2472466"/>
            <a:chOff x="609600" y="1600200"/>
            <a:chExt cx="6934200" cy="2472466"/>
          </a:xfrm>
        </p:grpSpPr>
        <p:pic>
          <p:nvPicPr>
            <p:cNvPr id="12" name="Picture 11" descr="CHINGRI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9600" y="1676400"/>
              <a:ext cx="3492500" cy="2324100"/>
            </a:xfrm>
            <a:prstGeom prst="rect">
              <a:avLst/>
            </a:prstGeom>
          </p:spPr>
        </p:pic>
        <p:pic>
          <p:nvPicPr>
            <p:cNvPr id="13" name="Picture 12" descr="kumir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43400" y="1600200"/>
              <a:ext cx="3200400" cy="2472466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685800" y="5257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2600" y="49530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প্রাণি দুইটির চলন কী একই রকম?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62000" y="1600200"/>
            <a:ext cx="7239000" cy="2362200"/>
            <a:chOff x="762000" y="1600200"/>
            <a:chExt cx="7239000" cy="2362200"/>
          </a:xfrm>
        </p:grpSpPr>
        <p:pic>
          <p:nvPicPr>
            <p:cNvPr id="17" name="Picture 16" descr="banor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62000" y="1676400"/>
              <a:ext cx="3657600" cy="2286000"/>
            </a:xfrm>
            <a:prstGeom prst="rect">
              <a:avLst/>
            </a:prstGeom>
          </p:spPr>
        </p:pic>
        <p:pic>
          <p:nvPicPr>
            <p:cNvPr id="18" name="Picture 17" descr="SALIK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527928" y="1600200"/>
              <a:ext cx="3473072" cy="2362200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447800" y="49530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প্রাণি দুইটির বংশ বৃদ্ধির প্রক্রিয়া কী একই রকম?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0" grpId="1"/>
      <p:bldP spid="16" grpId="0"/>
      <p:bldP spid="16" grpId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46482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গুরুত্বপূর্ণ শব্দ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09800"/>
            <a:ext cx="67818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শ্রেণিবিন্যাস বিদ্যা, দ্বি-পদ নামকরণ, ও প্রজাতি।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81000"/>
            <a:ext cx="35814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362200"/>
            <a:ext cx="701040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তোমার চারপাশের পরিবেশ থেকে ১০ টি  প্রাণি সংগ্রহ করে তাদের দুইটি করে বৈশিষ্ট্য লিখে আনবে।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81000"/>
            <a:ext cx="38862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7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752600"/>
            <a:ext cx="6629400" cy="4267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228600" y="954881"/>
            <a:ext cx="8534399" cy="5369719"/>
            <a:chOff x="228600" y="954881"/>
            <a:chExt cx="8534399" cy="5369719"/>
          </a:xfrm>
        </p:grpSpPr>
        <p:sp>
          <p:nvSpPr>
            <p:cNvPr id="16" name="Rounded Rectangle 15"/>
            <p:cNvSpPr/>
            <p:nvPr/>
          </p:nvSpPr>
          <p:spPr>
            <a:xfrm>
              <a:off x="228600" y="3048000"/>
              <a:ext cx="4114801" cy="3276600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মোঃআনিছুর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রহমান</a:t>
              </a:r>
              <a:r>
                <a:rPr lang="bn-IN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(সবুজ)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 </a:t>
              </a:r>
              <a:endPara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</a:t>
              </a:r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রী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গোড়ল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দাখিল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মাদরাসা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। </a:t>
              </a:r>
              <a:endPara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shabujnamuri@gmail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.co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Mob.-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01723314138</a:t>
              </a:r>
              <a:endPara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648200" y="3124200"/>
              <a:ext cx="4114799" cy="3200400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অষ্টম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বিজ্ঞান</a:t>
              </a:r>
              <a:endPara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প্রথম</a:t>
              </a:r>
              <a:endPara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সময়-৪৫ মিনিট । </a:t>
              </a:r>
              <a:endPara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14133" y="954881"/>
              <a:ext cx="2844800" cy="69056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পরিচিতি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>
              <a:off x="2942872" y="4609394"/>
              <a:ext cx="3124200" cy="141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Untitled1.png"/>
          <p:cNvPicPr>
            <a:picLocks noChangeAspect="1"/>
          </p:cNvPicPr>
          <p:nvPr/>
        </p:nvPicPr>
        <p:blipFill>
          <a:blip r:embed="rId3"/>
          <a:srcRect l="36389" t="18831" r="34722" b="12902"/>
          <a:stretch>
            <a:fillRect/>
          </a:stretch>
        </p:blipFill>
        <p:spPr>
          <a:xfrm>
            <a:off x="6400800" y="533400"/>
            <a:ext cx="1981200" cy="22098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1012"/>
            <a:ext cx="2362200" cy="23657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28600" y="381000"/>
            <a:ext cx="87630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সাবানগুলোকে কয়টি গ্রুপে ভাগ করা যাবে?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381000"/>
            <a:ext cx="8534400" cy="5232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বৈশিষ্টের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উপর ভিত্তি করে সাবানগুলোকে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ভাগ করা  যাবে?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28600" y="3124200"/>
          <a:ext cx="8610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2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টয়লেট সাবান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50">
                            <a:shade val="30000"/>
                            <a:satMod val="115000"/>
                          </a:srgbClr>
                        </a:gs>
                        <a:gs pos="50000">
                          <a:srgbClr val="00B050">
                            <a:shade val="67500"/>
                            <a:satMod val="115000"/>
                          </a:srgbClr>
                        </a:gs>
                        <a:gs pos="100000">
                          <a:srgbClr val="00B05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ডিটারজেন্ট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লন্ড্রি সাবান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তরল সাবান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0" name="Picture 19" descr="det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990600" cy="1188720"/>
          </a:xfrm>
          <a:prstGeom prst="rect">
            <a:avLst/>
          </a:prstGeom>
        </p:spPr>
      </p:pic>
      <p:pic>
        <p:nvPicPr>
          <p:cNvPr id="23" name="Picture 22" descr="57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990600"/>
            <a:ext cx="990600" cy="990600"/>
          </a:xfrm>
          <a:prstGeom prst="rect">
            <a:avLst/>
          </a:prstGeom>
        </p:spPr>
      </p:pic>
      <p:pic>
        <p:nvPicPr>
          <p:cNvPr id="28" name="Picture 27" descr="kjj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67000" y="1219200"/>
            <a:ext cx="838200" cy="1061720"/>
          </a:xfrm>
          <a:prstGeom prst="rect">
            <a:avLst/>
          </a:prstGeom>
        </p:spPr>
      </p:pic>
      <p:pic>
        <p:nvPicPr>
          <p:cNvPr id="8" name="Picture 7" descr="keya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7600" y="1066800"/>
            <a:ext cx="1282390" cy="876300"/>
          </a:xfrm>
          <a:prstGeom prst="rect">
            <a:avLst/>
          </a:prstGeom>
        </p:spPr>
      </p:pic>
      <p:pic>
        <p:nvPicPr>
          <p:cNvPr id="12" name="Picture 11" descr="lifebouy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1143000"/>
            <a:ext cx="973666" cy="1143000"/>
          </a:xfrm>
          <a:prstGeom prst="rect">
            <a:avLst/>
          </a:prstGeom>
        </p:spPr>
      </p:pic>
      <p:pic>
        <p:nvPicPr>
          <p:cNvPr id="21" name="Picture 20" descr="surf axce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0" y="1219200"/>
            <a:ext cx="1143000" cy="1143000"/>
          </a:xfrm>
          <a:prstGeom prst="rect">
            <a:avLst/>
          </a:prstGeom>
        </p:spPr>
      </p:pic>
      <p:pic>
        <p:nvPicPr>
          <p:cNvPr id="14" name="Picture 13" descr="lux.jpg"/>
          <p:cNvPicPr>
            <a:picLocks noChangeAspect="1"/>
          </p:cNvPicPr>
          <p:nvPr/>
        </p:nvPicPr>
        <p:blipFill rotWithShape="1">
          <a:blip r:embed="rId9"/>
          <a:srcRect t="13437" b="20850"/>
          <a:stretch/>
        </p:blipFill>
        <p:spPr>
          <a:xfrm>
            <a:off x="6858000" y="1295400"/>
            <a:ext cx="1143000" cy="751095"/>
          </a:xfrm>
          <a:prstGeom prst="rect">
            <a:avLst/>
          </a:prstGeom>
        </p:spPr>
      </p:pic>
      <p:pic>
        <p:nvPicPr>
          <p:cNvPr id="19" name="Picture 18" descr="saba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77200" y="1371600"/>
            <a:ext cx="912861" cy="903732"/>
          </a:xfrm>
          <a:prstGeom prst="rect">
            <a:avLst/>
          </a:prstGeom>
        </p:spPr>
      </p:pic>
      <p:pic>
        <p:nvPicPr>
          <p:cNvPr id="22" name="Picture 21" descr="w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4800" y="2133600"/>
            <a:ext cx="838200" cy="850005"/>
          </a:xfrm>
          <a:prstGeom prst="rect">
            <a:avLst/>
          </a:prstGeom>
        </p:spPr>
      </p:pic>
      <p:pic>
        <p:nvPicPr>
          <p:cNvPr id="4" name="Picture 3" descr="detol handwash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47800" y="1905000"/>
            <a:ext cx="1000125" cy="1000125"/>
          </a:xfrm>
          <a:prstGeom prst="rect">
            <a:avLst/>
          </a:prstGeom>
        </p:spPr>
      </p:pic>
      <p:pic>
        <p:nvPicPr>
          <p:cNvPr id="7" name="Picture 6" descr="keya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876800" y="2133600"/>
            <a:ext cx="1066800" cy="854290"/>
          </a:xfrm>
          <a:prstGeom prst="rect">
            <a:avLst/>
          </a:prstGeom>
        </p:spPr>
      </p:pic>
      <p:pic>
        <p:nvPicPr>
          <p:cNvPr id="10" name="Picture 9" descr="keya4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05200" y="1981200"/>
            <a:ext cx="12573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7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02084 0.4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2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37917 0.4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0.52917 0.522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00" y="2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0.11319 0.502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2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0.27187 0.383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00" y="1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32083 0.505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70417 0.500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00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-0.34983 0.6009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875 0.2826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65365 0.538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00" y="2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06875 0.5277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2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46667 0.5266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00" y="2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820404"/>
            <a:ext cx="2362200" cy="1846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M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838201"/>
            <a:ext cx="2824162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ttobas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109" y="2882295"/>
            <a:ext cx="2527091" cy="2121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kumi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2319" y="2967395"/>
            <a:ext cx="2595562" cy="2070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katbira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400" y="820404"/>
            <a:ext cx="2438400" cy="1846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kechu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8400" y="3003292"/>
            <a:ext cx="2438400" cy="20630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28800" y="5334000"/>
            <a:ext cx="5859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ছবিতে দেখা প্রাণীগুলো দেখতে কী একই রকম?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533446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এরা সবাই কী একই পরিবেশে বাস করে?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5334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এরা সবাই কি একই রকম খাবার খায়?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5334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এরা কী একই রকমভাবে চলাফেরা করে?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5334000"/>
            <a:ext cx="8089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এদের দেহের আকৃতি, গঠন ও জৈবিক কাজের প্রকৃতি কী একই রকম?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5334000"/>
            <a:ext cx="4966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এদের সবগুলোরই কী মেরুদন্ড আছে?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5334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তোমরা কি জান, পৃথিবীতে কত প্রজাতির প্রাণী আছে?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2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660" y="685800"/>
            <a:ext cx="56388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প্রাণিজগতের শ্রেণিবিন্যাস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kum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752600"/>
            <a:ext cx="4110038" cy="3175206"/>
          </a:xfrm>
          <a:prstGeom prst="rect">
            <a:avLst/>
          </a:prstGeom>
        </p:spPr>
      </p:pic>
      <p:pic>
        <p:nvPicPr>
          <p:cNvPr id="5" name="Picture 4" descr="M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752600"/>
            <a:ext cx="4114800" cy="3175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762000"/>
            <a:ext cx="39624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8534400" cy="31085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এই পাঠ শেষে শিক্ষার্থীরা---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শ্রেণিবিন্যাসে অবদান আছে এমন বিজ্ঞানীদের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সনাক্ত করতে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শ্রেণিবিন্যাসের ধাপগুলো বর্ণনা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দ্বিপদ নামকরণের নিয়মাবলী বর্ণনা করতে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বিভিন্ন প্রাণীর বাসস্থান , গঠন, উপকারিতা ও অপকারিতা বর্ণনা করতে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শ্রেণিবিন্যাসের প্রয়োজনীয়তা ব্যাখ্যা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979908"/>
            <a:ext cx="59055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শ্রেণিবিন্যাসে অবদানকারী বিজ্ঞানীর নাম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 descr="Aristot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66041"/>
            <a:ext cx="2438400" cy="3267959"/>
          </a:xfrm>
          <a:prstGeom prst="rect">
            <a:avLst/>
          </a:prstGeom>
        </p:spPr>
      </p:pic>
      <p:pic>
        <p:nvPicPr>
          <p:cNvPr id="5" name="Picture 4" descr="john re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2057400"/>
            <a:ext cx="2743200" cy="3291840"/>
          </a:xfrm>
          <a:prstGeom prst="rect">
            <a:avLst/>
          </a:prstGeom>
        </p:spPr>
      </p:pic>
      <p:pic>
        <p:nvPicPr>
          <p:cNvPr id="7" name="Picture 6" descr="liniya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6820" y="2057400"/>
            <a:ext cx="2706180" cy="3276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5386339"/>
            <a:ext cx="24384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অ্যারিস্টোটল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5386339"/>
            <a:ext cx="27432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জন রে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5386338"/>
            <a:ext cx="26670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ক্যারোলাস লিনিয়াস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960287"/>
            <a:ext cx="59055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বিজ্ঞানীদের সম্পর্কে তোমরা কী জান 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3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99842" y="5550657"/>
            <a:ext cx="504911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বৈজ্ঞানিক নামঃ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u="sng" dirty="0" smtClean="0">
                <a:latin typeface="NikoshBAN" pitchFamily="2" charset="0"/>
                <a:cs typeface="NikoshBAN" pitchFamily="2" charset="0"/>
              </a:rPr>
              <a:t>Homo</a:t>
            </a:r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u="sng" dirty="0" smtClean="0">
                <a:latin typeface="NikoshBAN" pitchFamily="2" charset="0"/>
                <a:cs typeface="NikoshBAN" pitchFamily="2" charset="0"/>
              </a:rPr>
              <a:t>sapiens</a:t>
            </a:r>
            <a:endParaRPr lang="en-US" sz="2800" i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9959" y="508429"/>
            <a:ext cx="3600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 কী দেখতে পারছ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Picture14.jpg"/>
          <p:cNvPicPr>
            <a:picLocks noChangeAspect="1"/>
          </p:cNvPicPr>
          <p:nvPr/>
        </p:nvPicPr>
        <p:blipFill rotWithShape="1">
          <a:blip r:embed="rId3"/>
          <a:srcRect b="22715"/>
          <a:stretch/>
        </p:blipFill>
        <p:spPr>
          <a:xfrm>
            <a:off x="1954357" y="1189396"/>
            <a:ext cx="5257800" cy="373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2286000" y="304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মানুষের বৈজ্ঞানিক নাম বলতে পারবে 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71800" y="5181600"/>
            <a:ext cx="3657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u="sng" dirty="0">
                <a:latin typeface="NikoshBAN" pitchFamily="2" charset="0"/>
                <a:cs typeface="NikoshBAN" pitchFamily="2" charset="0"/>
              </a:rPr>
              <a:t>Homo</a:t>
            </a:r>
            <a:r>
              <a:rPr lang="en-US" sz="36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u="sng" dirty="0">
                <a:latin typeface="NikoshBAN" pitchFamily="2" charset="0"/>
                <a:cs typeface="NikoshBAN" pitchFamily="2" charset="0"/>
              </a:rPr>
              <a:t>sapiens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7800" y="3810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মানুষের বৈজ্ঞানিক নামে কী কী বৈশিষ্ট্য  দেখতে পাচ্ছ 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liniy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997527"/>
            <a:ext cx="5181600" cy="4038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1600200" y="5400020"/>
            <a:ext cx="64770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শ্রেণিবিন্যাসের জনকঃ প্রকৃতি বিজ্ঞানী ক্যারোলাস লিনিয়াস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304800"/>
            <a:ext cx="4987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চিত্রের লোকটিকে তোমরা চেন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49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/>
      <p:bldP spid="10" grpId="1"/>
      <p:bldP spid="14" grpId="0"/>
      <p:bldP spid="14" grpId="1"/>
      <p:bldP spid="15" grpId="0"/>
      <p:bldP spid="15" grpId="1"/>
      <p:bldP spid="16" grpId="0"/>
      <p:bldP spid="16" grpId="1"/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47700" y="1447800"/>
            <a:ext cx="8305800" cy="2590800"/>
            <a:chOff x="228600" y="1524000"/>
            <a:chExt cx="8467725" cy="1762125"/>
          </a:xfrm>
        </p:grpSpPr>
        <p:pic>
          <p:nvPicPr>
            <p:cNvPr id="2" name="Picture 1" descr="SALIK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0" y="1524000"/>
              <a:ext cx="2590800" cy="17621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3" name="Picture 2" descr="index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8000" y="1524000"/>
              <a:ext cx="2842054" cy="175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" name="Picture 3" descr="kechu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96000" y="1524000"/>
              <a:ext cx="2600325" cy="175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1981200" y="5334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প্রাণিগুলো লক্ষ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5029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প্রাণি তিনটির আকৃতি কী একই রকম?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5029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প্রাণি তিনটির চলন কী একই রকম?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5029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এদের দেহের গঠন কী একই রকম?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5029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প্রাণি তিনটির বাসস্থান  কী একই ধরণের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5029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এদের বংশ বৃদ্ধির প্রক্রিয়া কী একই রকম?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831</TotalTime>
  <Words>641</Words>
  <Application>Microsoft Office PowerPoint</Application>
  <PresentationFormat>On-screen Show (4:3)</PresentationFormat>
  <Paragraphs>113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Georgia</vt:lpstr>
      <vt:lpstr>NikoshBAN</vt:lpstr>
      <vt:lpstr>Times New Roman</vt:lpstr>
      <vt:lpstr>Vrinda</vt:lpstr>
      <vt:lpstr>Wingdings</vt:lpstr>
      <vt:lpstr>Wingdings 2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 Computer</dc:creator>
  <cp:lastModifiedBy>SHABUJ</cp:lastModifiedBy>
  <cp:revision>100</cp:revision>
  <dcterms:created xsi:type="dcterms:W3CDTF">2014-12-09T14:58:32Z</dcterms:created>
  <dcterms:modified xsi:type="dcterms:W3CDTF">2019-12-20T17:13:13Z</dcterms:modified>
</cp:coreProperties>
</file>