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88" r:id="rId4"/>
    <p:sldId id="259" r:id="rId5"/>
    <p:sldId id="258" r:id="rId6"/>
    <p:sldId id="262" r:id="rId7"/>
    <p:sldId id="263" r:id="rId8"/>
    <p:sldId id="264" r:id="rId9"/>
    <p:sldId id="260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F30BA-9050-4EEC-896A-BCA3FF22EDBA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787FE-F103-4265-9A06-1F62BAC18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36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787FE-F103-4265-9A06-1F62BAC189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05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787FE-F103-4265-9A06-1F62BAC189C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9B04-CAAB-44C5-9D04-8C8E060E5D68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6929-A0E9-4F0E-9650-901AC3FF7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2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9B04-CAAB-44C5-9D04-8C8E060E5D68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6929-A0E9-4F0E-9650-901AC3FF7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91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9B04-CAAB-44C5-9D04-8C8E060E5D68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6929-A0E9-4F0E-9650-901AC3FF7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0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9B04-CAAB-44C5-9D04-8C8E060E5D68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6929-A0E9-4F0E-9650-901AC3FF7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5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9B04-CAAB-44C5-9D04-8C8E060E5D68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6929-A0E9-4F0E-9650-901AC3FF7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99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9B04-CAAB-44C5-9D04-8C8E060E5D68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6929-A0E9-4F0E-9650-901AC3FF7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3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9B04-CAAB-44C5-9D04-8C8E060E5D68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6929-A0E9-4F0E-9650-901AC3FF7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00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9B04-CAAB-44C5-9D04-8C8E060E5D68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6929-A0E9-4F0E-9650-901AC3FF7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61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9B04-CAAB-44C5-9D04-8C8E060E5D68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6929-A0E9-4F0E-9650-901AC3FF7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4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9B04-CAAB-44C5-9D04-8C8E060E5D68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6929-A0E9-4F0E-9650-901AC3FF7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57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9B04-CAAB-44C5-9D04-8C8E060E5D68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6929-A0E9-4F0E-9650-901AC3FF7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4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E9B04-CAAB-44C5-9D04-8C8E060E5D68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F6929-A0E9-4F0E-9650-901AC3FF7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3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895600"/>
            <a:ext cx="8077200" cy="2215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সবাই স্বাগতম 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66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04800"/>
            <a:ext cx="41910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পর্ব-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Porifera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411069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 ১। দেহে সংবহনতন্ত্রের বিকল্প হিসেবে পানি প্রবাহের জন্য বৈশিষ্ট্যপূর্ণ নালিতন্ত্র দেখা যায় 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E:\Animal diversity\can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8" r="5847"/>
          <a:stretch/>
        </p:blipFill>
        <p:spPr bwMode="auto">
          <a:xfrm>
            <a:off x="1295400" y="2743200"/>
            <a:ext cx="5439462" cy="4023333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05600" y="4876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নালিতন্ত্র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324600" y="5029200"/>
            <a:ext cx="1066800" cy="1399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867400" y="5099193"/>
            <a:ext cx="990600" cy="3623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80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04800"/>
            <a:ext cx="41910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পর্ব-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Porifera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7526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 স্পিকিউল নামক অসংখ্য চুনময় ক্ষুদ্র কাঁটা অথবা  স্পঞ্জিন নামক এক ধরনের  জৈবতন্ত দেহের কাঠামো গঠন করে 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29"/>
          <a:stretch/>
        </p:blipFill>
        <p:spPr>
          <a:xfrm>
            <a:off x="1828799" y="3200400"/>
            <a:ext cx="5553129" cy="289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60960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স্পঞ্জিন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6096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স্পিকিউল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04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04800"/>
            <a:ext cx="41910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পর্ব-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Porifera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371600"/>
            <a:ext cx="3402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উদাহরণঃ</a:t>
            </a:r>
            <a:endParaRPr lang="en-US" sz="40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140203"/>
            <a:ext cx="3296690" cy="21937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955914"/>
            <a:ext cx="3276600" cy="24542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685800" y="5481935"/>
            <a:ext cx="344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Spongilla</a:t>
            </a:r>
            <a:r>
              <a:rPr lang="en-US" sz="2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lacustris</a:t>
            </a:r>
            <a:endParaRPr lang="en-US" sz="2400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0476" y="5558135"/>
            <a:ext cx="4141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Scypha</a:t>
            </a:r>
            <a:r>
              <a:rPr lang="en-US" sz="2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gelatinosum</a:t>
            </a:r>
            <a:endParaRPr lang="en-US" sz="2400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15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420469"/>
            <a:ext cx="39624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পর্ব-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Cnidaria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1430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(গ্রীক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Knide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রোমকাঁটা + ল্যাটিন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aria =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সংযুক্ত )।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470" y="1905000"/>
            <a:ext cx="8413059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u="sng" dirty="0" smtClean="0">
                <a:ln w="11430"/>
                <a:latin typeface="NikoshBAN" pitchFamily="2" charset="0"/>
                <a:cs typeface="NikoshBAN" pitchFamily="2" charset="0"/>
              </a:rPr>
              <a:t>বৈশিষ্ট্যঃ </a:t>
            </a:r>
            <a:r>
              <a:rPr lang="bn-BD" sz="3200" dirty="0" smtClean="0">
                <a:ln w="11430"/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1430"/>
                <a:latin typeface="NikoshBAN" pitchFamily="2" charset="0"/>
                <a:cs typeface="NikoshBAN" pitchFamily="2" charset="0"/>
              </a:rPr>
              <a:t>এরা </a:t>
            </a:r>
            <a:r>
              <a:rPr lang="bn-BD" sz="3200" dirty="0">
                <a:ln w="11430"/>
                <a:latin typeface="NikoshBAN" pitchFamily="2" charset="0"/>
                <a:cs typeface="NikoshBAN" pitchFamily="2" charset="0"/>
              </a:rPr>
              <a:t>দ্বিস্তরী প্রাণী। এসব </a:t>
            </a:r>
            <a:r>
              <a:rPr lang="bn-BD" sz="3200" dirty="0" smtClean="0">
                <a:ln w="11430"/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3200" dirty="0" smtClean="0">
                <a:ln w="11430"/>
                <a:latin typeface="NikoshBAN" pitchFamily="2" charset="0"/>
                <a:cs typeface="NikoshBAN" pitchFamily="2" charset="0"/>
              </a:rPr>
              <a:t>ী</a:t>
            </a:r>
            <a:r>
              <a:rPr lang="bn-BD" sz="3200" dirty="0" smtClean="0">
                <a:ln w="11430"/>
                <a:latin typeface="NikoshBAN" pitchFamily="2" charset="0"/>
                <a:cs typeface="NikoshBAN" pitchFamily="2" charset="0"/>
              </a:rPr>
              <a:t>র </a:t>
            </a:r>
            <a:r>
              <a:rPr lang="bn-BD" sz="3200" dirty="0">
                <a:ln w="11430"/>
                <a:latin typeface="NikoshBAN" pitchFamily="2" charset="0"/>
                <a:cs typeface="NikoshBAN" pitchFamily="2" charset="0"/>
              </a:rPr>
              <a:t>ভ্রুণদেহে এক্টোডার্ম ও এন্ডোডার্ম নামক দুটো কোষস্তর থাকে। স্তরদুটোর মধ্যবর্তী স্থানে </a:t>
            </a:r>
            <a:r>
              <a:rPr lang="en-US" sz="32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1430"/>
                <a:latin typeface="NikoshBAN" pitchFamily="2" charset="0"/>
                <a:cs typeface="NikoshBAN" pitchFamily="2" charset="0"/>
              </a:rPr>
              <a:t>মেসোগ্লিয়া </a:t>
            </a:r>
            <a:r>
              <a:rPr lang="en-US" sz="320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11430"/>
                <a:latin typeface="NikoshBAN" pitchFamily="2" charset="0"/>
                <a:cs typeface="NikoshBAN" pitchFamily="2" charset="0"/>
              </a:rPr>
              <a:t>উপস্থিত।</a:t>
            </a:r>
            <a:endParaRPr lang="en-US" sz="32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E:\Animal diversity\cnidaria\kebo104_page2_image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9" r="53614" b="12673"/>
          <a:stretch/>
        </p:blipFill>
        <p:spPr bwMode="auto">
          <a:xfrm>
            <a:off x="4114801" y="3249039"/>
            <a:ext cx="3271156" cy="2923161"/>
          </a:xfrm>
          <a:prstGeom prst="roundRect">
            <a:avLst>
              <a:gd name="adj" fmla="val 16667"/>
            </a:avLst>
          </a:prstGeom>
          <a:ln>
            <a:noFill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cxnSp>
        <p:nvCxnSpPr>
          <p:cNvPr id="7" name="Straight Connector 6"/>
          <p:cNvCxnSpPr/>
          <p:nvPr/>
        </p:nvCxnSpPr>
        <p:spPr>
          <a:xfrm>
            <a:off x="7543800" y="3962400"/>
            <a:ext cx="0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048500" y="4254787"/>
            <a:ext cx="571500" cy="1648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9" idx="1"/>
          </p:cNvCxnSpPr>
          <p:nvPr/>
        </p:nvCxnSpPr>
        <p:spPr>
          <a:xfrm flipH="1" flipV="1">
            <a:off x="6477000" y="4800600"/>
            <a:ext cx="1143000" cy="637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248400" y="5105400"/>
            <a:ext cx="1371600" cy="2923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15200" y="39624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এক্টোডার্ম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0" y="45720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মেসোগ্লিয়া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67600" y="51054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এন্ডোডার্ম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04" b="94895" l="5155" r="958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82">
            <a:off x="701161" y="3870629"/>
            <a:ext cx="2612068" cy="2242172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26" name="Rectangle 25"/>
          <p:cNvSpPr/>
          <p:nvPr/>
        </p:nvSpPr>
        <p:spPr>
          <a:xfrm>
            <a:off x="1128453" y="5397787"/>
            <a:ext cx="381000" cy="29238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506682" y="4953000"/>
            <a:ext cx="2608119" cy="5909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66800" y="6320135"/>
            <a:ext cx="2608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Hydra</a:t>
            </a:r>
          </a:p>
        </p:txBody>
      </p:sp>
    </p:spTree>
    <p:extLst>
      <p:ext uri="{BB962C8B-B14F-4D97-AF65-F5344CB8AC3E}">
        <p14:creationId xmlns:p14="http://schemas.microsoft.com/office/powerpoint/2010/main" val="322894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420469"/>
            <a:ext cx="39624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পর্ব-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Cnidaria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002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u="sng" dirty="0" smtClean="0">
                <a:latin typeface="NikoshBAN" pitchFamily="2" charset="0"/>
                <a:cs typeface="NikoshBAN" pitchFamily="2" charset="0"/>
              </a:rPr>
              <a:t>বৈশিষ্ট্যঃ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অভ্যন্তরে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লেন্টেরণ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গ্যাষ্ট্রোভাস্কুলার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গহ্বর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ছিদ্রের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উন্মুক্ত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4" t="30937" r="39521" b="10563"/>
          <a:stretch/>
        </p:blipFill>
        <p:spPr>
          <a:xfrm>
            <a:off x="2327564" y="3325091"/>
            <a:ext cx="3424843" cy="299258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5715000" y="49016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সিলেন্টেরণ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53000" y="3657600"/>
            <a:ext cx="0" cy="685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53000" y="3657600"/>
            <a:ext cx="79940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57800" y="3377625"/>
            <a:ext cx="2172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মুখছিদ্র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53340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Hydra</a:t>
            </a:r>
          </a:p>
        </p:txBody>
      </p:sp>
    </p:spTree>
    <p:extLst>
      <p:ext uri="{BB962C8B-B14F-4D97-AF65-F5344CB8AC3E}">
        <p14:creationId xmlns:p14="http://schemas.microsoft.com/office/powerpoint/2010/main" val="233557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420469"/>
            <a:ext cx="39624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পর্ব-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Cnidaria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371600"/>
            <a:ext cx="8991600" cy="135421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n w="11430"/>
                <a:latin typeface="NikoshBAN" pitchFamily="2" charset="0"/>
                <a:cs typeface="NikoshBAN" pitchFamily="2" charset="0"/>
              </a:rPr>
              <a:t>বৈশিষ্ট্যঃ ৩। দেহ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ত্বকে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11430"/>
                <a:latin typeface="NikoshBAN" pitchFamily="2" charset="0"/>
                <a:cs typeface="NikoshBAN" pitchFamily="2" charset="0"/>
              </a:rPr>
              <a:t> অসংখ্য নিডোব্লাস্ট কোষ থাকে </a:t>
            </a:r>
            <a:r>
              <a:rPr lang="bn-BD" sz="3200" dirty="0" smtClean="0">
                <a:ln w="11430"/>
                <a:latin typeface="NikoshBAN" pitchFamily="2" charset="0"/>
                <a:cs typeface="NikoshBAN" pitchFamily="2" charset="0"/>
              </a:rPr>
              <a:t>যা   নিমাটোসিস্ট </a:t>
            </a:r>
            <a:r>
              <a:rPr lang="bn-BD" sz="3200" dirty="0">
                <a:ln w="11430"/>
                <a:latin typeface="NikoshBAN" pitchFamily="2" charset="0"/>
                <a:cs typeface="NikoshBAN" pitchFamily="2" charset="0"/>
              </a:rPr>
              <a:t>বহন করে।</a:t>
            </a:r>
          </a:p>
          <a:p>
            <a:endParaRPr lang="en-US" sz="1600" dirty="0"/>
          </a:p>
        </p:txBody>
      </p:sp>
      <p:pic>
        <p:nvPicPr>
          <p:cNvPr id="4" name="Picture 3" descr="E:\Animal diversity\cnidaria\33_06HydraCnidocyte-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" t="2034" r="-1635" b="7262"/>
          <a:stretch/>
        </p:blipFill>
        <p:spPr bwMode="auto">
          <a:xfrm>
            <a:off x="1676400" y="2590800"/>
            <a:ext cx="5037211" cy="3429000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cxnSp>
        <p:nvCxnSpPr>
          <p:cNvPr id="6" name="Straight Connector 5"/>
          <p:cNvCxnSpPr/>
          <p:nvPr/>
        </p:nvCxnSpPr>
        <p:spPr>
          <a:xfrm>
            <a:off x="7315200" y="2590800"/>
            <a:ext cx="0" cy="3581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181600" y="5410200"/>
            <a:ext cx="2133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10400" y="51816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নেমাটোসিস্ট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895600" y="3886200"/>
            <a:ext cx="441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362200" y="3886200"/>
            <a:ext cx="533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86600" y="37338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নিডোব্লাষ্ট কোষ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56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420469"/>
            <a:ext cx="39624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পর্ব-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Cnidaria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8349" y="1371600"/>
            <a:ext cx="3402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উদাহরণঃ</a:t>
            </a:r>
            <a:endParaRPr lang="en-US" sz="40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E:\Animal diversity\cnidaria\dn9131-1_3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19" b="96657" l="3667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7201" y="2362200"/>
            <a:ext cx="3211802" cy="3254374"/>
          </a:xfrm>
          <a:prstGeom prst="rect">
            <a:avLst/>
          </a:prstGeom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362200"/>
            <a:ext cx="4881562" cy="325437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457201" y="6096000"/>
            <a:ext cx="2582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Hydra  </a:t>
            </a:r>
            <a:r>
              <a:rPr lang="en-US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viridis</a:t>
            </a:r>
            <a:endParaRPr lang="en-US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6096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Obelia</a:t>
            </a:r>
            <a:r>
              <a:rPr lang="en-US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geniculata</a:t>
            </a:r>
            <a:endParaRPr lang="en-US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10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04800"/>
            <a:ext cx="51054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পর্ব-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Platyhelminthes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10668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গ্রীক,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platys =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চ্যাপ্টা +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helminth =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কৃমি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2098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  দেহ নরম, দ্বিপার্শ্বীয় প্রতিসম ও পৃষ্ঠ- অঙ্কীয়ভাবে চাপা ।</a:t>
            </a:r>
            <a:r>
              <a:rPr lang="bn-BD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819400"/>
            <a:ext cx="3429000" cy="34691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6892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04800"/>
            <a:ext cx="51054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পর্ব-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Platyhelminthes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560478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২। এরা ত্রিস্তরী বা ট্রিপ্লোব্লাস্টিক প্রাণী এবং অ্যাসিলোমেট      (সিলোমবিহীন)। </a:t>
            </a:r>
            <a:endParaRPr lang="en-US" sz="28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E:\Animal diversity\platyhelminthes\Untitle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2" t="10908" r="20448" b="7482"/>
          <a:stretch/>
        </p:blipFill>
        <p:spPr bwMode="auto">
          <a:xfrm>
            <a:off x="457200" y="2514600"/>
            <a:ext cx="6332562" cy="4244454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cxnSp>
        <p:nvCxnSpPr>
          <p:cNvPr id="7" name="Straight Connector 6"/>
          <p:cNvCxnSpPr/>
          <p:nvPr/>
        </p:nvCxnSpPr>
        <p:spPr>
          <a:xfrm>
            <a:off x="7162800" y="2514600"/>
            <a:ext cx="0" cy="3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867400" y="4191000"/>
            <a:ext cx="1295400" cy="4458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867400" y="5105400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410200" y="5867400"/>
            <a:ext cx="1752600" cy="76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410200" y="51054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58000" y="39624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এক্টোডার্ম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62800" y="48768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মেসোডার্ম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0" y="5562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এন্ডোডার্ম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0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04800"/>
            <a:ext cx="51054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পর্ব-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Platyhelminthes</a:t>
            </a:r>
          </a:p>
        </p:txBody>
      </p:sp>
      <p:pic>
        <p:nvPicPr>
          <p:cNvPr id="3" name="Picture 2" descr="E:\Animal diversity\platyhelminthes\Figure_28_03_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2"/>
          <a:stretch/>
        </p:blipFill>
        <p:spPr bwMode="auto">
          <a:xfrm>
            <a:off x="2056333" y="2514600"/>
            <a:ext cx="5868467" cy="4049973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381000" y="1560478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২।  রেচনতন্ত্র শিখা কোষ নিয়ে গঠিত ।</a:t>
            </a:r>
            <a:endParaRPr lang="en-US" sz="28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637233" y="5562600"/>
            <a:ext cx="8382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5562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শিখা কোষ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39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381000"/>
            <a:ext cx="281940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14735"/>
            <a:ext cx="28956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1214735"/>
            <a:ext cx="25908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24384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9" r="14263"/>
          <a:stretch/>
        </p:blipFill>
        <p:spPr>
          <a:xfrm>
            <a:off x="5859780" y="1905000"/>
            <a:ext cx="1600200" cy="1714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" y="4309408"/>
            <a:ext cx="3467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আবু হেনা মোস্তফা কামাল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অধ্যাপক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 বিভাগ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দৌলতপুর কলেজ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দৌলতপুর,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কুষ্টিয়া।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399" y="3886199"/>
            <a:ext cx="45720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শ্রেণি- দ্বাদশ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 ২য় পত্র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 প্রথম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প্রাণীর বিভিন্নতা ও শ্রেণিবিন্যাস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পাঠ্যাংশ-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Porifera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to Mollusca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 বর্ণনা।  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 ৪০ মিনিট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তাং- ০৯। ১১। ২০১৯ ইং ।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429000" y="4038600"/>
            <a:ext cx="0" cy="25146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47902" y="4724400"/>
            <a:ext cx="0" cy="18288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00400" y="4724400"/>
            <a:ext cx="0" cy="16764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45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04800"/>
            <a:ext cx="51054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পর্ব-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Platyhelminthes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13716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উদাহরণঃ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33600"/>
            <a:ext cx="3429000" cy="37168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609600" y="6248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Taenia</a:t>
            </a:r>
            <a:r>
              <a:rPr lang="en-US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solium</a:t>
            </a:r>
            <a:endParaRPr lang="en-US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E:\Animal diversity\platyhelminthes\fig_0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375" y="2133599"/>
            <a:ext cx="4624225" cy="3716835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4838700" y="6248400"/>
            <a:ext cx="384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Fasciola</a:t>
            </a:r>
            <a:r>
              <a:rPr lang="en-US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hepatica</a:t>
            </a:r>
          </a:p>
        </p:txBody>
      </p:sp>
    </p:spTree>
    <p:extLst>
      <p:ext uri="{BB962C8B-B14F-4D97-AF65-F5344CB8AC3E}">
        <p14:creationId xmlns:p14="http://schemas.microsoft.com/office/powerpoint/2010/main" val="344373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28600"/>
            <a:ext cx="45720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পর্ব 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Nematoda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গ্রীক ,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nematos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সুতা +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eidos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 +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helminth =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কৃমি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2860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 দেহ নলাকার, দ্বিপার্শ্বীয়  প্রতিসম ও দুদিকে  সুঁচালো ।</a:t>
            </a:r>
            <a:endParaRPr lang="en-US" sz="28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276600"/>
            <a:ext cx="3429000" cy="24656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3656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28600"/>
            <a:ext cx="45720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পর্ব 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Nematoda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764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২। পৌষ্টিকনালি সোজা ও শাখাহীন এবং মুখ থেকে পায়ু পর্যন্ত প্রসারিত।</a:t>
            </a:r>
            <a:endParaRPr lang="en-US" sz="28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47800" y="3036487"/>
            <a:ext cx="4736869" cy="3311428"/>
            <a:chOff x="1676400" y="1828800"/>
            <a:chExt cx="5699046" cy="4481015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52" t="7223" r="43448" b="4764"/>
            <a:stretch/>
          </p:blipFill>
          <p:spPr bwMode="auto">
            <a:xfrm>
              <a:off x="1676400" y="1828800"/>
              <a:ext cx="5699046" cy="4481015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  <p:cxnSp>
          <p:nvCxnSpPr>
            <p:cNvPr id="6" name="Straight Connector 5"/>
            <p:cNvCxnSpPr/>
            <p:nvPr/>
          </p:nvCxnSpPr>
          <p:spPr>
            <a:xfrm>
              <a:off x="3505200" y="1828800"/>
              <a:ext cx="1104900" cy="38100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105150" y="5410200"/>
              <a:ext cx="952500" cy="228600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181600" y="2286000"/>
              <a:ext cx="457200" cy="685800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5181600" y="4495800"/>
              <a:ext cx="289731" cy="1028700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4656050" y="1885539"/>
              <a:ext cx="529312" cy="400110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bn-BD" sz="2000" b="1" dirty="0">
                  <a:ln w="11430"/>
                  <a:solidFill>
                    <a:schemeClr val="bg1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মুখ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60749" y="5410200"/>
              <a:ext cx="692818" cy="400110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bn-BD" sz="2000" b="1" dirty="0">
                  <a:ln w="11430"/>
                  <a:solidFill>
                    <a:schemeClr val="bg1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পায়ু 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810000" y="3036487"/>
            <a:ext cx="744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967841" y="3078417"/>
            <a:ext cx="956551" cy="250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4481620" y="3621262"/>
            <a:ext cx="259603" cy="259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182093" y="5007375"/>
            <a:ext cx="419935" cy="675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35332" y="5683108"/>
            <a:ext cx="960498" cy="84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138630" y="5638800"/>
            <a:ext cx="1661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পায়ু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03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28600"/>
            <a:ext cx="45720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পর্ব 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Nematoda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06" b="6781"/>
          <a:stretch/>
        </p:blipFill>
        <p:spPr bwMode="auto">
          <a:xfrm>
            <a:off x="1828800" y="2819400"/>
            <a:ext cx="4670575" cy="3581400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0" y="16764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৩। দেহগহবর মেসোডার্ম আবৃত নয় বলে একে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pseudocoelom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বলে ।</a:t>
            </a:r>
            <a:endParaRPr lang="en-US" sz="28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781800" y="2819400"/>
            <a:ext cx="0" cy="403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76800" y="5943600"/>
            <a:ext cx="1905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81800" y="58028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Pseudocoel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876800" y="4267200"/>
            <a:ext cx="1905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81800" y="40386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Gut cavity</a:t>
            </a:r>
          </a:p>
        </p:txBody>
      </p:sp>
    </p:spTree>
    <p:extLst>
      <p:ext uri="{BB962C8B-B14F-4D97-AF65-F5344CB8AC3E}">
        <p14:creationId xmlns:p14="http://schemas.microsoft.com/office/powerpoint/2010/main" val="189637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28600"/>
            <a:ext cx="45720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পর্ব 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Nematoda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2954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উদাহরণঃ</a:t>
            </a:r>
            <a:endParaRPr lang="en-US" sz="32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20" y="2274543"/>
            <a:ext cx="3368671" cy="292137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609600" y="5410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Loa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loa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74542"/>
            <a:ext cx="3903287" cy="292137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4560454" y="5638800"/>
            <a:ext cx="4050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Ascaris</a:t>
            </a:r>
            <a:r>
              <a:rPr lang="en-US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lumbricoides</a:t>
            </a:r>
            <a:endParaRPr lang="en-US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07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411649"/>
            <a:ext cx="35052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পর্ব -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Mollusc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3716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ল্যাটিন ,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molluscus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নরম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941493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 দেহ নরম, মাংসল ও অখন্ডায়িত  এবং দ্বিপার্শ্বীয় প্রতিসম । </a:t>
            </a:r>
            <a:endParaRPr lang="en-US" sz="28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492422"/>
            <a:ext cx="2057400" cy="31731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5011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458642"/>
            <a:ext cx="35052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পর্ব -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Mollusca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6764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২। ম্যান্টল নামক পাতলা আবরণে দেহ আবৃত। ম্যান্টল থেকে ক্ষরিত পদার্থে খোলক গঠিত হয়। সাধারনত খোলকের মধ্যে প্রাণী অবস্থান করে ।  </a:t>
            </a:r>
            <a:endParaRPr lang="en-US" sz="28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C:\Users\Sanjoy\Downloads\pomacea_can_wal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71800"/>
            <a:ext cx="5604793" cy="3314835"/>
          </a:xfrm>
          <a:prstGeom prst="rect">
            <a:avLst/>
          </a:prstGeom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4632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458642"/>
            <a:ext cx="35052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পর্ব -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Mollusca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6764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 পৌষ্টিকনালি প্যাঁচানো; কখনও কখনও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U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আকৃতির। মুখবিবরে কাইটিন নির্মিত একটি র‍্যাডুলা থাকে ।  </a:t>
            </a:r>
            <a:endParaRPr lang="en-US" sz="28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3"/>
          <a:stretch/>
        </p:blipFill>
        <p:spPr>
          <a:xfrm>
            <a:off x="310342" y="3946704"/>
            <a:ext cx="2916936" cy="12573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5" name="Picture 4" descr="E:\Animal diversity\mollusca\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49" t="15834" r="19280" b="20219"/>
          <a:stretch/>
        </p:blipFill>
        <p:spPr bwMode="auto">
          <a:xfrm>
            <a:off x="3505200" y="2626822"/>
            <a:ext cx="5334000" cy="3969108"/>
          </a:xfrm>
          <a:prstGeom prst="roundRect">
            <a:avLst>
              <a:gd name="adj" fmla="val 16667"/>
            </a:avLst>
          </a:prstGeom>
          <a:ln w="28575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3236976" y="5452811"/>
            <a:ext cx="1573322" cy="663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54322" y="5953780"/>
            <a:ext cx="1627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র‍্যাডুলা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62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458642"/>
            <a:ext cx="35052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পর্ব -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Mollusca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2954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উদাহরণঃ</a:t>
            </a:r>
            <a:endParaRPr lang="en-US" sz="28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146525"/>
            <a:ext cx="3589586" cy="35736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33"/>
          <a:stretch/>
        </p:blipFill>
        <p:spPr>
          <a:xfrm>
            <a:off x="853440" y="1967419"/>
            <a:ext cx="3322320" cy="397618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609600" y="6172200"/>
            <a:ext cx="3566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Pila  </a:t>
            </a:r>
            <a:r>
              <a:rPr lang="en-US" sz="2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globosa</a:t>
            </a:r>
            <a:endParaRPr lang="en-US" sz="2000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6172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Octopus  vulgaris</a:t>
            </a:r>
          </a:p>
        </p:txBody>
      </p:sp>
    </p:spTree>
    <p:extLst>
      <p:ext uri="{BB962C8B-B14F-4D97-AF65-F5344CB8AC3E}">
        <p14:creationId xmlns:p14="http://schemas.microsoft.com/office/powerpoint/2010/main" val="184145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52400"/>
            <a:ext cx="25908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2400"/>
            <a:ext cx="2977214" cy="19812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04800" y="2362200"/>
            <a:ext cx="4066467" cy="1752600"/>
            <a:chOff x="716508" y="2904088"/>
            <a:chExt cx="3120787" cy="1164193"/>
          </a:xfrm>
        </p:grpSpPr>
        <p:pic>
          <p:nvPicPr>
            <p:cNvPr id="5" name="Picture 4" descr="E:\Animal diversity\cnidaria\Obelia_geniculata,I_MWS95399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508" y="2904088"/>
              <a:ext cx="1447799" cy="1164193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6" name="Picture 5" descr="E:\Animal diversity\platyhelminthes\88524-004-91B180F0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37"/>
            <a:stretch/>
          </p:blipFill>
          <p:spPr bwMode="auto">
            <a:xfrm>
              <a:off x="2197289" y="2904088"/>
              <a:ext cx="1640006" cy="1164193"/>
            </a:xfrm>
            <a:prstGeom prst="rect">
              <a:avLst/>
            </a:prstGeom>
            <a:ln/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pic>
      </p:grpSp>
      <p:pic>
        <p:nvPicPr>
          <p:cNvPr id="7" name="Picture 6" descr="E:\Animal diversity\sponges_picasa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318" y="2338647"/>
            <a:ext cx="2172234" cy="169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E:\Animal diversity\mollusca\achatin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552" y="2362200"/>
            <a:ext cx="2181995" cy="1739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9" name="TextBox 8"/>
          <p:cNvSpPr txBox="1"/>
          <p:nvPr/>
        </p:nvSpPr>
        <p:spPr>
          <a:xfrm>
            <a:off x="1248060" y="4267200"/>
            <a:ext cx="233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গ্রুপ- ক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4114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গ্রুপ- খ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648200"/>
            <a:ext cx="8998547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ক গ্রুপ নমুনা দুটি পর্যবেক্ষন করে উক্ত পর্বের ২টি করে সনাক্তকারী বৈশিষ্ট্য লিখ। </a:t>
            </a:r>
          </a:p>
          <a:p>
            <a:pPr>
              <a:lnSpc>
                <a:spcPct val="150000"/>
              </a:lnSpc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খ গ্রুপ 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নমুনা দুটি পর্যবেক্ষন করে উক্ত পর্বের ২টি করে সনাক্তকারী বৈশিষ্ট্য লিখ। 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66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2" t="3515" r="39411" b="66594"/>
          <a:stretch/>
        </p:blipFill>
        <p:spPr bwMode="auto">
          <a:xfrm>
            <a:off x="2750458" y="1951175"/>
            <a:ext cx="3815884" cy="2911414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" t="36923" r="67022" b="38462"/>
          <a:stretch/>
        </p:blipFill>
        <p:spPr bwMode="auto">
          <a:xfrm>
            <a:off x="2616631" y="1843012"/>
            <a:ext cx="4083539" cy="326238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63" t="67583" r="4477" b="3736"/>
          <a:stretch/>
        </p:blipFill>
        <p:spPr bwMode="auto">
          <a:xfrm>
            <a:off x="2282807" y="1721522"/>
            <a:ext cx="4751185" cy="350536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" t="3517" r="67022" b="66593"/>
          <a:stretch/>
        </p:blipFill>
        <p:spPr bwMode="auto">
          <a:xfrm>
            <a:off x="2103903" y="1493090"/>
            <a:ext cx="5181446" cy="37338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44" t="3517" r="2879" b="66593"/>
          <a:stretch/>
        </p:blipFill>
        <p:spPr bwMode="auto">
          <a:xfrm>
            <a:off x="1828800" y="1371600"/>
            <a:ext cx="5731653" cy="414225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03726" y="409378"/>
            <a:ext cx="67818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কিছু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দেখি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27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90513"/>
            <a:ext cx="320040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514600"/>
            <a:ext cx="89725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নন- কর্ডাটা প্রাণি কাকে বলে?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Porifera  এবং cnidaria  পর্বের  দুইটি করে প্রানির বৈজ্ঞানিক নাম বল 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Platyhelminthes  এবং  Nematoda  পর্বের দুইটি করে বৈশিষ্ট্য বল 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Mollusca পর্বের প্রানিদের অর্থনৈতিক গুরুত্ব বল।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79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447445"/>
            <a:ext cx="297180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796625"/>
            <a:ext cx="2925097" cy="20150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038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বাড়ির আশেপাশের  প্রানি  সংগ্রহ করবে এবং উপরোক্ত পর্ব গুলোর  বৈশিষ্ট্যের সাথে মিল রেখে  প্রানিগুলো  কোন পর্বের তা  লিখে আনবে 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09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7772400" cy="6217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9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199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0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28600"/>
            <a:ext cx="441960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 পাঠের বিষয়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3124200"/>
            <a:ext cx="6553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কর্ডাটা প্রাণীর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 ১ম-পর্ব)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পর্ব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Porifera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থেকে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Mollusca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24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28600"/>
            <a:ext cx="365760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590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নন-কর্ডাটা প্রাণি কাকে বলে তা  বলতে পারবে;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Porifera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Mollusca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পর্যন্ত পর্বগুলির বর্ণনা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3716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45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457200"/>
            <a:ext cx="67818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চলো,  আমরা  কিছু নন-কর্ডেট প্রাণির ছবি দেখি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909" y="1609725"/>
            <a:ext cx="6700837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05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81000"/>
            <a:ext cx="350520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00200"/>
            <a:ext cx="2746851" cy="251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46482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নন-কর্ডাটা প্রাণি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 বলে 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27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228600"/>
            <a:ext cx="335280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নন-কর্ডাটা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25" y="25146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সঙ্গাঃ যেসব প্রাণিদের জীবনে কখনো নটোকর্ড উপস্থিত থাকে না তাদের ননকর্ডাটা প্রাণি বলে।  এদের স্নায়ুরজ্জু অঙ্কীয়, নিরেট ও গ্রন্থিযুক্ত, গলবিলীয় ফুলকারন্ধ্র ও পায়ুপশ্চাৎ লেজ অনুপস্থিত 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97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304800"/>
            <a:ext cx="41910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পর্ব-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Porifera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752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1200" y="1752600"/>
            <a:ext cx="586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দেহপ্রাচীর অস্টিয়া নামক  অসংখ্য   ছিদ্রযুক্ত ।</a:t>
            </a:r>
          </a:p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" t="2279" r="2464"/>
          <a:stretch/>
        </p:blipFill>
        <p:spPr>
          <a:xfrm>
            <a:off x="1363286" y="2906762"/>
            <a:ext cx="5669281" cy="374702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7" name="Rectangle 6"/>
          <p:cNvSpPr/>
          <p:nvPr/>
        </p:nvSpPr>
        <p:spPr>
          <a:xfrm>
            <a:off x="7162800" y="3657600"/>
            <a:ext cx="1699504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অস্টিয়া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419600" y="4119265"/>
            <a:ext cx="3124200" cy="6173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800" y="11430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( ল্যাটিন,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porus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=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ছিদ্র +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ferre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বহন করা ) 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31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652</Words>
  <Application>Microsoft Office PowerPoint</Application>
  <PresentationFormat>On-screen Show (4:3)</PresentationFormat>
  <Paragraphs>125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Nikosh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 Hena</dc:creator>
  <cp:lastModifiedBy>Jahurul Islam</cp:lastModifiedBy>
  <cp:revision>97</cp:revision>
  <dcterms:created xsi:type="dcterms:W3CDTF">2019-11-09T12:46:18Z</dcterms:created>
  <dcterms:modified xsi:type="dcterms:W3CDTF">2019-12-20T05:04:46Z</dcterms:modified>
</cp:coreProperties>
</file>