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4" r:id="rId9"/>
    <p:sldId id="263"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5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i\Desktop\teno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54480" y="1905000"/>
            <a:ext cx="5638800" cy="39719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600" y="609600"/>
            <a:ext cx="6096000" cy="1071265"/>
          </a:xfrm>
          <a:prstGeom prst="rect">
            <a:avLst/>
          </a:prstGeom>
          <a:noFill/>
        </p:spPr>
        <p:txBody>
          <a:bodyPr wrap="square" rtlCol="0">
            <a:prstTxWarp prst="textCanDown">
              <a:avLst/>
            </a:prstTxWarp>
            <a:spAutoFit/>
          </a:bodyPr>
          <a:lstStyle/>
          <a:p>
            <a:pPr algn="ctr"/>
            <a:r>
              <a:rPr lang="bn-IN" sz="2400" dirty="0" smtClean="0">
                <a:latin typeface="Nikosh" pitchFamily="2" charset="0"/>
                <a:cs typeface="Nikosh" pitchFamily="2" charset="0"/>
              </a:rPr>
              <a:t>আজকের মাল্টিমিডিয়ে ক্লাস রুমে সবাইকে স্বাগতম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6692611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D:\Image\images (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24000"/>
            <a:ext cx="4414284" cy="260019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81200" y="855990"/>
            <a:ext cx="4572000" cy="523220"/>
          </a:xfrm>
          <a:prstGeom prst="rect">
            <a:avLst/>
          </a:prstGeom>
          <a:noFill/>
        </p:spPr>
        <p:txBody>
          <a:bodyPr wrap="square" rtlCol="0">
            <a:prstTxWarp prst="textPlain">
              <a:avLst/>
            </a:prstTxWarp>
            <a:spAutoFit/>
          </a:bodyPr>
          <a:lstStyle/>
          <a:p>
            <a:pPr algn="ctr"/>
            <a:r>
              <a:rPr lang="bn-IN" sz="2800" dirty="0" smtClean="0">
                <a:latin typeface="Nikosh" pitchFamily="2" charset="0"/>
                <a:cs typeface="Nikosh" pitchFamily="2" charset="0"/>
              </a:rPr>
              <a:t>জোড়ায় কাজ </a:t>
            </a:r>
            <a:endParaRPr lang="en-US" sz="2800" dirty="0">
              <a:latin typeface="Nikosh" pitchFamily="2" charset="0"/>
              <a:cs typeface="Nikosh" pitchFamily="2" charset="0"/>
            </a:endParaRPr>
          </a:p>
        </p:txBody>
      </p:sp>
      <p:sp>
        <p:nvSpPr>
          <p:cNvPr id="3" name="TextBox 2"/>
          <p:cNvSpPr txBox="1"/>
          <p:nvPr/>
        </p:nvSpPr>
        <p:spPr>
          <a:xfrm>
            <a:off x="1219200" y="4572001"/>
            <a:ext cx="7010400" cy="523220"/>
          </a:xfrm>
          <a:prstGeom prst="rect">
            <a:avLst/>
          </a:prstGeom>
          <a:noFill/>
        </p:spPr>
        <p:txBody>
          <a:bodyPr wrap="square" rtlCol="0">
            <a:spAutoFit/>
          </a:bodyPr>
          <a:lstStyle/>
          <a:p>
            <a:pPr marL="457200" indent="-457200">
              <a:buFont typeface="Wingdings" pitchFamily="2" charset="2"/>
              <a:buChar char="q"/>
            </a:pPr>
            <a:r>
              <a:rPr lang="bn-IN" sz="2800" dirty="0" smtClean="0">
                <a:latin typeface="Nikosh" pitchFamily="2" charset="0"/>
                <a:cs typeface="Nikosh" pitchFamily="2" charset="0"/>
              </a:rPr>
              <a:t>চিত্র একেঁ  একটি আদর্শ ফুলের বিভিন্ন অংশের নাম দেখাও।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828800" y="304800"/>
            <a:ext cx="5181600"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ফুলের বিভিন্ন অংশ </a:t>
            </a:r>
            <a:endParaRPr lang="en-US" sz="3600" u="sng" dirty="0">
              <a:latin typeface="Nikosh" pitchFamily="2" charset="0"/>
              <a:cs typeface="Nikosh" pitchFamily="2" charset="0"/>
            </a:endParaRPr>
          </a:p>
        </p:txBody>
      </p:sp>
      <p:pic>
        <p:nvPicPr>
          <p:cNvPr id="4098" name="Picture 2" descr="C:\Users\i\Desktop\images (3).jpg"/>
          <p:cNvPicPr>
            <a:picLocks noChangeAspect="1" noChangeArrowheads="1"/>
          </p:cNvPicPr>
          <p:nvPr/>
        </p:nvPicPr>
        <p:blipFill rotWithShape="1">
          <a:blip r:embed="rId2">
            <a:extLst>
              <a:ext uri="{28A0092B-C50C-407E-A947-70E740481C1C}">
                <a14:useLocalDpi xmlns:a14="http://schemas.microsoft.com/office/drawing/2010/main" val="0"/>
              </a:ext>
            </a:extLst>
          </a:blip>
          <a:srcRect l="58649" t="1" b="49999"/>
          <a:stretch/>
        </p:blipFill>
        <p:spPr bwMode="auto">
          <a:xfrm>
            <a:off x="2590800" y="1143000"/>
            <a:ext cx="3200400" cy="289858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19200" y="2361459"/>
            <a:ext cx="1981200" cy="461665"/>
          </a:xfrm>
          <a:prstGeom prst="rect">
            <a:avLst/>
          </a:prstGeom>
          <a:noFill/>
        </p:spPr>
        <p:txBody>
          <a:bodyPr wrap="square" rtlCol="0">
            <a:spAutoFit/>
          </a:bodyPr>
          <a:lstStyle/>
          <a:p>
            <a:pPr algn="ctr"/>
            <a:r>
              <a:rPr lang="bn-IN" sz="2400" b="1" dirty="0" smtClean="0">
                <a:latin typeface="Nikosh" pitchFamily="2" charset="0"/>
                <a:cs typeface="Nikosh" pitchFamily="2" charset="0"/>
              </a:rPr>
              <a:t>বৃতি</a:t>
            </a:r>
            <a:r>
              <a:rPr lang="bn-IN" dirty="0" smtClean="0"/>
              <a:t> </a:t>
            </a:r>
            <a:endParaRPr lang="en-US" dirty="0"/>
          </a:p>
        </p:txBody>
      </p:sp>
      <p:sp>
        <p:nvSpPr>
          <p:cNvPr id="5" name="TextBox 4"/>
          <p:cNvSpPr txBox="1"/>
          <p:nvPr/>
        </p:nvSpPr>
        <p:spPr>
          <a:xfrm>
            <a:off x="1524000" y="4648200"/>
            <a:ext cx="5867400" cy="830997"/>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ফুলের বাইরের স্তবককে বৃতি বলে। এরা সাধারণত সবুজ রঙের হয় এবং এর প্রতি খন্ডকে বৃত্যাংশ বলে। </a:t>
            </a:r>
            <a:endParaRPr lang="en-US" sz="2400" dirty="0">
              <a:latin typeface="Nikosh" pitchFamily="2" charset="0"/>
              <a:cs typeface="Nikosh" pitchFamily="2" charset="0"/>
            </a:endParaRPr>
          </a:p>
        </p:txBody>
      </p:sp>
      <p:sp>
        <p:nvSpPr>
          <p:cNvPr id="6" name="TextBox 5"/>
          <p:cNvSpPr txBox="1"/>
          <p:nvPr/>
        </p:nvSpPr>
        <p:spPr>
          <a:xfrm>
            <a:off x="1524000" y="5562600"/>
            <a:ext cx="5867400" cy="830997"/>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বৃতি কুড়ি অবস্থায় ফুলের অন্যান্য স্তবকগুলোকে রোদ, বৃষ্টি ও পোকা-মাকড় থেকে রক্ষা করে।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barn(inVertical)">
                                      <p:cBhvr>
                                        <p:cTn id="14" dur="5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u="sng" dirty="0" smtClean="0">
                <a:latin typeface="Nikosh" pitchFamily="2" charset="0"/>
                <a:cs typeface="Nikosh" pitchFamily="2" charset="0"/>
              </a:rPr>
              <a:t>ন্ন </a:t>
            </a:r>
            <a:r>
              <a:rPr lang="bn-IN" u="sng" dirty="0">
                <a:latin typeface="Nikosh" pitchFamily="2" charset="0"/>
                <a:cs typeface="Nikosh" pitchFamily="2" charset="0"/>
              </a:rPr>
              <a:t>অংশ </a:t>
            </a:r>
            <a:endParaRPr lang="en-US" u="sng" dirty="0">
              <a:latin typeface="Nikosh" pitchFamily="2" charset="0"/>
              <a:cs typeface="Nikosh" pitchFamily="2" charset="0"/>
            </a:endParaRPr>
          </a:p>
          <a:p>
            <a:pPr algn="ctr"/>
            <a:endParaRPr lang="en-US" u="sng" dirty="0">
              <a:latin typeface="Nikosh" pitchFamily="2" charset="0"/>
              <a:cs typeface="Nikosh" pitchFamily="2" charset="0"/>
            </a:endParaRPr>
          </a:p>
        </p:txBody>
      </p:sp>
      <p:pic>
        <p:nvPicPr>
          <p:cNvPr id="5123" name="Picture 3" descr="C:\Users\i\Desktop\images (5).jpg"/>
          <p:cNvPicPr>
            <a:picLocks noChangeAspect="1" noChangeArrowheads="1"/>
          </p:cNvPicPr>
          <p:nvPr/>
        </p:nvPicPr>
        <p:blipFill rotWithShape="1">
          <a:blip r:embed="rId2">
            <a:extLst>
              <a:ext uri="{28A0092B-C50C-407E-A947-70E740481C1C}">
                <a14:useLocalDpi xmlns:a14="http://schemas.microsoft.com/office/drawing/2010/main" val="0"/>
              </a:ext>
            </a:extLst>
          </a:blip>
          <a:srcRect l="-18214" t="9244" r="1"/>
          <a:stretch/>
        </p:blipFill>
        <p:spPr bwMode="auto">
          <a:xfrm>
            <a:off x="5562600" y="1042007"/>
            <a:ext cx="2514600" cy="228213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D:\images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077567"/>
            <a:ext cx="2171700" cy="2105025"/>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a:xfrm>
            <a:off x="2819400" y="2130079"/>
            <a:ext cx="914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5105400" y="2183076"/>
            <a:ext cx="1524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41750" y="1952242"/>
            <a:ext cx="1190625" cy="461665"/>
          </a:xfrm>
          <a:prstGeom prst="rect">
            <a:avLst/>
          </a:prstGeom>
          <a:noFill/>
        </p:spPr>
        <p:txBody>
          <a:bodyPr wrap="square" rtlCol="0">
            <a:spAutoFit/>
          </a:bodyPr>
          <a:lstStyle/>
          <a:p>
            <a:pPr algn="ctr"/>
            <a:r>
              <a:rPr lang="bn-IN" sz="2400" b="1" dirty="0" smtClean="0">
                <a:latin typeface="Nikosh" pitchFamily="2" charset="0"/>
                <a:cs typeface="Nikosh" pitchFamily="2" charset="0"/>
              </a:rPr>
              <a:t>দলমন্ডল</a:t>
            </a:r>
            <a:r>
              <a:rPr lang="bn-IN" sz="2400" dirty="0" smtClean="0">
                <a:latin typeface="Nikosh" pitchFamily="2" charset="0"/>
                <a:cs typeface="Nikosh" pitchFamily="2" charset="0"/>
              </a:rPr>
              <a:t> </a:t>
            </a:r>
            <a:endParaRPr lang="en-US" sz="2400" dirty="0">
              <a:latin typeface="Nikosh" pitchFamily="2" charset="0"/>
              <a:cs typeface="Nikosh" pitchFamily="2" charset="0"/>
            </a:endParaRPr>
          </a:p>
        </p:txBody>
      </p:sp>
      <p:sp>
        <p:nvSpPr>
          <p:cNvPr id="10" name="TextBox 9"/>
          <p:cNvSpPr txBox="1"/>
          <p:nvPr/>
        </p:nvSpPr>
        <p:spPr>
          <a:xfrm>
            <a:off x="2590800" y="304800"/>
            <a:ext cx="3505200"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ফুলের বিভিন্ন অংশ </a:t>
            </a:r>
            <a:endParaRPr lang="en-US" sz="3600" u="sng" dirty="0">
              <a:latin typeface="Nikosh" pitchFamily="2" charset="0"/>
              <a:cs typeface="Nikosh" pitchFamily="2" charset="0"/>
            </a:endParaRPr>
          </a:p>
        </p:txBody>
      </p:sp>
      <p:sp>
        <p:nvSpPr>
          <p:cNvPr id="11" name="TextBox 10"/>
          <p:cNvSpPr txBox="1"/>
          <p:nvPr/>
        </p:nvSpPr>
        <p:spPr>
          <a:xfrm>
            <a:off x="1219200" y="4038600"/>
            <a:ext cx="6172200" cy="1200329"/>
          </a:xfrm>
          <a:prstGeom prst="rect">
            <a:avLst/>
          </a:prstGeom>
          <a:noFill/>
        </p:spPr>
        <p:txBody>
          <a:bodyPr wrap="square" rtlCol="0">
            <a:spAutoFit/>
          </a:bodyPr>
          <a:lstStyle/>
          <a:p>
            <a:pPr marL="342900" indent="-342900">
              <a:buFont typeface="Wingdings" pitchFamily="2" charset="2"/>
              <a:buChar char="q"/>
            </a:pPr>
            <a:r>
              <a:rPr lang="bn-IN" sz="2400" dirty="0" smtClean="0">
                <a:latin typeface="Nikosh" pitchFamily="2" charset="0"/>
                <a:cs typeface="Nikosh" pitchFamily="2" charset="0"/>
              </a:rPr>
              <a:t>দল ফুলের দ্বিতীয় স্তবক। এরা বিভিন্ন রঙের হয়। পরাগায়নের জন্য পতঙ্গকে আকৃষ্ট করে। রোদ,বৃষ্টি থেকে ফুলের ভেতরের অন্যান্য অংশকে রক্ষা করে । </a:t>
            </a:r>
            <a:endParaRPr lang="en-US" sz="2400" dirty="0">
              <a:latin typeface="Nikosh" pitchFamily="2" charset="0"/>
              <a:cs typeface="Nikosh" pitchFamily="2" charset="0"/>
            </a:endParaRPr>
          </a:p>
        </p:txBody>
      </p:sp>
      <p:sp>
        <p:nvSpPr>
          <p:cNvPr id="2" name="TextBox 1"/>
          <p:cNvSpPr txBox="1"/>
          <p:nvPr/>
        </p:nvSpPr>
        <p:spPr>
          <a:xfrm>
            <a:off x="1371600" y="5715000"/>
            <a:ext cx="6324600" cy="461665"/>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বৃতি ও দলমন্ডলকে ফুলের সাহায্যকারী স্তবক বলে।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124"/>
                                        </p:tgtEl>
                                        <p:attrNameLst>
                                          <p:attrName>style.visibility</p:attrName>
                                        </p:attrNameLst>
                                      </p:cBhvr>
                                      <p:to>
                                        <p:strVal val="visible"/>
                                      </p:to>
                                    </p:set>
                                    <p:animEffect transition="in" filter="barn(inVertical)">
                                      <p:cBhvr>
                                        <p:cTn id="14" dur="500"/>
                                        <p:tgtEl>
                                          <p:spTgt spid="512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123"/>
                                        </p:tgtEl>
                                        <p:attrNameLst>
                                          <p:attrName>style.visibility</p:attrName>
                                        </p:attrNameLst>
                                      </p:cBhvr>
                                      <p:to>
                                        <p:strVal val="visible"/>
                                      </p:to>
                                    </p:set>
                                    <p:animEffect transition="in" filter="barn(inVertical)">
                                      <p:cBhvr>
                                        <p:cTn id="19" dur="500"/>
                                        <p:tgtEl>
                                          <p:spTgt spid="512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Vertic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barn(inVertical)">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69240" y="172977"/>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971800" y="304800"/>
            <a:ext cx="2819400"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ফুলের বিভিন্ন অংশ </a:t>
            </a:r>
            <a:endParaRPr lang="en-US" sz="3600" u="sng" dirty="0">
              <a:latin typeface="Nikosh" pitchFamily="2" charset="0"/>
              <a:cs typeface="Nikosh" pitchFamily="2" charset="0"/>
            </a:endParaRPr>
          </a:p>
        </p:txBody>
      </p:sp>
      <p:pic>
        <p:nvPicPr>
          <p:cNvPr id="6146" name="Picture 2" descr="C:\Users\i\Desktop\download (1).jpg"/>
          <p:cNvPicPr>
            <a:picLocks noChangeAspect="1" noChangeArrowheads="1"/>
          </p:cNvPicPr>
          <p:nvPr/>
        </p:nvPicPr>
        <p:blipFill rotWithShape="1">
          <a:blip r:embed="rId2">
            <a:extLst>
              <a:ext uri="{28A0092B-C50C-407E-A947-70E740481C1C}">
                <a14:useLocalDpi xmlns:a14="http://schemas.microsoft.com/office/drawing/2010/main" val="0"/>
              </a:ext>
            </a:extLst>
          </a:blip>
          <a:srcRect l="20170" r="21915"/>
          <a:stretch/>
        </p:blipFill>
        <p:spPr bwMode="auto">
          <a:xfrm>
            <a:off x="2971800" y="1062891"/>
            <a:ext cx="2443480" cy="280759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4495800" y="2456530"/>
            <a:ext cx="1600200" cy="203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070600" y="2285999"/>
            <a:ext cx="2286000" cy="461665"/>
          </a:xfrm>
          <a:prstGeom prst="rect">
            <a:avLst/>
          </a:prstGeom>
          <a:noFill/>
        </p:spPr>
        <p:txBody>
          <a:bodyPr wrap="square" rtlCol="0">
            <a:spAutoFit/>
          </a:bodyPr>
          <a:lstStyle/>
          <a:p>
            <a:r>
              <a:rPr lang="bn-IN" sz="2400" dirty="0" smtClean="0">
                <a:latin typeface="Nikosh" pitchFamily="2" charset="0"/>
                <a:cs typeface="Nikosh" pitchFamily="2" charset="0"/>
              </a:rPr>
              <a:t>পুংস্তবক বা পুংকেশর </a:t>
            </a:r>
            <a:endParaRPr lang="en-US" sz="2400" dirty="0">
              <a:latin typeface="Nikosh" pitchFamily="2" charset="0"/>
              <a:cs typeface="Nikosh" pitchFamily="2" charset="0"/>
            </a:endParaRPr>
          </a:p>
        </p:txBody>
      </p:sp>
      <p:cxnSp>
        <p:nvCxnSpPr>
          <p:cNvPr id="10" name="Straight Arrow Connector 9"/>
          <p:cNvCxnSpPr/>
          <p:nvPr/>
        </p:nvCxnSpPr>
        <p:spPr>
          <a:xfrm flipV="1">
            <a:off x="4267200" y="2055167"/>
            <a:ext cx="18288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11240" y="1824335"/>
            <a:ext cx="1524000" cy="461665"/>
          </a:xfrm>
          <a:prstGeom prst="rect">
            <a:avLst/>
          </a:prstGeom>
          <a:noFill/>
        </p:spPr>
        <p:txBody>
          <a:bodyPr wrap="square" rtlCol="0">
            <a:spAutoFit/>
          </a:bodyPr>
          <a:lstStyle/>
          <a:p>
            <a:r>
              <a:rPr lang="bn-IN" sz="2400" dirty="0" smtClean="0">
                <a:latin typeface="Nikosh" pitchFamily="2" charset="0"/>
                <a:cs typeface="Nikosh" pitchFamily="2" charset="0"/>
              </a:rPr>
              <a:t>পরাগধানী </a:t>
            </a:r>
            <a:endParaRPr lang="en-US" sz="2400" dirty="0">
              <a:latin typeface="Nikosh" pitchFamily="2" charset="0"/>
              <a:cs typeface="Nikosh" pitchFamily="2" charset="0"/>
            </a:endParaRPr>
          </a:p>
        </p:txBody>
      </p:sp>
      <p:cxnSp>
        <p:nvCxnSpPr>
          <p:cNvPr id="14" name="Straight Arrow Connector 13"/>
          <p:cNvCxnSpPr/>
          <p:nvPr/>
        </p:nvCxnSpPr>
        <p:spPr>
          <a:xfrm>
            <a:off x="4267200" y="3124200"/>
            <a:ext cx="189484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131560" y="1295400"/>
            <a:ext cx="60960" cy="25750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816600" y="2893367"/>
            <a:ext cx="16002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পুংদন্ড </a:t>
            </a:r>
            <a:endParaRPr lang="en-US" sz="2400" dirty="0">
              <a:latin typeface="Nikosh" pitchFamily="2" charset="0"/>
              <a:cs typeface="Nikosh" pitchFamily="2" charset="0"/>
            </a:endParaRPr>
          </a:p>
        </p:txBody>
      </p:sp>
      <p:sp>
        <p:nvSpPr>
          <p:cNvPr id="22" name="TextBox 21"/>
          <p:cNvSpPr txBox="1"/>
          <p:nvPr/>
        </p:nvSpPr>
        <p:spPr>
          <a:xfrm>
            <a:off x="1254760" y="4724400"/>
            <a:ext cx="6934200" cy="1200329"/>
          </a:xfrm>
          <a:prstGeom prst="rect">
            <a:avLst/>
          </a:prstGeom>
          <a:noFill/>
        </p:spPr>
        <p:txBody>
          <a:bodyPr wrap="square" rtlCol="0">
            <a:spAutoFit/>
          </a:bodyPr>
          <a:lstStyle/>
          <a:p>
            <a:pPr marL="342900" indent="-342900">
              <a:buFont typeface="Wingdings" pitchFamily="2" charset="2"/>
              <a:buChar char="q"/>
            </a:pPr>
            <a:r>
              <a:rPr lang="bn-IN" sz="2400" dirty="0" smtClean="0">
                <a:latin typeface="Nikosh" pitchFamily="2" charset="0"/>
                <a:cs typeface="Nikosh" pitchFamily="2" charset="0"/>
              </a:rPr>
              <a:t>এটি ফুলের তৃতীয় স্তবক। পরাগধানীর মধ্যে পরাগরেণু তৈরি হয়। পরাগরেণু থেকে পুংজননকোষ উৎপন্ন হয়।এরা সরাসরি জনন কাজে অংশ গ্রহণ করে।  </a:t>
            </a:r>
            <a:endParaRPr lang="en-US" sz="2400" dirty="0">
              <a:latin typeface="Nikosh" pitchFamily="2" charset="0"/>
              <a:cs typeface="Nikosh" pitchFamily="2" charset="0"/>
            </a:endParaRPr>
          </a:p>
        </p:txBody>
      </p:sp>
      <p:sp>
        <p:nvSpPr>
          <p:cNvPr id="23" name="TextBox 22"/>
          <p:cNvSpPr txBox="1"/>
          <p:nvPr/>
        </p:nvSpPr>
        <p:spPr>
          <a:xfrm>
            <a:off x="2971800" y="4038600"/>
            <a:ext cx="25908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পুংস্তবক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barn(inVertical)">
                                      <p:cBhvr>
                                        <p:cTn id="14" dur="5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arn(inVertical)">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barn(inVertical)">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arn(inVertical)">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arn(inVertical)">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barn(inVertical)">
                                      <p:cBhvr>
                                        <p:cTn id="56" dur="5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barn(inVertical)">
                                      <p:cBhvr>
                                        <p:cTn id="6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2"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80339" y="123079"/>
            <a:ext cx="879348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C:\Users\i\Desktop\images (6).jpg"/>
          <p:cNvPicPr>
            <a:picLocks noChangeAspect="1" noChangeArrowheads="1"/>
          </p:cNvPicPr>
          <p:nvPr/>
        </p:nvPicPr>
        <p:blipFill rotWithShape="1">
          <a:blip r:embed="rId2">
            <a:extLst>
              <a:ext uri="{28A0092B-C50C-407E-A947-70E740481C1C}">
                <a14:useLocalDpi xmlns:a14="http://schemas.microsoft.com/office/drawing/2010/main" val="0"/>
              </a:ext>
            </a:extLst>
          </a:blip>
          <a:srcRect r="19279"/>
          <a:stretch/>
        </p:blipFill>
        <p:spPr bwMode="auto">
          <a:xfrm>
            <a:off x="2209801" y="1066297"/>
            <a:ext cx="2514600" cy="23333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963159" y="1671150"/>
            <a:ext cx="1295401" cy="461665"/>
          </a:xfrm>
          <a:prstGeom prst="rect">
            <a:avLst/>
          </a:prstGeom>
          <a:noFill/>
        </p:spPr>
        <p:txBody>
          <a:bodyPr wrap="square" rtlCol="0">
            <a:spAutoFit/>
          </a:bodyPr>
          <a:lstStyle/>
          <a:p>
            <a:r>
              <a:rPr lang="bn-IN" sz="2400" dirty="0" smtClean="0">
                <a:latin typeface="Nikosh" pitchFamily="2" charset="0"/>
                <a:cs typeface="Nikosh" pitchFamily="2" charset="0"/>
              </a:rPr>
              <a:t>গর্ভমুন্ড </a:t>
            </a:r>
            <a:endParaRPr lang="en-US" sz="2400" dirty="0">
              <a:latin typeface="Nikosh" pitchFamily="2" charset="0"/>
              <a:cs typeface="Nikosh" pitchFamily="2" charset="0"/>
            </a:endParaRPr>
          </a:p>
        </p:txBody>
      </p:sp>
      <p:sp>
        <p:nvSpPr>
          <p:cNvPr id="3" name="TextBox 2"/>
          <p:cNvSpPr txBox="1"/>
          <p:nvPr/>
        </p:nvSpPr>
        <p:spPr>
          <a:xfrm>
            <a:off x="4968239" y="2045996"/>
            <a:ext cx="914400" cy="461665"/>
          </a:xfrm>
          <a:prstGeom prst="rect">
            <a:avLst/>
          </a:prstGeom>
          <a:noFill/>
        </p:spPr>
        <p:txBody>
          <a:bodyPr wrap="square" rtlCol="0">
            <a:spAutoFit/>
          </a:bodyPr>
          <a:lstStyle/>
          <a:p>
            <a:r>
              <a:rPr lang="bn-IN" sz="2400" dirty="0" smtClean="0">
                <a:latin typeface="Nikosh" pitchFamily="2" charset="0"/>
                <a:cs typeface="Nikosh" pitchFamily="2" charset="0"/>
              </a:rPr>
              <a:t>গর্ভদন্ড </a:t>
            </a:r>
            <a:endParaRPr lang="en-US" sz="2400" dirty="0">
              <a:latin typeface="Nikosh" pitchFamily="2" charset="0"/>
              <a:cs typeface="Nikosh" pitchFamily="2" charset="0"/>
            </a:endParaRPr>
          </a:p>
        </p:txBody>
      </p:sp>
      <p:sp>
        <p:nvSpPr>
          <p:cNvPr id="6" name="TextBox 5"/>
          <p:cNvSpPr txBox="1"/>
          <p:nvPr/>
        </p:nvSpPr>
        <p:spPr>
          <a:xfrm>
            <a:off x="4963159" y="2289070"/>
            <a:ext cx="1219201" cy="461665"/>
          </a:xfrm>
          <a:prstGeom prst="rect">
            <a:avLst/>
          </a:prstGeom>
          <a:noFill/>
        </p:spPr>
        <p:txBody>
          <a:bodyPr wrap="square" rtlCol="0">
            <a:spAutoFit/>
          </a:bodyPr>
          <a:lstStyle/>
          <a:p>
            <a:r>
              <a:rPr lang="bn-IN" sz="2400" dirty="0" smtClean="0">
                <a:latin typeface="Nikosh" pitchFamily="2" charset="0"/>
                <a:cs typeface="Nikosh" pitchFamily="2" charset="0"/>
              </a:rPr>
              <a:t>গর্ভাশয় </a:t>
            </a:r>
            <a:endParaRPr lang="en-US" sz="2400" dirty="0">
              <a:latin typeface="Nikosh" pitchFamily="2" charset="0"/>
              <a:cs typeface="Nikosh" pitchFamily="2" charset="0"/>
            </a:endParaRPr>
          </a:p>
        </p:txBody>
      </p:sp>
      <p:cxnSp>
        <p:nvCxnSpPr>
          <p:cNvPr id="10" name="Straight Connector 9"/>
          <p:cNvCxnSpPr/>
          <p:nvPr/>
        </p:nvCxnSpPr>
        <p:spPr>
          <a:xfrm>
            <a:off x="5892798" y="1683935"/>
            <a:ext cx="19050" cy="1066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11848" y="1986502"/>
            <a:ext cx="1295401" cy="461665"/>
          </a:xfrm>
          <a:prstGeom prst="rect">
            <a:avLst/>
          </a:prstGeom>
          <a:noFill/>
        </p:spPr>
        <p:txBody>
          <a:bodyPr wrap="square" rtlCol="0">
            <a:spAutoFit/>
          </a:bodyPr>
          <a:lstStyle/>
          <a:p>
            <a:r>
              <a:rPr lang="bn-IN" sz="2400" dirty="0" smtClean="0">
                <a:latin typeface="Nikosh" pitchFamily="2" charset="0"/>
                <a:cs typeface="Nikosh" pitchFamily="2" charset="0"/>
              </a:rPr>
              <a:t>স্ত্রীস্তবক</a:t>
            </a:r>
            <a:r>
              <a:rPr lang="bn-IN" dirty="0" smtClean="0"/>
              <a:t> </a:t>
            </a:r>
            <a:endParaRPr lang="en-US" dirty="0"/>
          </a:p>
        </p:txBody>
      </p:sp>
      <p:sp>
        <p:nvSpPr>
          <p:cNvPr id="13" name="TextBox 12"/>
          <p:cNvSpPr txBox="1"/>
          <p:nvPr/>
        </p:nvSpPr>
        <p:spPr>
          <a:xfrm>
            <a:off x="1866901" y="304800"/>
            <a:ext cx="4191000"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ফুলের বিভিন্ন অংশ </a:t>
            </a:r>
            <a:endParaRPr lang="en-US" sz="3600" u="sng" dirty="0">
              <a:latin typeface="Nikosh" pitchFamily="2" charset="0"/>
              <a:cs typeface="Nikosh" pitchFamily="2" charset="0"/>
            </a:endParaRPr>
          </a:p>
        </p:txBody>
      </p:sp>
      <p:sp>
        <p:nvSpPr>
          <p:cNvPr id="14" name="TextBox 13"/>
          <p:cNvSpPr txBox="1"/>
          <p:nvPr/>
        </p:nvSpPr>
        <p:spPr>
          <a:xfrm>
            <a:off x="2456180" y="3399679"/>
            <a:ext cx="206756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স্ত্রীস্তবক </a:t>
            </a:r>
            <a:endParaRPr lang="en-US" sz="2400" dirty="0">
              <a:latin typeface="Nikosh" pitchFamily="2" charset="0"/>
              <a:cs typeface="Nikosh" pitchFamily="2" charset="0"/>
            </a:endParaRPr>
          </a:p>
        </p:txBody>
      </p:sp>
      <p:sp>
        <p:nvSpPr>
          <p:cNvPr id="17" name="TextBox 16"/>
          <p:cNvSpPr txBox="1"/>
          <p:nvPr/>
        </p:nvSpPr>
        <p:spPr>
          <a:xfrm>
            <a:off x="904240" y="3831408"/>
            <a:ext cx="7239000" cy="1938992"/>
          </a:xfrm>
          <a:prstGeom prst="rect">
            <a:avLst/>
          </a:prstGeom>
          <a:noFill/>
        </p:spPr>
        <p:txBody>
          <a:bodyPr wrap="square" rtlCol="0">
            <a:spAutoFit/>
          </a:bodyPr>
          <a:lstStyle/>
          <a:p>
            <a:pPr marL="342900" indent="-342900">
              <a:buFont typeface="Wingdings" pitchFamily="2" charset="2"/>
              <a:buChar char="q"/>
            </a:pPr>
            <a:r>
              <a:rPr lang="bn-IN" sz="2400" dirty="0" smtClean="0">
                <a:latin typeface="Nikosh" pitchFamily="2" charset="0"/>
                <a:cs typeface="Nikosh" pitchFamily="2" charset="0"/>
              </a:rPr>
              <a:t>এটি ফুলের চতুর্থ স্তবক। এক বা একাধিক গর্ভপত্র নিয়ে একটি স্ত্রীস্তবক গঠিত হয়।একের অধিক গর্ভপত্র সম্পূর্ণভাবে পরস্পরের সাথে যুক্ত থাকলে তাকে যুক্তগর্ভপত্রী, আর আলাদা থাকলে বিযুক্তগর্ভপত্রী বলে। গর্ভাশয়ের ভিতরে ডিম্বক সাজানো থাকে। ডিম্বকে স্ত্রী জননকোষ বা ডিম্বাণু সৃষ্টি হয়। এরা পুংস্তবকের মতো সরাসরি জনন কাজে অংশগ্রহণ করে।  </a:t>
            </a:r>
            <a:endParaRPr lang="en-US" sz="2400" dirty="0">
              <a:latin typeface="Nikosh" pitchFamily="2" charset="0"/>
              <a:cs typeface="Nikosh" pitchFamily="2" charset="0"/>
            </a:endParaRPr>
          </a:p>
        </p:txBody>
      </p:sp>
      <p:sp>
        <p:nvSpPr>
          <p:cNvPr id="18" name="TextBox 17"/>
          <p:cNvSpPr txBox="1"/>
          <p:nvPr/>
        </p:nvSpPr>
        <p:spPr>
          <a:xfrm>
            <a:off x="1419859" y="6019800"/>
            <a:ext cx="7086600" cy="461665"/>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পুংস্তবক ও স্ত্রীস্তবককে অত্যাবশ্যকীয় স্তবক বলে।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arn(inVertic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arn(inVertical)">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12" grpId="0"/>
      <p:bldP spid="13" grpId="0"/>
      <p:bldP spid="14"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C:\Users\i\Desktop\images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371600"/>
            <a:ext cx="2762250" cy="16573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31720" y="381000"/>
            <a:ext cx="3581400"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ফুলের বিভিন্ন অংশ </a:t>
            </a:r>
            <a:endParaRPr lang="en-US" sz="3600" u="sng" dirty="0">
              <a:latin typeface="Nikosh" pitchFamily="2" charset="0"/>
              <a:cs typeface="Nikosh" pitchFamily="2" charset="0"/>
            </a:endParaRPr>
          </a:p>
        </p:txBody>
      </p:sp>
      <p:sp>
        <p:nvSpPr>
          <p:cNvPr id="3" name="TextBox 2"/>
          <p:cNvSpPr txBox="1"/>
          <p:nvPr/>
        </p:nvSpPr>
        <p:spPr>
          <a:xfrm>
            <a:off x="1219200" y="4038600"/>
            <a:ext cx="6324600" cy="1938992"/>
          </a:xfrm>
          <a:prstGeom prst="rect">
            <a:avLst/>
          </a:prstGeom>
          <a:noFill/>
        </p:spPr>
        <p:txBody>
          <a:bodyPr wrap="square" rtlCol="0">
            <a:spAutoFit/>
          </a:bodyPr>
          <a:lstStyle/>
          <a:p>
            <a:pPr marL="342900" indent="-342900">
              <a:buFont typeface="Wingdings" pitchFamily="2" charset="2"/>
              <a:buChar char="q"/>
            </a:pPr>
            <a:r>
              <a:rPr lang="bn-IN" sz="2400" dirty="0" smtClean="0">
                <a:latin typeface="Nikosh" pitchFamily="2" charset="0"/>
                <a:cs typeface="Nikosh" pitchFamily="2" charset="0"/>
              </a:rPr>
              <a:t>কান্ডের শীর্ষমুকুলে বা কাক্ষিক মুকুল থেকে উৎপন্ন একটি শাখায় ফুলগুলো বিশেষ একটি নিয়মে সাজানো থাকে।ফুলসহ এই শাখাকে পুস্পমঞ্জুরি বলে।পরাগায়ণের জন্য এর গুরুত্ব খুবই বেশি। এ শাখায় বৃদ্ধি অসীম হলে অনিয়মিত পুস্পমঞ্জুরি ও বৃদ্ধি সসীম হলে তাকে নিয়ত পুস্পমঞ্জুরি বলে।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barn(inVertical)">
                                      <p:cBhvr>
                                        <p:cTn id="14" dur="5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209800" y="709414"/>
            <a:ext cx="3733800" cy="585986"/>
          </a:xfrm>
          <a:prstGeom prst="rect">
            <a:avLst/>
          </a:prstGeom>
          <a:noFill/>
        </p:spPr>
        <p:txBody>
          <a:bodyPr wrap="square" rtlCol="0">
            <a:prstTxWarp prst="textPlain">
              <a:avLst/>
            </a:prstTxWarp>
            <a:spAutoFit/>
          </a:bodyPr>
          <a:lstStyle/>
          <a:p>
            <a:pPr algn="ctr"/>
            <a:r>
              <a:rPr lang="bn-IN" dirty="0" smtClean="0">
                <a:latin typeface="Nikosh" pitchFamily="2" charset="0"/>
                <a:cs typeface="Nikosh" pitchFamily="2" charset="0"/>
              </a:rPr>
              <a:t>দলীয় কাজ </a:t>
            </a:r>
            <a:endParaRPr lang="en-US" dirty="0">
              <a:latin typeface="Nikosh" pitchFamily="2" charset="0"/>
              <a:cs typeface="Nikosh" pitchFamily="2" charset="0"/>
            </a:endParaRPr>
          </a:p>
        </p:txBody>
      </p:sp>
      <p:pic>
        <p:nvPicPr>
          <p:cNvPr id="3074" name="Picture 2" descr="D:\Image\20170703_1427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0700" y="1371600"/>
            <a:ext cx="4572000" cy="2743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71600" y="4724401"/>
            <a:ext cx="6858000" cy="954107"/>
          </a:xfrm>
          <a:prstGeom prst="rect">
            <a:avLst/>
          </a:prstGeom>
          <a:noFill/>
        </p:spPr>
        <p:txBody>
          <a:bodyPr wrap="square" rtlCol="0">
            <a:spAutoFit/>
          </a:bodyPr>
          <a:lstStyle/>
          <a:p>
            <a:pPr marL="457200" indent="-457200" algn="ctr">
              <a:buFont typeface="Wingdings" pitchFamily="2" charset="2"/>
              <a:buChar char="q"/>
            </a:pPr>
            <a:r>
              <a:rPr lang="bn-IN" sz="2800" dirty="0" smtClean="0">
                <a:latin typeface="Nikosh" pitchFamily="2" charset="0"/>
                <a:cs typeface="Nikosh" pitchFamily="2" charset="0"/>
              </a:rPr>
              <a:t>ফুলের বিভিন্ন অংশের কাজের তালিকা তৈরি কর এবং সংক্ষিপ্ত ভাবে পুংস্তবক ও স্ত্রীস্তবককের বর্ণনা দাও।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676400" y="357554"/>
            <a:ext cx="4724400"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মুল্যায়ন </a:t>
            </a:r>
            <a:endParaRPr lang="en-US" sz="3600" u="sng" dirty="0">
              <a:latin typeface="Nikosh" pitchFamily="2" charset="0"/>
              <a:cs typeface="Nikosh" pitchFamily="2" charset="0"/>
            </a:endParaRPr>
          </a:p>
        </p:txBody>
      </p:sp>
      <p:sp>
        <p:nvSpPr>
          <p:cNvPr id="3" name="TextBox 2"/>
          <p:cNvSpPr txBox="1"/>
          <p:nvPr/>
        </p:nvSpPr>
        <p:spPr>
          <a:xfrm>
            <a:off x="1452880" y="1371600"/>
            <a:ext cx="6477000" cy="954107"/>
          </a:xfrm>
          <a:prstGeom prst="rect">
            <a:avLst/>
          </a:prstGeom>
          <a:noFill/>
        </p:spPr>
        <p:txBody>
          <a:bodyPr wrap="square" rtlCol="0">
            <a:spAutoFit/>
          </a:bodyPr>
          <a:lstStyle/>
          <a:p>
            <a:r>
              <a:rPr lang="bn-IN" sz="2800" dirty="0" smtClean="0">
                <a:latin typeface="Nikosh" pitchFamily="2" charset="0"/>
                <a:cs typeface="Nikosh" pitchFamily="2" charset="0"/>
              </a:rPr>
              <a:t>১। একটি আদর্শ ফুলের কয়টি অংশ ও  কি কি? </a:t>
            </a:r>
          </a:p>
          <a:p>
            <a:endParaRPr lang="en-US" sz="2800" dirty="0">
              <a:latin typeface="Nikosh" pitchFamily="2" charset="0"/>
              <a:cs typeface="Nikosh" pitchFamily="2" charset="0"/>
            </a:endParaRPr>
          </a:p>
        </p:txBody>
      </p:sp>
      <p:sp>
        <p:nvSpPr>
          <p:cNvPr id="5" name="TextBox 4"/>
          <p:cNvSpPr txBox="1"/>
          <p:nvPr/>
        </p:nvSpPr>
        <p:spPr>
          <a:xfrm>
            <a:off x="1452880" y="1940987"/>
            <a:ext cx="6324600" cy="523220"/>
          </a:xfrm>
          <a:prstGeom prst="rect">
            <a:avLst/>
          </a:prstGeom>
          <a:noFill/>
        </p:spPr>
        <p:txBody>
          <a:bodyPr wrap="square" rtlCol="0">
            <a:spAutoFit/>
          </a:bodyPr>
          <a:lstStyle/>
          <a:p>
            <a:r>
              <a:rPr lang="bn-IN" sz="2800" dirty="0" smtClean="0">
                <a:latin typeface="Nikosh" pitchFamily="2" charset="0"/>
                <a:cs typeface="Nikosh" pitchFamily="2" charset="0"/>
              </a:rPr>
              <a:t>২। যে কোন একটি অংশ না থাকলে সে ফুলকে কি বলে? </a:t>
            </a:r>
            <a:endParaRPr lang="en-US" sz="2800" dirty="0">
              <a:latin typeface="Nikosh" pitchFamily="2" charset="0"/>
              <a:cs typeface="Nikosh" pitchFamily="2" charset="0"/>
            </a:endParaRPr>
          </a:p>
        </p:txBody>
      </p:sp>
      <p:sp>
        <p:nvSpPr>
          <p:cNvPr id="6" name="TextBox 5"/>
          <p:cNvSpPr txBox="1"/>
          <p:nvPr/>
        </p:nvSpPr>
        <p:spPr>
          <a:xfrm>
            <a:off x="1447800" y="2464207"/>
            <a:ext cx="5029200" cy="523220"/>
          </a:xfrm>
          <a:prstGeom prst="rect">
            <a:avLst/>
          </a:prstGeom>
          <a:noFill/>
        </p:spPr>
        <p:txBody>
          <a:bodyPr wrap="square" rtlCol="0">
            <a:spAutoFit/>
          </a:bodyPr>
          <a:lstStyle/>
          <a:p>
            <a:r>
              <a:rPr lang="bn-IN" sz="2800" dirty="0" smtClean="0">
                <a:latin typeface="Nikosh" pitchFamily="2" charset="0"/>
                <a:cs typeface="Nikosh" pitchFamily="2" charset="0"/>
              </a:rPr>
              <a:t>৩। ফুলের সাহায্য কারী স্তবক এর নাম কি?  </a:t>
            </a:r>
            <a:endParaRPr lang="en-US" sz="2800" dirty="0">
              <a:latin typeface="Nikosh" pitchFamily="2" charset="0"/>
              <a:cs typeface="Nikosh" pitchFamily="2" charset="0"/>
            </a:endParaRPr>
          </a:p>
        </p:txBody>
      </p:sp>
      <p:sp>
        <p:nvSpPr>
          <p:cNvPr id="7" name="TextBox 6"/>
          <p:cNvSpPr txBox="1"/>
          <p:nvPr/>
        </p:nvSpPr>
        <p:spPr>
          <a:xfrm>
            <a:off x="1447800" y="2977654"/>
            <a:ext cx="4876800" cy="523220"/>
          </a:xfrm>
          <a:prstGeom prst="rect">
            <a:avLst/>
          </a:prstGeom>
          <a:noFill/>
        </p:spPr>
        <p:txBody>
          <a:bodyPr wrap="square" rtlCol="0">
            <a:spAutoFit/>
          </a:bodyPr>
          <a:lstStyle/>
          <a:p>
            <a:r>
              <a:rPr lang="bn-IN" sz="2800" dirty="0" smtClean="0"/>
              <a:t>৪।</a:t>
            </a:r>
            <a:r>
              <a:rPr lang="bn-IN" sz="2800" dirty="0" smtClean="0">
                <a:latin typeface="Nikosh" pitchFamily="2" charset="0"/>
                <a:cs typeface="Nikosh" pitchFamily="2" charset="0"/>
              </a:rPr>
              <a:t>ফুল নানা রংগের হয় কেন? </a:t>
            </a:r>
            <a:endParaRPr lang="en-US" sz="2800" dirty="0">
              <a:latin typeface="Nikosh" pitchFamily="2" charset="0"/>
              <a:cs typeface="Nikosh" pitchFamily="2" charset="0"/>
            </a:endParaRPr>
          </a:p>
        </p:txBody>
      </p:sp>
      <p:sp>
        <p:nvSpPr>
          <p:cNvPr id="8" name="TextBox 7"/>
          <p:cNvSpPr txBox="1"/>
          <p:nvPr/>
        </p:nvSpPr>
        <p:spPr>
          <a:xfrm>
            <a:off x="1437640" y="3466068"/>
            <a:ext cx="4724400" cy="523220"/>
          </a:xfrm>
          <a:prstGeom prst="rect">
            <a:avLst/>
          </a:prstGeom>
          <a:noFill/>
        </p:spPr>
        <p:txBody>
          <a:bodyPr wrap="square" rtlCol="0">
            <a:spAutoFit/>
          </a:bodyPr>
          <a:lstStyle/>
          <a:p>
            <a:r>
              <a:rPr lang="bn-IN" sz="2800" dirty="0" smtClean="0"/>
              <a:t>৫</a:t>
            </a:r>
            <a:r>
              <a:rPr lang="bn-IN" sz="2800" dirty="0" smtClean="0">
                <a:latin typeface="Nikosh" pitchFamily="2" charset="0"/>
                <a:cs typeface="Nikosh" pitchFamily="2" charset="0"/>
              </a:rPr>
              <a:t>। গর্ভপত্রের কয়টি অংশ ও কি কি? </a:t>
            </a:r>
            <a:endParaRPr lang="en-US" sz="2800" dirty="0">
              <a:latin typeface="Nikosh" pitchFamily="2" charset="0"/>
              <a:cs typeface="Nikosh" pitchFamily="2" charset="0"/>
            </a:endParaRPr>
          </a:p>
        </p:txBody>
      </p:sp>
      <p:sp>
        <p:nvSpPr>
          <p:cNvPr id="9" name="TextBox 8"/>
          <p:cNvSpPr txBox="1"/>
          <p:nvPr/>
        </p:nvSpPr>
        <p:spPr>
          <a:xfrm>
            <a:off x="1457960" y="3989288"/>
            <a:ext cx="4485640" cy="523220"/>
          </a:xfrm>
          <a:prstGeom prst="rect">
            <a:avLst/>
          </a:prstGeom>
          <a:noFill/>
        </p:spPr>
        <p:txBody>
          <a:bodyPr wrap="square" rtlCol="0">
            <a:spAutoFit/>
          </a:bodyPr>
          <a:lstStyle/>
          <a:p>
            <a:r>
              <a:rPr lang="bn-IN" sz="2800" dirty="0" smtClean="0">
                <a:latin typeface="Nikosh" pitchFamily="2" charset="0"/>
                <a:cs typeface="Nikosh" pitchFamily="2" charset="0"/>
              </a:rPr>
              <a:t>৬। নিয়ত ও অনিয়ত পুস্পমঞ্জুরি কি?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Vertic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mage\download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733712"/>
            <a:ext cx="5334000" cy="299703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379834" y="753794"/>
            <a:ext cx="2030366" cy="922606"/>
          </a:xfrm>
          <a:prstGeom prst="rect">
            <a:avLst/>
          </a:prstGeom>
          <a:noFill/>
        </p:spPr>
        <p:txBody>
          <a:bodyPr wrap="none" rtlCol="0">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 pitchFamily="2" charset="0"/>
                <a:cs typeface="Nikosh" pitchFamily="2" charset="0"/>
              </a:rPr>
              <a:t>বাড়ির কাজ </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 pitchFamily="2" charset="0"/>
              <a:cs typeface="Nikosh" pitchFamily="2" charset="0"/>
            </a:endParaRPr>
          </a:p>
        </p:txBody>
      </p:sp>
      <p:sp>
        <p:nvSpPr>
          <p:cNvPr id="5" name="TextBox 4"/>
          <p:cNvSpPr txBox="1"/>
          <p:nvPr/>
        </p:nvSpPr>
        <p:spPr>
          <a:xfrm>
            <a:off x="1676400" y="4572001"/>
            <a:ext cx="6096000" cy="954107"/>
          </a:xfrm>
          <a:prstGeom prst="rect">
            <a:avLst/>
          </a:prstGeom>
          <a:noFill/>
        </p:spPr>
        <p:txBody>
          <a:bodyPr wrap="square" rtlCol="0">
            <a:spAutoFit/>
          </a:bodyPr>
          <a:lstStyle/>
          <a:p>
            <a:pPr marL="457200" indent="-457200">
              <a:buFont typeface="Wingdings" pitchFamily="2" charset="2"/>
              <a:buChar char="q"/>
            </a:pPr>
            <a:r>
              <a:rPr lang="bn-IN" sz="2800" dirty="0" smtClean="0">
                <a:latin typeface="Nikosh" pitchFamily="2" charset="0"/>
                <a:cs typeface="Nikosh" pitchFamily="2" charset="0"/>
              </a:rPr>
              <a:t>ফুল উদ্ভিদের যৌন জননের জন্য গুরুত্ব পূর্ণ অঙ্গ উক্তিটির তাৎপর্য ব্যাখ্যা কর।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i\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7520" y="2133600"/>
            <a:ext cx="5816600" cy="348996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03680" y="533400"/>
            <a:ext cx="5867400" cy="1600200"/>
          </a:xfrm>
          <a:prstGeom prst="rect">
            <a:avLst/>
          </a:prstGeom>
          <a:noFill/>
        </p:spPr>
        <p:txBody>
          <a:bodyPr wrap="square" rtlCol="0">
            <a:prstTxWarp prst="textWave4">
              <a:avLst/>
            </a:prstTxWarp>
            <a:spAutoFit/>
          </a:bodyPr>
          <a:lstStyle/>
          <a:p>
            <a:pPr algn="ctr"/>
            <a:r>
              <a:rPr lang="bn-IN"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Nikosh" pitchFamily="2" charset="0"/>
                <a:cs typeface="Nikosh" pitchFamily="2" charset="0"/>
              </a:rPr>
              <a:t>ধন্যবাদ</a:t>
            </a:r>
            <a:r>
              <a:rPr lang="bn-IN" sz="2800" dirty="0" smtClean="0">
                <a:latin typeface="Nikosh" pitchFamily="2" charset="0"/>
                <a:cs typeface="Nikosh" pitchFamily="2" charset="0"/>
              </a:rPr>
              <a:t> </a:t>
            </a:r>
            <a:endParaRPr lang="en-US" sz="2800" dirty="0">
              <a:latin typeface="Nikosh" pitchFamily="2" charset="0"/>
              <a:cs typeface="Nikosh" pitchFamily="2" charset="0"/>
            </a:endParaRPr>
          </a:p>
        </p:txBody>
      </p:sp>
      <p:sp>
        <p:nvSpPr>
          <p:cNvPr id="3" name="TextBox 2"/>
          <p:cNvSpPr txBox="1"/>
          <p:nvPr/>
        </p:nvSpPr>
        <p:spPr>
          <a:xfrm>
            <a:off x="1539240" y="6019800"/>
            <a:ext cx="6477000" cy="523220"/>
          </a:xfrm>
          <a:prstGeom prst="rect">
            <a:avLst/>
          </a:prstGeom>
          <a:noFill/>
        </p:spPr>
        <p:txBody>
          <a:bodyPr wrap="square" rtlCol="0">
            <a:prstTxWarp prst="textPlain">
              <a:avLst/>
            </a:prstTxWarp>
            <a:spAutoFit/>
          </a:bodyPr>
          <a:lstStyle/>
          <a:p>
            <a:pPr algn="ctr"/>
            <a:r>
              <a:rPr lang="bn-IN" sz="2800" dirty="0" smtClean="0">
                <a:latin typeface="Nikosh" pitchFamily="2" charset="0"/>
                <a:cs typeface="Nikosh" pitchFamily="2" charset="0"/>
              </a:rPr>
              <a:t>সকলেই ভাল থাকবে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286000" y="838200"/>
            <a:ext cx="3886200" cy="461665"/>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পরিচিতি </a:t>
            </a:r>
            <a:endParaRPr lang="en-US" sz="2400" dirty="0">
              <a:latin typeface="Nikosh" pitchFamily="2" charset="0"/>
              <a:cs typeface="Nikosh" pitchFamily="2" charset="0"/>
            </a:endParaRPr>
          </a:p>
        </p:txBody>
      </p:sp>
      <p:sp>
        <p:nvSpPr>
          <p:cNvPr id="5" name="TextBox 4"/>
          <p:cNvSpPr txBox="1"/>
          <p:nvPr/>
        </p:nvSpPr>
        <p:spPr>
          <a:xfrm>
            <a:off x="914400" y="2819400"/>
            <a:ext cx="3238500" cy="1815882"/>
          </a:xfrm>
          <a:prstGeom prst="rect">
            <a:avLst/>
          </a:prstGeom>
          <a:noFill/>
        </p:spPr>
        <p:txBody>
          <a:bodyPr wrap="square" rtlCol="0">
            <a:spAutoFit/>
          </a:bodyPr>
          <a:lstStyle/>
          <a:p>
            <a:r>
              <a:rPr lang="bn-IN" sz="2800" dirty="0" smtClean="0">
                <a:latin typeface="Nikosh" pitchFamily="2" charset="0"/>
                <a:cs typeface="Nikosh" pitchFamily="2" charset="0"/>
              </a:rPr>
              <a:t>দেলওয়ারা বেগম</a:t>
            </a:r>
          </a:p>
          <a:p>
            <a:r>
              <a:rPr lang="bn-IN" sz="2800" dirty="0" smtClean="0">
                <a:latin typeface="Nikosh" pitchFamily="2" charset="0"/>
                <a:cs typeface="Nikosh" pitchFamily="2" charset="0"/>
              </a:rPr>
              <a:t>সহকারি শিক্ষক (বি,এসসি) </a:t>
            </a:r>
          </a:p>
          <a:p>
            <a:r>
              <a:rPr lang="bn-IN" sz="2800" dirty="0" smtClean="0">
                <a:latin typeface="Nikosh" pitchFamily="2" charset="0"/>
                <a:cs typeface="Nikosh" pitchFamily="2" charset="0"/>
              </a:rPr>
              <a:t>আলতাদীঘি স্নাতক মাদ্রাসা,শেরপুর, বগুড়া, </a:t>
            </a:r>
            <a:endParaRPr lang="en-US" sz="2800" dirty="0">
              <a:latin typeface="Nikosh" pitchFamily="2" charset="0"/>
              <a:cs typeface="Nikosh" pitchFamily="2" charset="0"/>
            </a:endParaRPr>
          </a:p>
        </p:txBody>
      </p:sp>
      <p:sp>
        <p:nvSpPr>
          <p:cNvPr id="6" name="TextBox 5"/>
          <p:cNvSpPr txBox="1"/>
          <p:nvPr/>
        </p:nvSpPr>
        <p:spPr>
          <a:xfrm>
            <a:off x="4953000" y="2743200"/>
            <a:ext cx="3200400" cy="2246769"/>
          </a:xfrm>
          <a:prstGeom prst="rect">
            <a:avLst/>
          </a:prstGeom>
          <a:noFill/>
        </p:spPr>
        <p:txBody>
          <a:bodyPr wrap="square" rtlCol="0">
            <a:spAutoFit/>
          </a:bodyPr>
          <a:lstStyle/>
          <a:p>
            <a:r>
              <a:rPr lang="bn-IN" sz="2800" dirty="0" smtClean="0">
                <a:latin typeface="Nikosh" pitchFamily="2" charset="0"/>
                <a:cs typeface="Nikosh" pitchFamily="2" charset="0"/>
              </a:rPr>
              <a:t>শ্রেণীঃ ৮ম </a:t>
            </a:r>
          </a:p>
          <a:p>
            <a:r>
              <a:rPr lang="bn-IN" sz="2800" dirty="0" smtClean="0">
                <a:latin typeface="Nikosh" pitchFamily="2" charset="0"/>
                <a:cs typeface="Nikosh" pitchFamily="2" charset="0"/>
              </a:rPr>
              <a:t>বিষয়ঃ বিজ্ঞান </a:t>
            </a:r>
          </a:p>
          <a:p>
            <a:r>
              <a:rPr lang="bn-IN" sz="2800" dirty="0" smtClean="0">
                <a:latin typeface="Nikosh" pitchFamily="2" charset="0"/>
                <a:cs typeface="Nikosh" pitchFamily="2" charset="0"/>
              </a:rPr>
              <a:t>অধ্যায়ঃ চতুর্থ </a:t>
            </a:r>
          </a:p>
          <a:p>
            <a:r>
              <a:rPr lang="bn-IN" sz="2800" dirty="0" smtClean="0">
                <a:latin typeface="Nikosh" pitchFamily="2" charset="0"/>
                <a:cs typeface="Nikosh" pitchFamily="2" charset="0"/>
              </a:rPr>
              <a:t>সময়ঃ ৪৫ মিনিট</a:t>
            </a:r>
          </a:p>
          <a:p>
            <a:r>
              <a:rPr lang="bn-IN" sz="2800" dirty="0" smtClean="0">
                <a:latin typeface="Nikosh" pitchFamily="2" charset="0"/>
                <a:cs typeface="Nikosh" pitchFamily="2" charset="0"/>
              </a:rPr>
              <a:t>তারিখঃ ১৭/১২/২০১৯ ইং </a:t>
            </a:r>
            <a:endParaRPr lang="en-US" sz="2800" dirty="0">
              <a:latin typeface="Nikosh" pitchFamily="2" charset="0"/>
              <a:cs typeface="Nikosh" pitchFamily="2" charset="0"/>
            </a:endParaRPr>
          </a:p>
        </p:txBody>
      </p:sp>
      <p:cxnSp>
        <p:nvCxnSpPr>
          <p:cNvPr id="8" name="Straight Connector 7"/>
          <p:cNvCxnSpPr/>
          <p:nvPr/>
        </p:nvCxnSpPr>
        <p:spPr>
          <a:xfrm>
            <a:off x="4419600" y="2743200"/>
            <a:ext cx="38100" cy="2133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7813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images (7).jpg"/>
          <p:cNvPicPr>
            <a:picLocks noChangeAspect="1" noChangeArrowheads="1"/>
          </p:cNvPicPr>
          <p:nvPr/>
        </p:nvPicPr>
        <p:blipFill rotWithShape="1">
          <a:blip r:embed="rId2">
            <a:extLst>
              <a:ext uri="{28A0092B-C50C-407E-A947-70E740481C1C}">
                <a14:useLocalDpi xmlns:a14="http://schemas.microsoft.com/office/drawing/2010/main" val="0"/>
              </a:ext>
            </a:extLst>
          </a:blip>
          <a:srcRect t="-24390"/>
          <a:stretch/>
        </p:blipFill>
        <p:spPr bwMode="auto">
          <a:xfrm>
            <a:off x="801370" y="1039495"/>
            <a:ext cx="2171700" cy="21050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download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5290" y="1549400"/>
            <a:ext cx="241935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download (4).jpg"/>
          <p:cNvPicPr>
            <a:picLocks noChangeAspect="1" noChangeArrowheads="1"/>
          </p:cNvPicPr>
          <p:nvPr/>
        </p:nvPicPr>
        <p:blipFill rotWithShape="1">
          <a:blip r:embed="rId4">
            <a:extLst>
              <a:ext uri="{28A0092B-C50C-407E-A947-70E740481C1C}">
                <a14:useLocalDpi xmlns:a14="http://schemas.microsoft.com/office/drawing/2010/main" val="0"/>
              </a:ext>
            </a:extLst>
          </a:blip>
          <a:srcRect b="9154"/>
          <a:stretch/>
        </p:blipFill>
        <p:spPr bwMode="auto">
          <a:xfrm>
            <a:off x="2964180" y="1549400"/>
            <a:ext cx="2495550" cy="1600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97380" y="452120"/>
            <a:ext cx="5162550" cy="646331"/>
          </a:xfrm>
          <a:prstGeom prst="rect">
            <a:avLst/>
          </a:prstGeom>
          <a:noFill/>
        </p:spPr>
        <p:txBody>
          <a:bodyPr wrap="square" rtlCol="0">
            <a:spAutoFit/>
          </a:bodyPr>
          <a:lstStyle/>
          <a:p>
            <a:pPr algn="ctr"/>
            <a:r>
              <a:rPr lang="bn-IN" sz="3600" dirty="0" smtClean="0">
                <a:latin typeface="Nikosh" pitchFamily="2" charset="0"/>
                <a:cs typeface="Nikosh" pitchFamily="2" charset="0"/>
              </a:rPr>
              <a:t>চিত্রে আমরা কি দেখতে পাচ্ছি? </a:t>
            </a:r>
            <a:endParaRPr lang="en-US" sz="3600" dirty="0">
              <a:latin typeface="Nikosh" pitchFamily="2" charset="0"/>
              <a:cs typeface="Nikosh" pitchFamily="2" charset="0"/>
            </a:endParaRPr>
          </a:p>
        </p:txBody>
      </p:sp>
      <p:sp>
        <p:nvSpPr>
          <p:cNvPr id="3" name="TextBox 2"/>
          <p:cNvSpPr txBox="1"/>
          <p:nvPr/>
        </p:nvSpPr>
        <p:spPr>
          <a:xfrm>
            <a:off x="1600200" y="4038600"/>
            <a:ext cx="5867400" cy="1066800"/>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ফুল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2032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33500" y="1046480"/>
            <a:ext cx="6477000" cy="1295400"/>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আজকের পাঠ </a:t>
            </a:r>
            <a:endParaRPr lang="en-US" sz="2400" dirty="0">
              <a:latin typeface="Nikosh" pitchFamily="2" charset="0"/>
              <a:cs typeface="Nikosh" pitchFamily="2" charset="0"/>
            </a:endParaRPr>
          </a:p>
        </p:txBody>
      </p:sp>
      <p:sp>
        <p:nvSpPr>
          <p:cNvPr id="3" name="TextBox 2"/>
          <p:cNvSpPr txBox="1"/>
          <p:nvPr/>
        </p:nvSpPr>
        <p:spPr>
          <a:xfrm>
            <a:off x="2209800" y="3886200"/>
            <a:ext cx="4267200" cy="1143000"/>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ফুল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7442"/>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66800" y="1310640"/>
            <a:ext cx="5029200" cy="584775"/>
          </a:xfrm>
          <a:prstGeom prst="rect">
            <a:avLst/>
          </a:prstGeom>
          <a:noFill/>
        </p:spPr>
        <p:txBody>
          <a:bodyPr wrap="square" rtlCol="0">
            <a:spAutoFit/>
          </a:bodyPr>
          <a:lstStyle/>
          <a:p>
            <a:r>
              <a:rPr lang="bn-IN" sz="3200" dirty="0" smtClean="0">
                <a:latin typeface="Nikosh" pitchFamily="2" charset="0"/>
                <a:cs typeface="Nikosh" pitchFamily="2" charset="0"/>
              </a:rPr>
              <a:t>পাঠ শেষে শিক্ষার্থীরা.................. </a:t>
            </a:r>
            <a:endParaRPr lang="en-US" sz="3200" dirty="0">
              <a:latin typeface="Nikosh" pitchFamily="2" charset="0"/>
              <a:cs typeface="Nikosh" pitchFamily="2" charset="0"/>
            </a:endParaRPr>
          </a:p>
        </p:txBody>
      </p:sp>
      <p:sp>
        <p:nvSpPr>
          <p:cNvPr id="3" name="TextBox 2"/>
          <p:cNvSpPr txBox="1"/>
          <p:nvPr/>
        </p:nvSpPr>
        <p:spPr>
          <a:xfrm>
            <a:off x="1960880" y="2377444"/>
            <a:ext cx="4800600" cy="523220"/>
          </a:xfrm>
          <a:prstGeom prst="rect">
            <a:avLst/>
          </a:prstGeom>
          <a:noFill/>
        </p:spPr>
        <p:txBody>
          <a:bodyPr wrap="square" rtlCol="0">
            <a:spAutoFit/>
          </a:bodyPr>
          <a:lstStyle/>
          <a:p>
            <a:pPr marL="457200" indent="-457200">
              <a:buFont typeface="Wingdings" pitchFamily="2" charset="2"/>
              <a:buChar char="Ø"/>
            </a:pPr>
            <a:r>
              <a:rPr lang="bn-IN" sz="2800" dirty="0" smtClean="0">
                <a:latin typeface="Nikosh" pitchFamily="2" charset="0"/>
                <a:cs typeface="Nikosh" pitchFamily="2" charset="0"/>
              </a:rPr>
              <a:t>আদর্শ </a:t>
            </a:r>
            <a:r>
              <a:rPr lang="bn-IN" sz="2800" dirty="0" smtClean="0">
                <a:latin typeface="Nikosh" pitchFamily="2" charset="0"/>
                <a:cs typeface="Nikosh" pitchFamily="2" charset="0"/>
              </a:rPr>
              <a:t>ফুলের সংজ্ঞা বলতে </a:t>
            </a:r>
            <a:r>
              <a:rPr lang="bn-IN" sz="2800" dirty="0" smtClean="0">
                <a:latin typeface="Nikosh" pitchFamily="2" charset="0"/>
                <a:cs typeface="Nikosh" pitchFamily="2" charset="0"/>
              </a:rPr>
              <a:t>পারবে; </a:t>
            </a:r>
            <a:endParaRPr lang="en-US" sz="2800" dirty="0">
              <a:latin typeface="Nikosh" pitchFamily="2" charset="0"/>
              <a:cs typeface="Nikosh" pitchFamily="2" charset="0"/>
            </a:endParaRPr>
          </a:p>
        </p:txBody>
      </p:sp>
      <p:sp>
        <p:nvSpPr>
          <p:cNvPr id="5" name="TextBox 4"/>
          <p:cNvSpPr txBox="1"/>
          <p:nvPr/>
        </p:nvSpPr>
        <p:spPr>
          <a:xfrm>
            <a:off x="1981200" y="2926048"/>
            <a:ext cx="6832600" cy="954107"/>
          </a:xfrm>
          <a:prstGeom prst="rect">
            <a:avLst/>
          </a:prstGeom>
          <a:noFill/>
        </p:spPr>
        <p:txBody>
          <a:bodyPr wrap="square" rtlCol="0">
            <a:spAutoFit/>
          </a:bodyPr>
          <a:lstStyle/>
          <a:p>
            <a:pPr marL="457200" indent="-457200">
              <a:buFont typeface="Wingdings" pitchFamily="2" charset="2"/>
              <a:buChar char="Ø"/>
            </a:pPr>
            <a:r>
              <a:rPr lang="bn-IN" sz="2800" dirty="0" smtClean="0">
                <a:latin typeface="Nikosh" pitchFamily="2" charset="0"/>
                <a:cs typeface="Nikosh" pitchFamily="2" charset="0"/>
              </a:rPr>
              <a:t>চিহ্নিত চিত্রসহ আদর্শ ফুলের স্তবক সমূহের  নাম লিখতে  পারবে; </a:t>
            </a:r>
            <a:endParaRPr lang="en-US" sz="2800" dirty="0">
              <a:latin typeface="Nikosh" pitchFamily="2" charset="0"/>
              <a:cs typeface="Nikosh" pitchFamily="2" charset="0"/>
            </a:endParaRPr>
          </a:p>
        </p:txBody>
      </p:sp>
      <p:sp>
        <p:nvSpPr>
          <p:cNvPr id="6" name="TextBox 5"/>
          <p:cNvSpPr txBox="1"/>
          <p:nvPr/>
        </p:nvSpPr>
        <p:spPr>
          <a:xfrm>
            <a:off x="1960880" y="3810000"/>
            <a:ext cx="6715760" cy="954107"/>
          </a:xfrm>
          <a:prstGeom prst="rect">
            <a:avLst/>
          </a:prstGeom>
          <a:noFill/>
        </p:spPr>
        <p:txBody>
          <a:bodyPr wrap="square" rtlCol="0">
            <a:spAutoFit/>
          </a:bodyPr>
          <a:lstStyle/>
          <a:p>
            <a:pPr marL="457200" indent="-457200">
              <a:buFont typeface="Wingdings" pitchFamily="2" charset="2"/>
              <a:buChar char="Ø"/>
            </a:pPr>
            <a:r>
              <a:rPr lang="bn-IN" sz="2800" dirty="0" smtClean="0">
                <a:latin typeface="Nikosh" pitchFamily="2" charset="0"/>
                <a:cs typeface="Nikosh" pitchFamily="2" charset="0"/>
              </a:rPr>
              <a:t>আদর্শ ফুলের বিভিন্ন স্তবক বা  অংশের ব্যাখ্যা করতে পারবে।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389989"/>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D:\images (18).jpg"/>
          <p:cNvPicPr>
            <a:picLocks noChangeAspect="1" noChangeArrowheads="1"/>
          </p:cNvPicPr>
          <p:nvPr/>
        </p:nvPicPr>
        <p:blipFill rotWithShape="1">
          <a:blip r:embed="rId2">
            <a:extLst>
              <a:ext uri="{28A0092B-C50C-407E-A947-70E740481C1C}">
                <a14:useLocalDpi xmlns:a14="http://schemas.microsoft.com/office/drawing/2010/main" val="0"/>
              </a:ext>
            </a:extLst>
          </a:blip>
          <a:srcRect l="20163" t="4266" r="7303" b="24149"/>
          <a:stretch/>
        </p:blipFill>
        <p:spPr bwMode="auto">
          <a:xfrm>
            <a:off x="6553200" y="1036320"/>
            <a:ext cx="1991999" cy="196596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download (14).jpg"/>
          <p:cNvPicPr>
            <a:picLocks noChangeAspect="1" noChangeArrowheads="1"/>
          </p:cNvPicPr>
          <p:nvPr/>
        </p:nvPicPr>
        <p:blipFill rotWithShape="1">
          <a:blip r:embed="rId3">
            <a:extLst>
              <a:ext uri="{28A0092B-C50C-407E-A947-70E740481C1C}">
                <a14:useLocalDpi xmlns:a14="http://schemas.microsoft.com/office/drawing/2010/main" val="0"/>
              </a:ext>
            </a:extLst>
          </a:blip>
          <a:srcRect l="31484"/>
          <a:stretch/>
        </p:blipFill>
        <p:spPr bwMode="auto">
          <a:xfrm>
            <a:off x="533400" y="1036320"/>
            <a:ext cx="2514600" cy="192975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85060" y="389989"/>
            <a:ext cx="3848100" cy="646331"/>
          </a:xfrm>
          <a:prstGeom prst="rect">
            <a:avLst/>
          </a:prstGeom>
          <a:noFill/>
        </p:spPr>
        <p:txBody>
          <a:bodyPr wrap="square" rtlCol="0">
            <a:spAutoFit/>
          </a:bodyPr>
          <a:lstStyle/>
          <a:p>
            <a:r>
              <a:rPr lang="bn-IN" sz="3600" u="sng" dirty="0" smtClean="0">
                <a:latin typeface="Nikosh" pitchFamily="2" charset="0"/>
                <a:cs typeface="Nikosh" pitchFamily="2" charset="0"/>
              </a:rPr>
              <a:t>চিত্রের ফুলগুলো লক্ষ্য কর</a:t>
            </a:r>
            <a:endParaRPr lang="en-US" sz="3600" u="sng" dirty="0">
              <a:latin typeface="Nikosh" pitchFamily="2" charset="0"/>
              <a:cs typeface="Nikosh" pitchFamily="2" charset="0"/>
            </a:endParaRPr>
          </a:p>
        </p:txBody>
      </p:sp>
      <p:sp>
        <p:nvSpPr>
          <p:cNvPr id="3" name="TextBox 2"/>
          <p:cNvSpPr txBox="1"/>
          <p:nvPr/>
        </p:nvSpPr>
        <p:spPr>
          <a:xfrm>
            <a:off x="480060" y="3088641"/>
            <a:ext cx="19050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জবা </a:t>
            </a:r>
            <a:endParaRPr lang="en-US" sz="2400" dirty="0">
              <a:latin typeface="Nikosh" pitchFamily="2" charset="0"/>
              <a:cs typeface="Nikosh" pitchFamily="2" charset="0"/>
            </a:endParaRPr>
          </a:p>
        </p:txBody>
      </p:sp>
      <p:sp>
        <p:nvSpPr>
          <p:cNvPr id="5" name="TextBox 4"/>
          <p:cNvSpPr txBox="1"/>
          <p:nvPr/>
        </p:nvSpPr>
        <p:spPr>
          <a:xfrm>
            <a:off x="6553200" y="3093720"/>
            <a:ext cx="1702439"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গোলাপ </a:t>
            </a:r>
            <a:endParaRPr lang="en-US" sz="2400" dirty="0">
              <a:latin typeface="Nikosh" pitchFamily="2" charset="0"/>
              <a:cs typeface="Nikosh" pitchFamily="2" charset="0"/>
            </a:endParaRPr>
          </a:p>
        </p:txBody>
      </p:sp>
      <p:sp>
        <p:nvSpPr>
          <p:cNvPr id="6" name="TextBox 5"/>
          <p:cNvSpPr txBox="1"/>
          <p:nvPr/>
        </p:nvSpPr>
        <p:spPr>
          <a:xfrm>
            <a:off x="3352800" y="1524000"/>
            <a:ext cx="2971800" cy="954107"/>
          </a:xfrm>
          <a:prstGeom prst="rect">
            <a:avLst/>
          </a:prstGeom>
          <a:noFill/>
        </p:spPr>
        <p:txBody>
          <a:bodyPr wrap="square" rtlCol="0">
            <a:spAutoFit/>
          </a:bodyPr>
          <a:lstStyle/>
          <a:p>
            <a:pPr marL="457200" indent="-457200">
              <a:buFont typeface="Wingdings" pitchFamily="2" charset="2"/>
              <a:buChar char="v"/>
            </a:pPr>
            <a:r>
              <a:rPr lang="bn-IN" sz="2800" dirty="0" smtClean="0">
                <a:latin typeface="Nikosh" pitchFamily="2" charset="0"/>
                <a:cs typeface="Nikosh" pitchFamily="2" charset="0"/>
              </a:rPr>
              <a:t>বলতে পারবে কোন ফুলে কয়টি পাপড়ি? </a:t>
            </a:r>
            <a:endParaRPr lang="en-US" sz="2800" dirty="0">
              <a:latin typeface="Nikosh" pitchFamily="2" charset="0"/>
              <a:cs typeface="Nikosh" pitchFamily="2" charset="0"/>
            </a:endParaRPr>
          </a:p>
        </p:txBody>
      </p:sp>
      <p:sp>
        <p:nvSpPr>
          <p:cNvPr id="7" name="TextBox 6"/>
          <p:cNvSpPr txBox="1"/>
          <p:nvPr/>
        </p:nvSpPr>
        <p:spPr>
          <a:xfrm>
            <a:off x="1104900" y="3810000"/>
            <a:ext cx="6934200" cy="523220"/>
          </a:xfrm>
          <a:prstGeom prst="rect">
            <a:avLst/>
          </a:prstGeom>
          <a:noFill/>
        </p:spPr>
        <p:txBody>
          <a:bodyPr wrap="square" rtlCol="0">
            <a:spAutoFit/>
          </a:bodyPr>
          <a:lstStyle/>
          <a:p>
            <a:pPr marL="457200" indent="-457200" algn="ctr">
              <a:buFont typeface="Wingdings" pitchFamily="2" charset="2"/>
              <a:buChar char="§"/>
            </a:pPr>
            <a:r>
              <a:rPr lang="bn-IN" sz="2800" dirty="0" smtClean="0">
                <a:latin typeface="Nikosh" pitchFamily="2" charset="0"/>
                <a:cs typeface="Nikosh" pitchFamily="2" charset="0"/>
              </a:rPr>
              <a:t>জবা ফুলে পাঁচ টি এবং গোলাপ ফুলে অসংখ্য পাপড়ি আছে। </a:t>
            </a:r>
            <a:endParaRPr lang="en-US" sz="2800" dirty="0">
              <a:latin typeface="Nikosh" pitchFamily="2" charset="0"/>
              <a:cs typeface="Nikosh" pitchFamily="2" charset="0"/>
            </a:endParaRPr>
          </a:p>
        </p:txBody>
      </p:sp>
      <p:sp>
        <p:nvSpPr>
          <p:cNvPr id="8" name="TextBox 7"/>
          <p:cNvSpPr txBox="1"/>
          <p:nvPr/>
        </p:nvSpPr>
        <p:spPr>
          <a:xfrm>
            <a:off x="1219200" y="4648200"/>
            <a:ext cx="6819900" cy="1815882"/>
          </a:xfrm>
          <a:prstGeom prst="rect">
            <a:avLst/>
          </a:prstGeom>
          <a:noFill/>
        </p:spPr>
        <p:txBody>
          <a:bodyPr wrap="square" rtlCol="0">
            <a:spAutoFit/>
          </a:bodyPr>
          <a:lstStyle/>
          <a:p>
            <a:pPr marL="457200" indent="-457200">
              <a:buFont typeface="Wingdings" pitchFamily="2" charset="2"/>
              <a:buChar char="§"/>
            </a:pPr>
            <a:r>
              <a:rPr lang="bn-IN" sz="2800" dirty="0" smtClean="0">
                <a:latin typeface="Nikosh" pitchFamily="2" charset="0"/>
                <a:cs typeface="Nikosh" pitchFamily="2" charset="0"/>
              </a:rPr>
              <a:t>যে ফুলে ৫টি অংশ যেমন- পুস্পাক্ষ, বৃতি, দল, বা পাপড়ি, পুংকেশর ও গর্ভকেশর থাকে তবে সে ফুল সম্পূর্ণ বা আদর্শ ফুল।কোন ফুলে যদি এই পাঁচটি অংশের দু একটি না থাকে তাহলে সে ফুল অসম্পূর্ণ ফুল।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download (9).jpg"/>
          <p:cNvPicPr>
            <a:picLocks noChangeAspect="1" noChangeArrowheads="1"/>
          </p:cNvPicPr>
          <p:nvPr/>
        </p:nvPicPr>
        <p:blipFill rotWithShape="1">
          <a:blip r:embed="rId2">
            <a:extLst>
              <a:ext uri="{28A0092B-C50C-407E-A947-70E740481C1C}">
                <a14:useLocalDpi xmlns:a14="http://schemas.microsoft.com/office/drawing/2010/main" val="0"/>
              </a:ext>
            </a:extLst>
          </a:blip>
          <a:srcRect l="11001" t="10413" r="11510" b="9351"/>
          <a:stretch/>
        </p:blipFill>
        <p:spPr bwMode="auto">
          <a:xfrm>
            <a:off x="685800" y="1197291"/>
            <a:ext cx="1645921" cy="172720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download (11).jpg"/>
          <p:cNvPicPr>
            <a:picLocks noChangeAspect="1" noChangeArrowheads="1"/>
          </p:cNvPicPr>
          <p:nvPr/>
        </p:nvPicPr>
        <p:blipFill rotWithShape="1">
          <a:blip r:embed="rId3">
            <a:extLst>
              <a:ext uri="{28A0092B-C50C-407E-A947-70E740481C1C}">
                <a14:useLocalDpi xmlns:a14="http://schemas.microsoft.com/office/drawing/2010/main" val="0"/>
              </a:ext>
            </a:extLst>
          </a:blip>
          <a:srcRect l="16711" t="-25348" r="15408" b="15617"/>
          <a:stretch/>
        </p:blipFill>
        <p:spPr bwMode="auto">
          <a:xfrm>
            <a:off x="4736781" y="838200"/>
            <a:ext cx="1454786" cy="187610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download (8).jpg"/>
          <p:cNvPicPr>
            <a:picLocks noChangeAspect="1" noChangeArrowheads="1"/>
          </p:cNvPicPr>
          <p:nvPr/>
        </p:nvPicPr>
        <p:blipFill rotWithShape="1">
          <a:blip r:embed="rId4">
            <a:extLst>
              <a:ext uri="{28A0092B-C50C-407E-A947-70E740481C1C}">
                <a14:useLocalDpi xmlns:a14="http://schemas.microsoft.com/office/drawing/2010/main" val="0"/>
              </a:ext>
            </a:extLst>
          </a:blip>
          <a:srcRect l="6231" r="45910"/>
          <a:stretch/>
        </p:blipFill>
        <p:spPr bwMode="auto">
          <a:xfrm>
            <a:off x="2911792" y="1266822"/>
            <a:ext cx="1426845" cy="153352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D:\download (1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887254"/>
            <a:ext cx="1752600" cy="2609850"/>
          </a:xfrm>
          <a:prstGeom prst="rect">
            <a:avLst/>
          </a:prstGeom>
          <a:noFill/>
          <a:extLst>
            <a:ext uri="{909E8E84-426E-40DD-AFC4-6F175D3DCCD1}">
              <a14:hiddenFill xmlns:a14="http://schemas.microsoft.com/office/drawing/2010/main">
                <a:solidFill>
                  <a:srgbClr val="FFFFFF"/>
                </a:solidFill>
              </a14:hiddenFill>
            </a:ext>
          </a:extLst>
        </p:spPr>
      </p:pic>
      <p:sp>
        <p:nvSpPr>
          <p:cNvPr id="2" name="Right Arrow 1"/>
          <p:cNvSpPr/>
          <p:nvPr/>
        </p:nvSpPr>
        <p:spPr>
          <a:xfrm>
            <a:off x="2349501" y="2033584"/>
            <a:ext cx="411479" cy="45719"/>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a:off x="4417219" y="2041197"/>
            <a:ext cx="309562" cy="45719"/>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213950" y="2032627"/>
            <a:ext cx="361633" cy="45719"/>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0782" y="2924492"/>
            <a:ext cx="1935956"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ফুল</a:t>
            </a:r>
            <a:r>
              <a:rPr lang="bn-IN" dirty="0" smtClean="0"/>
              <a:t> </a:t>
            </a:r>
            <a:endParaRPr lang="en-US" dirty="0"/>
          </a:p>
        </p:txBody>
      </p:sp>
      <p:sp>
        <p:nvSpPr>
          <p:cNvPr id="7" name="TextBox 6"/>
          <p:cNvSpPr txBox="1"/>
          <p:nvPr/>
        </p:nvSpPr>
        <p:spPr>
          <a:xfrm>
            <a:off x="3103244" y="2919412"/>
            <a:ext cx="13716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ফল </a:t>
            </a:r>
            <a:endParaRPr lang="en-US" sz="2400" dirty="0">
              <a:latin typeface="Nikosh" pitchFamily="2" charset="0"/>
              <a:cs typeface="Nikosh" pitchFamily="2" charset="0"/>
            </a:endParaRPr>
          </a:p>
        </p:txBody>
      </p:sp>
      <p:sp>
        <p:nvSpPr>
          <p:cNvPr id="8" name="TextBox 7"/>
          <p:cNvSpPr txBox="1"/>
          <p:nvPr/>
        </p:nvSpPr>
        <p:spPr>
          <a:xfrm>
            <a:off x="4762182" y="2815587"/>
            <a:ext cx="1343183"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বীজ</a:t>
            </a:r>
            <a:r>
              <a:rPr lang="bn-IN" dirty="0" smtClean="0"/>
              <a:t> </a:t>
            </a:r>
            <a:endParaRPr lang="en-US" dirty="0"/>
          </a:p>
        </p:txBody>
      </p:sp>
      <p:sp>
        <p:nvSpPr>
          <p:cNvPr id="9" name="TextBox 8"/>
          <p:cNvSpPr txBox="1"/>
          <p:nvPr/>
        </p:nvSpPr>
        <p:spPr>
          <a:xfrm>
            <a:off x="7010400" y="3645932"/>
            <a:ext cx="11430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গাছ </a:t>
            </a:r>
            <a:endParaRPr lang="en-US" sz="2400" dirty="0">
              <a:latin typeface="Nikosh" pitchFamily="2" charset="0"/>
              <a:cs typeface="Nikosh" pitchFamily="2" charset="0"/>
            </a:endParaRPr>
          </a:p>
        </p:txBody>
      </p:sp>
      <p:sp>
        <p:nvSpPr>
          <p:cNvPr id="10" name="TextBox 9"/>
          <p:cNvSpPr txBox="1"/>
          <p:nvPr/>
        </p:nvSpPr>
        <p:spPr>
          <a:xfrm>
            <a:off x="540782" y="4191000"/>
            <a:ext cx="7917418" cy="1200329"/>
          </a:xfrm>
          <a:prstGeom prst="rect">
            <a:avLst/>
          </a:prstGeom>
          <a:noFill/>
        </p:spPr>
        <p:txBody>
          <a:bodyPr wrap="square" rtlCol="0">
            <a:spAutoFit/>
          </a:bodyPr>
          <a:lstStyle/>
          <a:p>
            <a:pPr marL="342900" indent="-342900">
              <a:buFont typeface="Wingdings" pitchFamily="2" charset="2"/>
              <a:buChar char="q"/>
            </a:pPr>
            <a:r>
              <a:rPr lang="bn-IN" sz="2400" dirty="0" smtClean="0">
                <a:latin typeface="Nikosh" pitchFamily="2" charset="0"/>
                <a:cs typeface="Nikosh" pitchFamily="2" charset="0"/>
              </a:rPr>
              <a:t>ফুল থেকে ফল এবং ফল থেকে বীজ। বীজ থেকে নতুন গাছের জন্ম হয়। এ ভাবে সপুষ্পক উদ্ভিদ যৌন জননের মাধ্যমে বংশ বৃদ্ধি করে। তাই ফুল যৌন জননের জন্য গুরুত্বপুর্ণ অঙ্গ। </a:t>
            </a:r>
            <a:endParaRPr lang="en-US" sz="2400" dirty="0">
              <a:latin typeface="Nikosh" pitchFamily="2" charset="0"/>
              <a:cs typeface="Nikosh" pitchFamily="2" charset="0"/>
            </a:endParaRPr>
          </a:p>
        </p:txBody>
      </p:sp>
      <p:sp>
        <p:nvSpPr>
          <p:cNvPr id="11" name="TextBox 10"/>
          <p:cNvSpPr txBox="1"/>
          <p:nvPr/>
        </p:nvSpPr>
        <p:spPr>
          <a:xfrm>
            <a:off x="2138680" y="240923"/>
            <a:ext cx="3657600"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লক্ষ্য কর </a:t>
            </a:r>
            <a:endParaRPr lang="en-US" sz="3600" u="sng"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barn(inVertical)">
                                      <p:cBhvr>
                                        <p:cTn id="14" dur="5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barn(inVertical)">
                                      <p:cBhvr>
                                        <p:cTn id="19" dur="500"/>
                                        <p:tgtEl>
                                          <p:spTgt spid="205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barn(inVertical)">
                                      <p:cBhvr>
                                        <p:cTn id="24" dur="500"/>
                                        <p:tgtEl>
                                          <p:spTgt spid="205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053"/>
                                        </p:tgtEl>
                                        <p:attrNameLst>
                                          <p:attrName>style.visibility</p:attrName>
                                        </p:attrNameLst>
                                      </p:cBhvr>
                                      <p:to>
                                        <p:strVal val="visible"/>
                                      </p:to>
                                    </p:set>
                                    <p:animEffect transition="in" filter="barn(inVertical)">
                                      <p:cBhvr>
                                        <p:cTn id="29" dur="500"/>
                                        <p:tgtEl>
                                          <p:spTgt spid="205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barn(inVertical)">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barn(inVertical)">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barn(inVertical)">
                                      <p:cBhvr>
                                        <p:cTn id="49" dur="500"/>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barn(inVertical)">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barn(inVertical)">
                                      <p:cBhvr>
                                        <p:cTn id="59" dur="5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barn(inVertical)">
                                      <p:cBhvr>
                                        <p:cTn id="64" dur="500"/>
                                        <p:tgtEl>
                                          <p:spTgt spid="9"/>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1000"/>
                                        <p:tgtEl>
                                          <p:spTgt spid="10"/>
                                        </p:tgtEl>
                                      </p:cBhvr>
                                    </p:animEffect>
                                    <p:anim calcmode="lin" valueType="num">
                                      <p:cBhvr>
                                        <p:cTn id="70" dur="1000" fill="hold"/>
                                        <p:tgtEl>
                                          <p:spTgt spid="10"/>
                                        </p:tgtEl>
                                        <p:attrNameLst>
                                          <p:attrName>ppt_x</p:attrName>
                                        </p:attrNameLst>
                                      </p:cBhvr>
                                      <p:tavLst>
                                        <p:tav tm="0">
                                          <p:val>
                                            <p:strVal val="#ppt_x"/>
                                          </p:val>
                                        </p:tav>
                                        <p:tav tm="100000">
                                          <p:val>
                                            <p:strVal val="#ppt_x"/>
                                          </p:val>
                                        </p:tav>
                                      </p:tavLst>
                                    </p:anim>
                                    <p:anim calcmode="lin" valueType="num">
                                      <p:cBhvr>
                                        <p:cTn id="7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5240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52600" y="838200"/>
            <a:ext cx="4800600" cy="461665"/>
          </a:xfrm>
          <a:prstGeom prst="rect">
            <a:avLst/>
          </a:prstGeom>
          <a:noFill/>
        </p:spPr>
        <p:txBody>
          <a:bodyPr wrap="square" rtlCol="0">
            <a:prstTxWarp prst="textPlain">
              <a:avLst/>
            </a:prstTxWarp>
            <a:spAutoFit/>
          </a:bodyPr>
          <a:lstStyle/>
          <a:p>
            <a:pPr algn="ctr"/>
            <a:r>
              <a:rPr lang="bn-IN" sz="2400" u="sng" dirty="0" smtClean="0">
                <a:latin typeface="Nikosh" pitchFamily="2" charset="0"/>
                <a:cs typeface="Nikosh" pitchFamily="2" charset="0"/>
              </a:rPr>
              <a:t>একক কাজ </a:t>
            </a:r>
            <a:endParaRPr lang="en-US" sz="2400" u="sng" dirty="0">
              <a:latin typeface="Nikosh" pitchFamily="2" charset="0"/>
              <a:cs typeface="Nikosh" pitchFamily="2" charset="0"/>
            </a:endParaRPr>
          </a:p>
        </p:txBody>
      </p:sp>
      <p:pic>
        <p:nvPicPr>
          <p:cNvPr id="2051" name="Picture 3" descr="D:\Image\094439student_kalerkantho_p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9386" y="1482140"/>
            <a:ext cx="5327028" cy="321945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600200" y="4876800"/>
            <a:ext cx="5715000" cy="523220"/>
          </a:xfrm>
          <a:prstGeom prst="rect">
            <a:avLst/>
          </a:prstGeom>
          <a:noFill/>
        </p:spPr>
        <p:txBody>
          <a:bodyPr wrap="square" rtlCol="0">
            <a:spAutoFit/>
          </a:bodyPr>
          <a:lstStyle/>
          <a:p>
            <a:pPr marL="457200" indent="-457200">
              <a:buFont typeface="Wingdings" pitchFamily="2" charset="2"/>
              <a:buChar char="v"/>
            </a:pPr>
            <a:r>
              <a:rPr lang="bn-IN" sz="2800" dirty="0" smtClean="0">
                <a:latin typeface="Nikosh" pitchFamily="2" charset="0"/>
                <a:cs typeface="Nikosh" pitchFamily="2" charset="0"/>
              </a:rPr>
              <a:t>ফুল কী ? তিনটি অসম্পূর্ণ ফুলের নাম লিখ।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barn(inVertical)">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87960"/>
            <a:ext cx="8686800" cy="6553200"/>
          </a:xfrm>
          <a:prstGeom prst="beve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images.jpg"/>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r="16578" b="15396"/>
          <a:stretch/>
        </p:blipFill>
        <p:spPr bwMode="auto">
          <a:xfrm>
            <a:off x="1061720" y="533401"/>
            <a:ext cx="2257693" cy="32004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i\Desktop\download (3) cop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787401"/>
            <a:ext cx="3619500" cy="3237696"/>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p:cNvCxnSpPr/>
          <p:nvPr/>
        </p:nvCxnSpPr>
        <p:spPr>
          <a:xfrm>
            <a:off x="6019800" y="1217836"/>
            <a:ext cx="43180" cy="23635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638800" y="16002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68060" y="1404927"/>
            <a:ext cx="2016899" cy="461665"/>
          </a:xfrm>
          <a:prstGeom prst="rect">
            <a:avLst/>
          </a:prstGeom>
          <a:noFill/>
        </p:spPr>
        <p:txBody>
          <a:bodyPr wrap="none" rtlCol="0">
            <a:spAutoFit/>
          </a:bodyPr>
          <a:lstStyle/>
          <a:p>
            <a:r>
              <a:rPr lang="bn-IN" sz="2400" dirty="0" smtClean="0">
                <a:latin typeface="Nikosh" pitchFamily="2" charset="0"/>
                <a:cs typeface="Nikosh" pitchFamily="2" charset="0"/>
              </a:rPr>
              <a:t>পাপড়ি বা দলমন্ডল </a:t>
            </a:r>
            <a:endParaRPr lang="en-US" sz="2400" dirty="0">
              <a:latin typeface="Nikosh" pitchFamily="2" charset="0"/>
              <a:cs typeface="Nikosh" pitchFamily="2" charset="0"/>
            </a:endParaRPr>
          </a:p>
        </p:txBody>
      </p:sp>
      <p:cxnSp>
        <p:nvCxnSpPr>
          <p:cNvPr id="13" name="Straight Arrow Connector 12"/>
          <p:cNvCxnSpPr/>
          <p:nvPr/>
        </p:nvCxnSpPr>
        <p:spPr>
          <a:xfrm>
            <a:off x="5010150" y="2133601"/>
            <a:ext cx="10096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123940" y="1902768"/>
            <a:ext cx="1371600" cy="461665"/>
          </a:xfrm>
          <a:prstGeom prst="rect">
            <a:avLst/>
          </a:prstGeom>
          <a:noFill/>
        </p:spPr>
        <p:txBody>
          <a:bodyPr wrap="square" rtlCol="0">
            <a:spAutoFit/>
          </a:bodyPr>
          <a:lstStyle/>
          <a:p>
            <a:r>
              <a:rPr lang="bn-IN" sz="2400" dirty="0" smtClean="0">
                <a:latin typeface="Nikosh" pitchFamily="2" charset="0"/>
                <a:cs typeface="Nikosh" pitchFamily="2" charset="0"/>
              </a:rPr>
              <a:t>পুংকেশর </a:t>
            </a:r>
            <a:endParaRPr lang="en-US" sz="2400" dirty="0">
              <a:latin typeface="Nikosh" pitchFamily="2" charset="0"/>
              <a:cs typeface="Nikosh" pitchFamily="2" charset="0"/>
            </a:endParaRPr>
          </a:p>
        </p:txBody>
      </p:sp>
      <p:cxnSp>
        <p:nvCxnSpPr>
          <p:cNvPr id="16" name="Straight Arrow Connector 15"/>
          <p:cNvCxnSpPr/>
          <p:nvPr/>
        </p:nvCxnSpPr>
        <p:spPr>
          <a:xfrm>
            <a:off x="4495800" y="2444349"/>
            <a:ext cx="157226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113780" y="2213516"/>
            <a:ext cx="1267460" cy="461665"/>
          </a:xfrm>
          <a:prstGeom prst="rect">
            <a:avLst/>
          </a:prstGeom>
          <a:noFill/>
        </p:spPr>
        <p:txBody>
          <a:bodyPr wrap="square" rtlCol="0">
            <a:spAutoFit/>
          </a:bodyPr>
          <a:lstStyle/>
          <a:p>
            <a:r>
              <a:rPr lang="bn-IN" sz="2400" dirty="0" smtClean="0">
                <a:latin typeface="Nikosh" pitchFamily="2" charset="0"/>
                <a:cs typeface="Nikosh" pitchFamily="2" charset="0"/>
              </a:rPr>
              <a:t>গর্ভকেশর </a:t>
            </a:r>
            <a:endParaRPr lang="en-US" sz="2400" dirty="0">
              <a:latin typeface="Nikosh" pitchFamily="2" charset="0"/>
              <a:cs typeface="Nikosh" pitchFamily="2" charset="0"/>
            </a:endParaRPr>
          </a:p>
        </p:txBody>
      </p:sp>
      <p:cxnSp>
        <p:nvCxnSpPr>
          <p:cNvPr id="22" name="Straight Arrow Connector 21"/>
          <p:cNvCxnSpPr/>
          <p:nvPr/>
        </p:nvCxnSpPr>
        <p:spPr>
          <a:xfrm>
            <a:off x="5181600" y="2819400"/>
            <a:ext cx="85979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62980" y="2589182"/>
            <a:ext cx="1038860" cy="461665"/>
          </a:xfrm>
          <a:prstGeom prst="rect">
            <a:avLst/>
          </a:prstGeom>
          <a:noFill/>
        </p:spPr>
        <p:txBody>
          <a:bodyPr wrap="square" rtlCol="0">
            <a:spAutoFit/>
          </a:bodyPr>
          <a:lstStyle/>
          <a:p>
            <a:r>
              <a:rPr lang="bn-IN" sz="2400" dirty="0" smtClean="0">
                <a:latin typeface="Nikosh" pitchFamily="2" charset="0"/>
                <a:cs typeface="Nikosh" pitchFamily="2" charset="0"/>
              </a:rPr>
              <a:t>বৃতি </a:t>
            </a:r>
            <a:endParaRPr lang="en-US" sz="2400" dirty="0">
              <a:latin typeface="Nikosh" pitchFamily="2" charset="0"/>
              <a:cs typeface="Nikosh" pitchFamily="2" charset="0"/>
            </a:endParaRPr>
          </a:p>
        </p:txBody>
      </p:sp>
      <p:cxnSp>
        <p:nvCxnSpPr>
          <p:cNvPr id="25" name="Straight Arrow Connector 24"/>
          <p:cNvCxnSpPr/>
          <p:nvPr/>
        </p:nvCxnSpPr>
        <p:spPr>
          <a:xfrm>
            <a:off x="4544060" y="3114848"/>
            <a:ext cx="1524000" cy="798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024880" y="2981150"/>
            <a:ext cx="1115060" cy="461665"/>
          </a:xfrm>
          <a:prstGeom prst="rect">
            <a:avLst/>
          </a:prstGeom>
          <a:noFill/>
        </p:spPr>
        <p:txBody>
          <a:bodyPr wrap="square" rtlCol="0">
            <a:spAutoFit/>
          </a:bodyPr>
          <a:lstStyle/>
          <a:p>
            <a:r>
              <a:rPr lang="bn-IN" sz="2400" dirty="0" smtClean="0">
                <a:latin typeface="Nikosh" pitchFamily="2" charset="0"/>
                <a:cs typeface="Nikosh" pitchFamily="2" charset="0"/>
              </a:rPr>
              <a:t>পুস্পাক্ষ </a:t>
            </a:r>
            <a:endParaRPr lang="en-US" sz="2400" dirty="0">
              <a:latin typeface="Nikosh" pitchFamily="2" charset="0"/>
              <a:cs typeface="Nikosh" pitchFamily="2" charset="0"/>
            </a:endParaRPr>
          </a:p>
        </p:txBody>
      </p:sp>
      <p:sp>
        <p:nvSpPr>
          <p:cNvPr id="31" name="TextBox 30"/>
          <p:cNvSpPr txBox="1"/>
          <p:nvPr/>
        </p:nvSpPr>
        <p:spPr>
          <a:xfrm>
            <a:off x="2971800" y="3581401"/>
            <a:ext cx="3610609" cy="461665"/>
          </a:xfrm>
          <a:prstGeom prst="rect">
            <a:avLst/>
          </a:prstGeom>
          <a:noFill/>
        </p:spPr>
        <p:txBody>
          <a:bodyPr wrap="square" rtlCol="0">
            <a:spAutoFit/>
          </a:bodyPr>
          <a:lstStyle/>
          <a:p>
            <a:r>
              <a:rPr lang="bn-IN" sz="2400" dirty="0" smtClean="0">
                <a:latin typeface="Nikosh" pitchFamily="2" charset="0"/>
                <a:cs typeface="Nikosh" pitchFamily="2" charset="0"/>
              </a:rPr>
              <a:t>একটি আদর্শ ফুলের বিভিন্ন অংশ </a:t>
            </a:r>
            <a:endParaRPr lang="en-US" sz="2400" dirty="0">
              <a:latin typeface="Nikosh" pitchFamily="2" charset="0"/>
              <a:cs typeface="Nikosh" pitchFamily="2" charset="0"/>
            </a:endParaRPr>
          </a:p>
        </p:txBody>
      </p:sp>
      <p:sp>
        <p:nvSpPr>
          <p:cNvPr id="2052" name="TextBox 2051"/>
          <p:cNvSpPr txBox="1"/>
          <p:nvPr/>
        </p:nvSpPr>
        <p:spPr>
          <a:xfrm>
            <a:off x="3200400" y="187960"/>
            <a:ext cx="3200400"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লক্ষ্য কর </a:t>
            </a:r>
            <a:endParaRPr lang="en-US" sz="3600" u="sng" dirty="0">
              <a:latin typeface="Nikosh" pitchFamily="2" charset="0"/>
              <a:cs typeface="Nikosh" pitchFamily="2" charset="0"/>
            </a:endParaRPr>
          </a:p>
        </p:txBody>
      </p:sp>
      <p:sp>
        <p:nvSpPr>
          <p:cNvPr id="2053" name="TextBox 2052"/>
          <p:cNvSpPr txBox="1"/>
          <p:nvPr/>
        </p:nvSpPr>
        <p:spPr>
          <a:xfrm>
            <a:off x="1219200" y="4800600"/>
            <a:ext cx="6865759" cy="830997"/>
          </a:xfrm>
          <a:prstGeom prst="rect">
            <a:avLst/>
          </a:prstGeom>
          <a:noFill/>
        </p:spPr>
        <p:txBody>
          <a:bodyPr wrap="square" rtlCol="0">
            <a:spAutoFit/>
          </a:bodyPr>
          <a:lstStyle/>
          <a:p>
            <a:pPr marL="342900" indent="-342900">
              <a:buFont typeface="Wingdings" pitchFamily="2" charset="2"/>
              <a:buChar char="q"/>
            </a:pPr>
            <a:r>
              <a:rPr lang="bn-IN" sz="2400" dirty="0" smtClean="0">
                <a:latin typeface="Nikosh" pitchFamily="2" charset="0"/>
                <a:cs typeface="Nikosh" pitchFamily="2" charset="0"/>
              </a:rPr>
              <a:t>যে ফুলে বৃন্ত থাকে সেগুলো সবৃন্তক ফুল আর যে ফুলে বৃন্তক থাকে না </a:t>
            </a:r>
          </a:p>
          <a:p>
            <a:r>
              <a:rPr lang="bn-IN" sz="2400" dirty="0" smtClean="0">
                <a:latin typeface="Nikosh" pitchFamily="2" charset="0"/>
                <a:cs typeface="Nikosh" pitchFamily="2" charset="0"/>
              </a:rPr>
              <a:t>সেগুলো অবৃন্তক ফুল।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854002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000"/>
                                        <p:tgtEl>
                                          <p:spTgt spid="2052"/>
                                        </p:tgtEl>
                                      </p:cBhvr>
                                    </p:animEffect>
                                    <p:anim calcmode="lin" valueType="num">
                                      <p:cBhvr>
                                        <p:cTn id="8" dur="1000" fill="hold"/>
                                        <p:tgtEl>
                                          <p:spTgt spid="2052"/>
                                        </p:tgtEl>
                                        <p:attrNameLst>
                                          <p:attrName>ppt_x</p:attrName>
                                        </p:attrNameLst>
                                      </p:cBhvr>
                                      <p:tavLst>
                                        <p:tav tm="0">
                                          <p:val>
                                            <p:strVal val="#ppt_x"/>
                                          </p:val>
                                        </p:tav>
                                        <p:tav tm="100000">
                                          <p:val>
                                            <p:strVal val="#ppt_x"/>
                                          </p:val>
                                        </p:tav>
                                      </p:tavLst>
                                    </p:anim>
                                    <p:anim calcmode="lin" valueType="num">
                                      <p:cBhvr>
                                        <p:cTn id="9"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fade">
                                      <p:cBhvr>
                                        <p:cTn id="14" dur="1000"/>
                                        <p:tgtEl>
                                          <p:spTgt spid="2050"/>
                                        </p:tgtEl>
                                      </p:cBhvr>
                                    </p:animEffect>
                                    <p:anim calcmode="lin" valueType="num">
                                      <p:cBhvr>
                                        <p:cTn id="15" dur="1000" fill="hold"/>
                                        <p:tgtEl>
                                          <p:spTgt spid="2050"/>
                                        </p:tgtEl>
                                        <p:attrNameLst>
                                          <p:attrName>ppt_x</p:attrName>
                                        </p:attrNameLst>
                                      </p:cBhvr>
                                      <p:tavLst>
                                        <p:tav tm="0">
                                          <p:val>
                                            <p:strVal val="#ppt_x"/>
                                          </p:val>
                                        </p:tav>
                                        <p:tav tm="100000">
                                          <p:val>
                                            <p:strVal val="#ppt_x"/>
                                          </p:val>
                                        </p:tav>
                                      </p:tavLst>
                                    </p:anim>
                                    <p:anim calcmode="lin" valueType="num">
                                      <p:cBhvr>
                                        <p:cTn id="16"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barn(inVertical)">
                                      <p:cBhvr>
                                        <p:cTn id="21" dur="500"/>
                                        <p:tgtEl>
                                          <p:spTgt spid="102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arn(inVertical)">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inVertical)">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barn(inVertical)">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barn(inVertical)">
                                      <p:cBhvr>
                                        <p:cTn id="53" dur="5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barn(inVertical)">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barn(inVertical)">
                                      <p:cBhvr>
                                        <p:cTn id="63" dur="500"/>
                                        <p:tgtEl>
                                          <p:spTgt spid="22"/>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barn(inVertical)">
                                      <p:cBhvr>
                                        <p:cTn id="68" dur="500"/>
                                        <p:tgtEl>
                                          <p:spTgt spid="23"/>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nodeType="click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barn(inVertical)">
                                      <p:cBhvr>
                                        <p:cTn id="73" dur="500"/>
                                        <p:tgtEl>
                                          <p:spTgt spid="25"/>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barn(inVertical)">
                                      <p:cBhvr>
                                        <p:cTn id="78" dur="500"/>
                                        <p:tgtEl>
                                          <p:spTgt spid="28"/>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barn(inVertical)">
                                      <p:cBhvr>
                                        <p:cTn id="83" dur="500"/>
                                        <p:tgtEl>
                                          <p:spTgt spid="31"/>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2053"/>
                                        </p:tgtEl>
                                        <p:attrNameLst>
                                          <p:attrName>style.visibility</p:attrName>
                                        </p:attrNameLst>
                                      </p:cBhvr>
                                      <p:to>
                                        <p:strVal val="visible"/>
                                      </p:to>
                                    </p:set>
                                    <p:animEffect transition="in" filter="barn(inVertical)">
                                      <p:cBhvr>
                                        <p:cTn id="88"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20" grpId="0"/>
      <p:bldP spid="23" grpId="0"/>
      <p:bldP spid="28" grpId="0"/>
      <p:bldP spid="31" grpId="0"/>
      <p:bldP spid="2052" grpId="0"/>
      <p:bldP spid="205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Words>557</Words>
  <Application>Microsoft Office PowerPoint</Application>
  <PresentationFormat>On-screen Show (4:3)</PresentationFormat>
  <Paragraphs>81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c:creator>
  <cp:lastModifiedBy>i</cp:lastModifiedBy>
  <cp:revision>59</cp:revision>
  <dcterms:created xsi:type="dcterms:W3CDTF">2006-08-16T00:00:00Z</dcterms:created>
  <dcterms:modified xsi:type="dcterms:W3CDTF">2019-12-20T04:45:29Z</dcterms:modified>
</cp:coreProperties>
</file>