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A28E-5D07-49C6-AE6F-0191896F5BE8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D247A-33BB-40E7-BE07-6CE8A8662E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2C0C9-4174-44BF-8992-BC5BB7865DA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655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53751319"/>
      </p:ext>
    </p:extLst>
  </p:cSld>
  <p:clrMapOvr>
    <a:masterClrMapping/>
  </p:clrMapOvr>
  <p:transition spd="slow" advClick="0" advTm="0">
    <p:fade/>
    <p:sndAc>
      <p:stSnd>
        <p:snd r:embed="rId1" name="Phool phote-music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gif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36"/>
            <a:ext cx="9144000" cy="6878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4572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/>
              <a:t>মাল্টিমিডিয়া ক্লাশে সবাইকে শুভেচ্ছা/স্বাগত</a:t>
            </a:r>
            <a:endParaRPr lang="en-US" sz="48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7130853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এসো পাখিদের বৈশিষ্ট্যগুলো বলতে চেষ্টা করি--     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81000"/>
            <a:ext cx="124282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bashpati pakhi.jpg"/>
          <p:cNvPicPr>
            <a:picLocks noChangeAspect="1"/>
          </p:cNvPicPr>
          <p:nvPr/>
        </p:nvPicPr>
        <p:blipFill>
          <a:blip r:embed="rId2">
            <a:lum bright="30000" contrast="40000"/>
          </a:blip>
          <a:srcRect l="11502" t="11346" r="19674" b="500"/>
          <a:stretch>
            <a:fillRect/>
          </a:stretch>
        </p:blipFill>
        <p:spPr>
          <a:xfrm>
            <a:off x="381000" y="1371600"/>
            <a:ext cx="3017520" cy="2473590"/>
          </a:xfrm>
          <a:prstGeom prst="rect">
            <a:avLst/>
          </a:prstGeom>
        </p:spPr>
      </p:pic>
      <p:pic>
        <p:nvPicPr>
          <p:cNvPr id="5" name="Picture 4" descr="file (6).jpe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3352800" y="1371600"/>
            <a:ext cx="3166110" cy="2504049"/>
          </a:xfrm>
          <a:prstGeom prst="rect">
            <a:avLst/>
          </a:prstGeom>
        </p:spPr>
      </p:pic>
      <p:pic>
        <p:nvPicPr>
          <p:cNvPr id="6" name="Picture 5" descr="geese_flying.gif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6553200" y="1394460"/>
            <a:ext cx="2590800" cy="1943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3962400"/>
            <a:ext cx="1242822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 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4114800"/>
            <a:ext cx="32766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 বাসায় ডিম  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3733800"/>
            <a:ext cx="24384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 উড়তে পারে 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82" t="5262" r="10620" b="35808"/>
          <a:stretch/>
        </p:blipFill>
        <p:spPr>
          <a:xfrm flipH="1">
            <a:off x="457200" y="5029200"/>
            <a:ext cx="1188720" cy="1134064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676400" y="5029200"/>
            <a:ext cx="6934200" cy="18158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হাঁস, মুরগি, চড়ুই, ঈগল এরা </a:t>
            </a:r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এদের দেহ পালকে ঢাকা থাকে। এদের দু’টি ডানা ও দু’টি পা থাকে। পাখি ডিম পাড়ে। বেশিরভাগ পাখি ডানা মেলে উড়তে পারে।     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008" y="227076"/>
            <a:ext cx="1615145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24731"/>
            <a:ext cx="67056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 প্রাণীর কী কী বৈশিষ্ট্য থাকতে পারে?     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file (8).jpe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>
            <a:off x="381000" y="990600"/>
            <a:ext cx="3108960" cy="2072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8083" y="1055675"/>
            <a:ext cx="166005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ও শিশু </a:t>
            </a:r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GB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dolphins_in_waterDolphin-1.GIF"/>
          <p:cNvPicPr>
            <a:picLocks noChangeAspect="1"/>
          </p:cNvPicPr>
          <p:nvPr/>
        </p:nvPicPr>
        <p:blipFill>
          <a:blip r:embed="rId3">
            <a:lum bright="10000" contrast="40000"/>
          </a:blip>
          <a:srcRect l="14677" t="8215" r="22554" b="17938"/>
          <a:stretch>
            <a:fillRect/>
          </a:stretch>
        </p:blipFill>
        <p:spPr>
          <a:xfrm>
            <a:off x="3581400" y="914400"/>
            <a:ext cx="3151163" cy="21784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5032" y="2192814"/>
            <a:ext cx="151000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ডলফিন  </a:t>
            </a:r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GB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file (8).jpeg"/>
          <p:cNvPicPr>
            <a:picLocks noChangeAspect="1"/>
          </p:cNvPicPr>
          <p:nvPr/>
        </p:nvPicPr>
        <p:blipFill>
          <a:blip r:embed="rId4">
            <a:lum contrast="40000"/>
          </a:blip>
          <a:srcRect t="4924" b="8418"/>
          <a:stretch>
            <a:fillRect/>
          </a:stretch>
        </p:blipFill>
        <p:spPr>
          <a:xfrm>
            <a:off x="519331" y="3277773"/>
            <a:ext cx="3200400" cy="2197937"/>
          </a:xfrm>
          <a:prstGeom prst="rect">
            <a:avLst/>
          </a:prstGeom>
        </p:spPr>
      </p:pic>
      <p:pic>
        <p:nvPicPr>
          <p:cNvPr id="9" name="Picture 8" descr="file (9).jpeg"/>
          <p:cNvPicPr>
            <a:picLocks noChangeAspect="1"/>
          </p:cNvPicPr>
          <p:nvPr/>
        </p:nvPicPr>
        <p:blipFill>
          <a:blip r:embed="rId5">
            <a:lum contrast="40000"/>
          </a:blip>
          <a:srcRect b="10972"/>
          <a:stretch>
            <a:fillRect/>
          </a:stretch>
        </p:blipFill>
        <p:spPr>
          <a:xfrm>
            <a:off x="3936022" y="3601328"/>
            <a:ext cx="2617178" cy="18850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2551" y="5637054"/>
            <a:ext cx="3133649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ছাগলছানা ও ছাগল  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6019800"/>
            <a:ext cx="129312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বাদুড়       </a:t>
            </a:r>
            <a:r>
              <a:rPr lang="bn-BD" sz="3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1371600"/>
            <a:ext cx="2133600" cy="46474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bn-BD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ন্যপায়ী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 দেহ পশম বা চামড়ায় ঢাকা থাকে। বাচ্চারা মায়ের দুধ পান করে বেড়ে উঠে।   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35052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দলগত অনুশীলন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 </a:t>
            </a:r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vjh.pn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2133600" y="1295400"/>
            <a:ext cx="4570662" cy="34927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4876800"/>
            <a:ext cx="8458200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উপরের ছবিতে কয় শ্রেণির মেরুদন্ডী প্রাণী রয়েছে বলে তোমরা মনে কর? সেগুলো পৃথক কর এবং প্রত্যেকটির একটি করে বৈশিষ্ট্য লেখ।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65760"/>
            <a:ext cx="31242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এসো জেনে নিই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381000"/>
            <a:ext cx="5486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মেরুদন্ডী প্রাণীর শ্রেণীবিন্যাস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z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133600"/>
            <a:ext cx="2657636" cy="2413817"/>
          </a:xfrm>
          <a:prstGeom prst="rect">
            <a:avLst/>
          </a:prstGeom>
        </p:spPr>
      </p:pic>
      <p:pic>
        <p:nvPicPr>
          <p:cNvPr id="5" name="Picture 4" descr="banner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 rot="937800">
            <a:off x="2003424" y="1284939"/>
            <a:ext cx="1752600" cy="9711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350983">
            <a:off x="1670703" y="2681284"/>
            <a:ext cx="139715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1143000"/>
            <a:ext cx="1447800" cy="9481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0200" y="1371600"/>
            <a:ext cx="16002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উভচর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green-basilisk-lizard.jpg"/>
          <p:cNvPicPr>
            <a:picLocks noChangeAspect="1"/>
          </p:cNvPicPr>
          <p:nvPr/>
        </p:nvPicPr>
        <p:blipFill>
          <a:blip r:embed="rId5">
            <a:lum bright="20000" contrast="40000"/>
          </a:blip>
          <a:srcRect l="5134" b="34903"/>
          <a:stretch>
            <a:fillRect/>
          </a:stretch>
        </p:blipFill>
        <p:spPr>
          <a:xfrm>
            <a:off x="5432661" y="2286000"/>
            <a:ext cx="1897779" cy="1066800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638800" y="3886200"/>
            <a:ext cx="14124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সরিসৃপ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file.png"/>
          <p:cNvPicPr>
            <a:picLocks noChangeAspect="1"/>
          </p:cNvPicPr>
          <p:nvPr/>
        </p:nvPicPr>
        <p:blipFill>
          <a:blip r:embed="rId6">
            <a:lum contrast="40000"/>
          </a:blip>
          <a:srcRect l="38862" t="28179" r="18677" b="20281"/>
          <a:stretch>
            <a:fillRect/>
          </a:stretch>
        </p:blipFill>
        <p:spPr>
          <a:xfrm>
            <a:off x="4572000" y="4419600"/>
            <a:ext cx="1527517" cy="12352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57800" y="5715000"/>
            <a:ext cx="139715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পাখি </a:t>
            </a:r>
            <a:endParaRPr lang="en-GB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file (9).jpeg"/>
          <p:cNvPicPr>
            <a:picLocks noChangeAspect="1"/>
          </p:cNvPicPr>
          <p:nvPr/>
        </p:nvPicPr>
        <p:blipFill>
          <a:blip r:embed="rId7">
            <a:lum contrast="40000"/>
          </a:blip>
          <a:srcRect b="10972"/>
          <a:stretch>
            <a:fillRect/>
          </a:stretch>
        </p:blipFill>
        <p:spPr>
          <a:xfrm rot="20200071">
            <a:off x="1721736" y="4254271"/>
            <a:ext cx="2073786" cy="10419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33600" y="5562600"/>
            <a:ext cx="1828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endParaRPr lang="en-GB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57200"/>
            <a:ext cx="2897945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বিষয়বস্তু ও পাঠসংক্ষেপ</a:t>
            </a:r>
            <a:r>
              <a:rPr lang="en-US" sz="3600" b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b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j.png"/>
          <p:cNvPicPr>
            <a:picLocks noChangeAspect="1"/>
          </p:cNvPicPr>
          <p:nvPr/>
        </p:nvPicPr>
        <p:blipFill>
          <a:blip r:embed="rId2"/>
          <a:srcRect r="35291"/>
          <a:stretch>
            <a:fillRect/>
          </a:stretch>
        </p:blipFill>
        <p:spPr>
          <a:xfrm>
            <a:off x="5486400" y="2286000"/>
            <a:ext cx="3657600" cy="2902980"/>
          </a:xfrm>
          <a:prstGeom prst="rect">
            <a:avLst/>
          </a:prstGeom>
        </p:spPr>
      </p:pic>
      <p:pic>
        <p:nvPicPr>
          <p:cNvPr id="5" name="Picture 4" descr="File04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133600"/>
            <a:ext cx="4673600" cy="35052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85800"/>
            <a:ext cx="335280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ল্যায়ন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667000"/>
            <a:ext cx="70866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-মেরুদণ্ডী প্রাণীদের কয়টি শ্রেণীতে ভাগ করা হয়েছে? 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-স্তন্যপায়ী প্রাণী বলতে কী বুঝ?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99138" y="194604"/>
            <a:ext cx="370332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কুমীর কি ধরণের প্রাণী?  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1" y="2104242"/>
            <a:ext cx="370382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সরিসৃপ প্রাণী      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6801" y="2104242"/>
            <a:ext cx="370382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4698" y="3108909"/>
            <a:ext cx="371881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উভচর প্রাণী      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801" y="3094842"/>
            <a:ext cx="370382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স্থলজ প্রাণী  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24200" y="990600"/>
            <a:ext cx="1951883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  <a:prstDash val="sysDot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সরিসৃপ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2637" y="1841644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39856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116056"/>
            <a:ext cx="9144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45125" y="187570"/>
            <a:ext cx="2132428" cy="892552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সঠিক উত্তরটি বোর্ডে এসে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লেখঃ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182880"/>
            <a:ext cx="890955" cy="18774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ূ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ল্যায়ন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343"/>
          <a:stretch>
            <a:fillRect/>
          </a:stretch>
        </p:blipFill>
        <p:spPr>
          <a:xfrm>
            <a:off x="-264344" y="3810557"/>
            <a:ext cx="594000" cy="33616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000" y="0"/>
            <a:ext cx="594000" cy="358927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927209" y="2096035"/>
            <a:ext cx="1878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স্তন্যপায়ী প্রাণী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29068" y="1127391"/>
            <a:ext cx="2658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37" descr="file (6).jpeg"/>
          <p:cNvPicPr>
            <a:picLocks noChangeAspect="1"/>
          </p:cNvPicPr>
          <p:nvPr/>
        </p:nvPicPr>
        <p:blipFill>
          <a:blip r:embed="rId3">
            <a:lum bright="10000" contrast="46000"/>
          </a:blip>
          <a:srcRect l="4460" t="13230" r="6030" b="12770"/>
          <a:stretch>
            <a:fillRect/>
          </a:stretch>
        </p:blipFill>
        <p:spPr>
          <a:xfrm>
            <a:off x="1752600" y="914400"/>
            <a:ext cx="1397391" cy="105942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33047" y="3880340"/>
            <a:ext cx="7010400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ছাগলছানা মায়ের দুধ পান করে। তাই ছাগল একটি-----------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5800" y="4953000"/>
            <a:ext cx="269965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উভচর প্রাণী    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79588" y="4777162"/>
            <a:ext cx="2561492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স্তন্যপায়ী প্রাণী  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4699" y="5809965"/>
            <a:ext cx="269965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সরিসৃপ প্রাণী    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79588" y="5767763"/>
            <a:ext cx="256149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স্থলজ প্রাণী  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2" name="Picture 51" descr="file (8).jpeg"/>
          <p:cNvPicPr>
            <a:picLocks noChangeAspect="1"/>
          </p:cNvPicPr>
          <p:nvPr/>
        </p:nvPicPr>
        <p:blipFill>
          <a:blip r:embed="rId4">
            <a:lum contrast="40000"/>
          </a:blip>
          <a:srcRect t="4924" b="8418"/>
          <a:stretch>
            <a:fillRect/>
          </a:stretch>
        </p:blipFill>
        <p:spPr>
          <a:xfrm>
            <a:off x="3856850" y="4867422"/>
            <a:ext cx="1645920" cy="150715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4" name="TextBox 53"/>
          <p:cNvSpPr txBox="1"/>
          <p:nvPr/>
        </p:nvSpPr>
        <p:spPr>
          <a:xfrm>
            <a:off x="5965622" y="4592101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0" y="1524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228600"/>
            <a:ext cx="9144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3637" y="3556537"/>
            <a:ext cx="594000" cy="35892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0000" y="0"/>
            <a:ext cx="594000" cy="358927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46592" y="538031"/>
            <a:ext cx="1992967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কাজ: </a:t>
            </a: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 descr="hemayetpur-talibari-bangladesh.jpg"/>
          <p:cNvPicPr>
            <a:picLocks noChangeAspect="1"/>
          </p:cNvPicPr>
          <p:nvPr/>
        </p:nvPicPr>
        <p:blipFill>
          <a:blip r:embed="rId3">
            <a:lum bright="10000" contrast="40000"/>
          </a:blip>
          <a:stretch>
            <a:fillRect/>
          </a:stretch>
        </p:blipFill>
        <p:spPr>
          <a:xfrm>
            <a:off x="630038" y="4121892"/>
            <a:ext cx="2948940" cy="2213103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rgbClr val="00B050">
                <a:alpha val="40000"/>
              </a:srgbClr>
            </a:glow>
          </a:effectLst>
        </p:spPr>
      </p:pic>
      <p:sp>
        <p:nvSpPr>
          <p:cNvPr id="36" name="Flowchart: Sort 35"/>
          <p:cNvSpPr/>
          <p:nvPr/>
        </p:nvSpPr>
        <p:spPr>
          <a:xfrm rot="14546684">
            <a:off x="5470417" y="621120"/>
            <a:ext cx="0" cy="205740"/>
          </a:xfrm>
          <a:prstGeom prst="flowChartSor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3734839" y="2074460"/>
            <a:ext cx="16184" cy="4421874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775284" y="2226860"/>
            <a:ext cx="16184" cy="4421874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1727944" y="4545013"/>
            <a:ext cx="4231960" cy="14187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x   x.png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3962400" y="553048"/>
            <a:ext cx="4669302" cy="4857152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/>
        </p:nvCxnSpPr>
        <p:spPr>
          <a:xfrm>
            <a:off x="0" y="152400"/>
            <a:ext cx="6858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0" y="228600"/>
            <a:ext cx="6858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4355894" y="-116217"/>
            <a:ext cx="23814" cy="1686910"/>
          </a:xfrm>
          <a:custGeom>
            <a:avLst/>
            <a:gdLst>
              <a:gd name="connsiteX0" fmla="*/ 15765 w 31752"/>
              <a:gd name="connsiteY0" fmla="*/ 0 h 1686910"/>
              <a:gd name="connsiteX1" fmla="*/ 15765 w 31752"/>
              <a:gd name="connsiteY1" fmla="*/ 0 h 1686910"/>
              <a:gd name="connsiteX2" fmla="*/ 0 w 31752"/>
              <a:gd name="connsiteY2" fmla="*/ 141889 h 1686910"/>
              <a:gd name="connsiteX3" fmla="*/ 31531 w 31752"/>
              <a:gd name="connsiteY3" fmla="*/ 394138 h 1686910"/>
              <a:gd name="connsiteX4" fmla="*/ 15765 w 31752"/>
              <a:gd name="connsiteY4" fmla="*/ 1213944 h 1686910"/>
              <a:gd name="connsiteX5" fmla="*/ 0 w 31752"/>
              <a:gd name="connsiteY5" fmla="*/ 1371600 h 1686910"/>
              <a:gd name="connsiteX6" fmla="*/ 15765 w 31752"/>
              <a:gd name="connsiteY6" fmla="*/ 1608082 h 1686910"/>
              <a:gd name="connsiteX7" fmla="*/ 31531 w 31752"/>
              <a:gd name="connsiteY7" fmla="*/ 1686910 h 1686910"/>
              <a:gd name="connsiteX8" fmla="*/ 31531 w 31752"/>
              <a:gd name="connsiteY8" fmla="*/ 1686910 h 1686910"/>
              <a:gd name="connsiteX9" fmla="*/ 31531 w 31752"/>
              <a:gd name="connsiteY9" fmla="*/ 1686910 h 168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52" h="1686910">
                <a:moveTo>
                  <a:pt x="15765" y="0"/>
                </a:moveTo>
                <a:lnTo>
                  <a:pt x="15765" y="0"/>
                </a:lnTo>
                <a:cubicBezTo>
                  <a:pt x="10510" y="47296"/>
                  <a:pt x="0" y="94302"/>
                  <a:pt x="0" y="141889"/>
                </a:cubicBezTo>
                <a:cubicBezTo>
                  <a:pt x="0" y="181636"/>
                  <a:pt x="24550" y="345270"/>
                  <a:pt x="31531" y="394138"/>
                </a:cubicBezTo>
                <a:cubicBezTo>
                  <a:pt x="26276" y="667407"/>
                  <a:pt x="24577" y="940767"/>
                  <a:pt x="15765" y="1213944"/>
                </a:cubicBezTo>
                <a:cubicBezTo>
                  <a:pt x="14062" y="1266731"/>
                  <a:pt x="0" y="1318786"/>
                  <a:pt x="0" y="1371600"/>
                </a:cubicBezTo>
                <a:cubicBezTo>
                  <a:pt x="0" y="1450602"/>
                  <a:pt x="7041" y="1529563"/>
                  <a:pt x="15765" y="1608082"/>
                </a:cubicBezTo>
                <a:cubicBezTo>
                  <a:pt x="34855" y="1779890"/>
                  <a:pt x="31531" y="1566320"/>
                  <a:pt x="31531" y="1686910"/>
                </a:cubicBezTo>
                <a:lnTo>
                  <a:pt x="31531" y="1686910"/>
                </a:lnTo>
                <a:lnTo>
                  <a:pt x="31531" y="168691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391365" y="-100452"/>
            <a:ext cx="201011" cy="1623848"/>
          </a:xfrm>
          <a:custGeom>
            <a:avLst/>
            <a:gdLst>
              <a:gd name="connsiteX0" fmla="*/ 0 w 283779"/>
              <a:gd name="connsiteY0" fmla="*/ 0 h 1623848"/>
              <a:gd name="connsiteX1" fmla="*/ 0 w 283779"/>
              <a:gd name="connsiteY1" fmla="*/ 0 h 1623848"/>
              <a:gd name="connsiteX2" fmla="*/ 110359 w 283779"/>
              <a:gd name="connsiteY2" fmla="*/ 110359 h 1623848"/>
              <a:gd name="connsiteX3" fmla="*/ 204952 w 283779"/>
              <a:gd name="connsiteY3" fmla="*/ 141890 h 1623848"/>
              <a:gd name="connsiteX4" fmla="*/ 283779 w 283779"/>
              <a:gd name="connsiteY4" fmla="*/ 283779 h 1623848"/>
              <a:gd name="connsiteX5" fmla="*/ 236483 w 283779"/>
              <a:gd name="connsiteY5" fmla="*/ 504497 h 1623848"/>
              <a:gd name="connsiteX6" fmla="*/ 204952 w 283779"/>
              <a:gd name="connsiteY6" fmla="*/ 599090 h 1623848"/>
              <a:gd name="connsiteX7" fmla="*/ 189186 w 283779"/>
              <a:gd name="connsiteY7" fmla="*/ 646386 h 1623848"/>
              <a:gd name="connsiteX8" fmla="*/ 204952 w 283779"/>
              <a:gd name="connsiteY8" fmla="*/ 851338 h 1623848"/>
              <a:gd name="connsiteX9" fmla="*/ 236483 w 283779"/>
              <a:gd name="connsiteY9" fmla="*/ 945931 h 1623848"/>
              <a:gd name="connsiteX10" fmla="*/ 252248 w 283779"/>
              <a:gd name="connsiteY10" fmla="*/ 1072055 h 1623848"/>
              <a:gd name="connsiteX11" fmla="*/ 252248 w 283779"/>
              <a:gd name="connsiteY11" fmla="*/ 1182414 h 1623848"/>
              <a:gd name="connsiteX12" fmla="*/ 189186 w 283779"/>
              <a:gd name="connsiteY12" fmla="*/ 1277007 h 1623848"/>
              <a:gd name="connsiteX13" fmla="*/ 157655 w 283779"/>
              <a:gd name="connsiteY13" fmla="*/ 1387366 h 1623848"/>
              <a:gd name="connsiteX14" fmla="*/ 126124 w 283779"/>
              <a:gd name="connsiteY14" fmla="*/ 1434662 h 1623848"/>
              <a:gd name="connsiteX15" fmla="*/ 31531 w 283779"/>
              <a:gd name="connsiteY15" fmla="*/ 1623848 h 1623848"/>
              <a:gd name="connsiteX16" fmla="*/ 15765 w 283779"/>
              <a:gd name="connsiteY16" fmla="*/ 1623848 h 1623848"/>
              <a:gd name="connsiteX17" fmla="*/ 15765 w 283779"/>
              <a:gd name="connsiteY17" fmla="*/ 1623848 h 162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3779" h="1623848">
                <a:moveTo>
                  <a:pt x="0" y="0"/>
                </a:moveTo>
                <a:lnTo>
                  <a:pt x="0" y="0"/>
                </a:lnTo>
                <a:cubicBezTo>
                  <a:pt x="36786" y="36786"/>
                  <a:pt x="67586" y="80747"/>
                  <a:pt x="110359" y="110359"/>
                </a:cubicBezTo>
                <a:cubicBezTo>
                  <a:pt x="137686" y="129278"/>
                  <a:pt x="204952" y="141890"/>
                  <a:pt x="204952" y="141890"/>
                </a:cubicBezTo>
                <a:cubicBezTo>
                  <a:pt x="277232" y="250310"/>
                  <a:pt x="256031" y="200532"/>
                  <a:pt x="283779" y="283779"/>
                </a:cubicBezTo>
                <a:cubicBezTo>
                  <a:pt x="263892" y="442880"/>
                  <a:pt x="281412" y="369712"/>
                  <a:pt x="236483" y="504497"/>
                </a:cubicBezTo>
                <a:lnTo>
                  <a:pt x="204952" y="599090"/>
                </a:lnTo>
                <a:lnTo>
                  <a:pt x="189186" y="646386"/>
                </a:lnTo>
                <a:cubicBezTo>
                  <a:pt x="194441" y="714703"/>
                  <a:pt x="194265" y="783657"/>
                  <a:pt x="204952" y="851338"/>
                </a:cubicBezTo>
                <a:cubicBezTo>
                  <a:pt x="210136" y="884168"/>
                  <a:pt x="236483" y="945931"/>
                  <a:pt x="236483" y="945931"/>
                </a:cubicBezTo>
                <a:cubicBezTo>
                  <a:pt x="241738" y="987972"/>
                  <a:pt x="244669" y="1030370"/>
                  <a:pt x="252248" y="1072055"/>
                </a:cubicBezTo>
                <a:cubicBezTo>
                  <a:pt x="263278" y="1132719"/>
                  <a:pt x="287154" y="1112603"/>
                  <a:pt x="252248" y="1182414"/>
                </a:cubicBezTo>
                <a:cubicBezTo>
                  <a:pt x="235301" y="1216309"/>
                  <a:pt x="189186" y="1277007"/>
                  <a:pt x="189186" y="1277007"/>
                </a:cubicBezTo>
                <a:cubicBezTo>
                  <a:pt x="184134" y="1297217"/>
                  <a:pt x="168965" y="1364746"/>
                  <a:pt x="157655" y="1387366"/>
                </a:cubicBezTo>
                <a:cubicBezTo>
                  <a:pt x="149181" y="1404313"/>
                  <a:pt x="136634" y="1418897"/>
                  <a:pt x="126124" y="1434662"/>
                </a:cubicBezTo>
                <a:cubicBezTo>
                  <a:pt x="118349" y="1457988"/>
                  <a:pt x="72280" y="1623848"/>
                  <a:pt x="31531" y="1623848"/>
                </a:cubicBezTo>
                <a:lnTo>
                  <a:pt x="15765" y="1623848"/>
                </a:lnTo>
                <a:lnTo>
                  <a:pt x="15765" y="1623848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42" y="1389377"/>
            <a:ext cx="4183380" cy="55866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2113" y="2993111"/>
            <a:ext cx="2821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“সবাইকে </a:t>
            </a:r>
          </a:p>
          <a:p>
            <a:r>
              <a:rPr lang="bn-BD" sz="48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ধন্যবাদ”              </a:t>
            </a:r>
            <a:endParaRPr lang="en-US" sz="48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382" y="3435723"/>
            <a:ext cx="650081" cy="12477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866" y="692400"/>
            <a:ext cx="3393527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হবে------</a:t>
            </a:r>
            <a:endParaRPr lang="en-US" sz="4400" b="1" dirty="0">
              <a:ln w="6600">
                <a:solidFill>
                  <a:srgbClr val="C0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37" y="3556537"/>
            <a:ext cx="594000" cy="35892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77" y="0"/>
            <a:ext cx="594000" cy="35892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2691387"/>
      </p:ext>
    </p:extLst>
  </p:cSld>
  <p:clrMapOvr>
    <a:masterClrMapping/>
  </p:clrMapOvr>
  <p:transition spd="slow">
    <p:wheel spokes="8"/>
    <p:sndAc>
      <p:stSnd>
        <p:snd r:embed="rId3" name="Phool phote-music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27432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পস্থাপনায়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jpg f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6246" y="363415"/>
            <a:ext cx="1652954" cy="20163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5400" y="685800"/>
            <a:ext cx="3581400" cy="76944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bn-BD" sz="4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পরিচিতিঃ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590800"/>
            <a:ext cx="4267200" cy="286232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আজিবুর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সহকারী শিক্ষক 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ফুড়ারপার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সরকারি প্রাথমিক বিদ্যালয়। ।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কোম্পানীগঞ্জ,সিলেট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53000" y="2362200"/>
            <a:ext cx="3657600" cy="3352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</a:t>
            </a:r>
          </a:p>
          <a:p>
            <a:pPr algn="ctr"/>
            <a:r>
              <a:rPr lang="bn-BD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</a:p>
          <a:p>
            <a:pPr algn="ctr"/>
            <a:r>
              <a:rPr lang="bn-BD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সাধারন পাঠঃ</a:t>
            </a:r>
            <a:r>
              <a:rPr lang="bn-IN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অধ্যায়ঃ২,</a:t>
            </a:r>
            <a:r>
              <a:rPr lang="bn-BD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‘জীব ও জড়’</a:t>
            </a:r>
          </a:p>
          <a:p>
            <a:pPr algn="ctr"/>
            <a:r>
              <a:rPr lang="bn-BD" sz="28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পাঠঃ </a:t>
            </a:r>
            <a:r>
              <a:rPr lang="bn-BD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‘মেরুদণ্ডী প্রাণীর শ্রেণিবিন্যাস’  </a:t>
            </a:r>
          </a:p>
          <a:p>
            <a:pPr algn="ctr"/>
            <a:r>
              <a:rPr lang="bn-BD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৩৫ মিনিট </a:t>
            </a:r>
            <a:endParaRPr lang="en-US" sz="2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1333500" y="1562100"/>
            <a:ext cx="1066800" cy="838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324600" y="1676400"/>
            <a:ext cx="838200" cy="533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1050369" y="1540430"/>
            <a:ext cx="1515797" cy="117813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91177" y="2011681"/>
            <a:ext cx="906158" cy="8757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134100" y="1562100"/>
            <a:ext cx="914400" cy="533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362700" y="1333500"/>
            <a:ext cx="1371600" cy="685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527" y="309496"/>
            <a:ext cx="3375073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 কিছু ছবি দেখি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b="1" dirty="0" smtClean="0">
                <a:solidFill>
                  <a:srgbClr val="00B050"/>
                </a:solidFill>
              </a:rPr>
              <a:t> 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1" y="371313"/>
            <a:ext cx="4800600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file (6).jpeg"/>
          <p:cNvPicPr>
            <a:picLocks noChangeAspect="1"/>
          </p:cNvPicPr>
          <p:nvPr/>
        </p:nvPicPr>
        <p:blipFill>
          <a:blip r:embed="rId2">
            <a:lum contrast="40000"/>
          </a:blip>
          <a:srcRect t="15050"/>
          <a:stretch>
            <a:fillRect/>
          </a:stretch>
        </p:blipFill>
        <p:spPr>
          <a:xfrm>
            <a:off x="3048000" y="1676400"/>
            <a:ext cx="2743200" cy="186522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1676400"/>
            <a:ext cx="2819400" cy="18288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 descr="Douthat_State_Park_-_Eastern_fence_lizard_-_09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rcRect l="9083" t="12513" r="13879" b="8718"/>
          <a:stretch>
            <a:fillRect/>
          </a:stretch>
        </p:blipFill>
        <p:spPr>
          <a:xfrm>
            <a:off x="457200" y="3810000"/>
            <a:ext cx="3200400" cy="214477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114800" y="3657600"/>
            <a:ext cx="1380979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4343400"/>
            <a:ext cx="2895600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কি সব একই রকম?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5334000"/>
            <a:ext cx="2745545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না,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বিভিন্ন রকমের।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file (8).jpeg"/>
          <p:cNvPicPr>
            <a:picLocks noChangeAspect="1"/>
          </p:cNvPicPr>
          <p:nvPr/>
        </p:nvPicPr>
        <p:blipFill>
          <a:blip r:embed="rId5">
            <a:lum contrast="40000"/>
          </a:blip>
          <a:srcRect t="9583" b="8418"/>
          <a:stretch>
            <a:fillRect/>
          </a:stretch>
        </p:blipFill>
        <p:spPr>
          <a:xfrm>
            <a:off x="6858000" y="3657600"/>
            <a:ext cx="1981200" cy="25908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2" name="Picture 11" descr="20181020_1700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799" y="1676400"/>
            <a:ext cx="2133601" cy="19812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6491"/>
            <a:ext cx="48006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 আমরা পড়বো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/>
              <a:t> </a:t>
            </a:r>
            <a:endParaRPr lang="en-US" sz="4400" b="1" dirty="0"/>
          </a:p>
        </p:txBody>
      </p:sp>
      <p:pic>
        <p:nvPicPr>
          <p:cNvPr id="3" name="Picture 2" descr="pic_AutoCollage_8_Images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381000" y="1295400"/>
            <a:ext cx="6019800" cy="49530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629401" y="1295400"/>
            <a:ext cx="2133599" cy="34778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44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প্রাণীর শ্রেণিবিন্যাস</a:t>
            </a:r>
            <a:r>
              <a:rPr lang="bn-BD" sz="36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 </a:t>
            </a:r>
            <a:endParaRPr lang="en-GB" sz="36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G_20181020_1616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295400"/>
            <a:ext cx="1447800" cy="32766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4353232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শিক্ষনফলঃ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/>
              <a:t> 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057400"/>
            <a:ext cx="5410200" cy="34778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পাঠশেষে শিক্ষার্থীরা-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----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২&gt;২&gt;২&gt;পরিবেশের বিভিন্ন প্রাণীর নাম উল্লেখ করতে পারবে।</a:t>
            </a:r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.২.২&gt;৩&gt;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 উদ্ভিদ ও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প্রাণীর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বেশিষ্ট্য উল্লেখ করতে পারবে এবং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শ্রেণিকরণ করতে  পারবে।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/>
              <a:t>  </a:t>
            </a:r>
            <a:endParaRPr lang="en-US" sz="4000" dirty="0"/>
          </a:p>
        </p:txBody>
      </p:sp>
      <p:pic>
        <p:nvPicPr>
          <p:cNvPr id="4" name="Picture 3" descr="EIA_faysalabbas (1)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 l="23693" b="16103"/>
          <a:stretch>
            <a:fillRect/>
          </a:stretch>
        </p:blipFill>
        <p:spPr>
          <a:xfrm>
            <a:off x="6324600" y="381000"/>
            <a:ext cx="2436056" cy="320040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</p:pic>
    </p:spTree>
  </p:cSld>
  <p:clrMapOvr>
    <a:masterClrMapping/>
  </p:clrMapOvr>
  <p:transition spd="slow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509584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মাছের কী কী বৈশিষ্ট্য রয়েছে?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file (3).jpe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rcRect b="12399"/>
          <a:stretch>
            <a:fillRect/>
          </a:stretch>
        </p:blipFill>
        <p:spPr>
          <a:xfrm>
            <a:off x="457200" y="1219200"/>
            <a:ext cx="5669280" cy="2537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8400" y="1295400"/>
            <a:ext cx="16820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ইলিশ মাছ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tilapia-in-pond.jpg"/>
          <p:cNvPicPr>
            <a:picLocks noChangeAspect="1"/>
          </p:cNvPicPr>
          <p:nvPr/>
        </p:nvPicPr>
        <p:blipFill>
          <a:blip r:embed="rId3">
            <a:lum bright="9000" contrast="57000"/>
          </a:blip>
          <a:srcRect t="30123" r="9262"/>
          <a:stretch>
            <a:fillRect/>
          </a:stretch>
        </p:blipFill>
        <p:spPr>
          <a:xfrm>
            <a:off x="533400" y="3810000"/>
            <a:ext cx="5486400" cy="2270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8400" y="2209800"/>
            <a:ext cx="2590800" cy="36625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 প্রাণী, পানিতে বাস করে। বেশির ভাগ মাছের দেহ আঁইশে ঢাকা থাকে। পাখনা নেড়ে এরা পানিতে চলাচল করে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1" y="250728"/>
            <a:ext cx="6400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উভচর প্রাণীর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কী বৈশিষ্ট্য রয়েছে?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1" y="264797"/>
            <a:ext cx="1524000" cy="19389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ব্যাঙ-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উভচর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1447800"/>
            <a:ext cx="15240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ব্যাঙাচি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3200400"/>
            <a:ext cx="3291840" cy="2155863"/>
          </a:xfrm>
          <a:prstGeom prst="rect">
            <a:avLst/>
          </a:prstGeom>
        </p:spPr>
      </p:pic>
      <p:sp>
        <p:nvSpPr>
          <p:cNvPr id="6" name="Curved Right Arrow 5"/>
          <p:cNvSpPr/>
          <p:nvPr/>
        </p:nvSpPr>
        <p:spPr>
          <a:xfrm>
            <a:off x="1752600" y="1905000"/>
            <a:ext cx="801892" cy="2011673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rumpetroll_150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4038600" y="1295400"/>
            <a:ext cx="938784" cy="83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7800" y="1371600"/>
            <a:ext cx="886265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fvc.png"/>
          <p:cNvPicPr>
            <a:picLocks noChangeAspect="1"/>
          </p:cNvPicPr>
          <p:nvPr/>
        </p:nvPicPr>
        <p:blipFill>
          <a:blip r:embed="rId4">
            <a:lum bright="10000" contrast="40000"/>
          </a:blip>
          <a:srcRect l="23052" t="8932" r="16246" b="19480"/>
          <a:stretch>
            <a:fillRect/>
          </a:stretch>
        </p:blipFill>
        <p:spPr>
          <a:xfrm>
            <a:off x="5638800" y="2438400"/>
            <a:ext cx="1005840" cy="959491"/>
          </a:xfrm>
          <a:prstGeom prst="ellipse">
            <a:avLst/>
          </a:prstGeom>
        </p:spPr>
      </p:pic>
      <p:pic>
        <p:nvPicPr>
          <p:cNvPr id="10" name="Picture 9" descr="file (4).jpeg"/>
          <p:cNvPicPr>
            <a:picLocks noChangeAspect="1"/>
          </p:cNvPicPr>
          <p:nvPr/>
        </p:nvPicPr>
        <p:blipFill>
          <a:blip r:embed="rId5">
            <a:lum contrast="30000"/>
          </a:blip>
          <a:stretch>
            <a:fillRect/>
          </a:stretch>
        </p:blipFill>
        <p:spPr>
          <a:xfrm>
            <a:off x="4572000" y="3733800"/>
            <a:ext cx="1952577" cy="1874690"/>
          </a:xfrm>
          <a:prstGeom prst="ellipse">
            <a:avLst/>
          </a:prstGeom>
          <a:ln>
            <a:solidFill>
              <a:srgbClr val="C0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781800" y="1143000"/>
            <a:ext cx="1905000" cy="538609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ব্যাঙ একটি </a:t>
            </a:r>
            <a:r>
              <a:rPr lang="bn-BD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উভচর</a:t>
            </a:r>
            <a:r>
              <a:rPr lang="bn-BD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প্রাণী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ব্যাঙ পানিতে ডিম পাড়ে। ব্যাঙের জীবন শুরু হয় পানিতে। শিশু ব্যাঙ বা ব্যাঙাচি পানিতে বাস করে। পরে বড় হয়ে স্থলে বাস করে।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3733800" y="1600200"/>
            <a:ext cx="520505" cy="23611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419600" y="1524001"/>
            <a:ext cx="914401" cy="22859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5448300" y="1943100"/>
            <a:ext cx="609600" cy="5334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5749346" y="3242256"/>
            <a:ext cx="540911" cy="45719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87653" y="5380741"/>
            <a:ext cx="3201467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পূর্ণাঙ্গ ব্যাঙ যে জলে বা স্থলে বাস করে।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1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6" y="366210"/>
            <a:ext cx="1584000" cy="1059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381000"/>
            <a:ext cx="2667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s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676400"/>
            <a:ext cx="7095158" cy="2627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844" y="4495800"/>
            <a:ext cx="7791156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প্রাণীর প্রধান বৈশিষ্ট্য কী? 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ব্যাঙকে কেন উভচর প্রাণী বলা হয়? উভচর প্রাণীরা  কোথায় বাস করে? 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09939"/>
            <a:ext cx="1960101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সরিসৃপ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9938" y="224731"/>
            <a:ext cx="6724062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সরিসৃপ প্রাণীর কী কী বৈশিষ্ট্য থাকতে পারে?      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1" y="1066800"/>
            <a:ext cx="8382000" cy="2996417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file (5).jpe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609600" y="1371600"/>
            <a:ext cx="2651760" cy="14471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3048000"/>
            <a:ext cx="1316031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কচ্ছপ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Douthat_State_Park_-_Eastern_fence_lizard_-_09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8008" t="8615" r="10517" b="7897"/>
          <a:stretch>
            <a:fillRect/>
          </a:stretch>
        </p:blipFill>
        <p:spPr>
          <a:xfrm>
            <a:off x="3429000" y="1371600"/>
            <a:ext cx="3017520" cy="2026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295400"/>
            <a:ext cx="2187941" cy="21066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33800" y="3352800"/>
            <a:ext cx="2260209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টিকটিকি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3276600"/>
            <a:ext cx="1316031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সাপ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file (1).jpeg"/>
          <p:cNvPicPr>
            <a:picLocks noChangeAspect="1"/>
          </p:cNvPicPr>
          <p:nvPr/>
        </p:nvPicPr>
        <p:blipFill>
          <a:blip r:embed="rId5">
            <a:lum bright="10000" contrast="40000"/>
          </a:blip>
          <a:srcRect l="14251" t="14448" r="12585" b="7423"/>
          <a:stretch>
            <a:fillRect/>
          </a:stretch>
        </p:blipFill>
        <p:spPr>
          <a:xfrm>
            <a:off x="457200" y="4495800"/>
            <a:ext cx="2011680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94683" y="4267200"/>
            <a:ext cx="6144517" cy="2369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রিসৃপ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প্রাণীদের ত্বক শুষ্ক এবং আঁইশযুক্ত। এরা স্থলে ডিম পাড়ে। কিছু সরিসৃপ জলে বা স্থলে বাস করে। এদের কেউ কেউ পায়ের সাহায্যে চলাচল করে। যেমন-টিকটিকি, সাপ বুকে ভর দিয়ে চলে। 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0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98</TotalTime>
  <Words>494</Words>
  <Application>Microsoft Office PowerPoint</Application>
  <PresentationFormat>On-screen Show (4:3)</PresentationFormat>
  <Paragraphs>89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</dc:creator>
  <cp:lastModifiedBy>az</cp:lastModifiedBy>
  <cp:revision>33</cp:revision>
  <dcterms:created xsi:type="dcterms:W3CDTF">2006-08-16T00:00:00Z</dcterms:created>
  <dcterms:modified xsi:type="dcterms:W3CDTF">2019-12-20T03:08:12Z</dcterms:modified>
</cp:coreProperties>
</file>