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8" r:id="rId9"/>
    <p:sldId id="269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120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98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580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3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498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651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598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86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3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04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9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71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23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1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35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8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F98EBE-8463-4A91-A5E5-A6C663EA9B20}" type="datetimeFigureOut">
              <a:rPr lang="en-US" smtClean="0"/>
              <a:pPr/>
              <a:t>20-Dec-19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7C03B4-3556-437D-A420-EB8B45D6F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3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5%E0%A6%A3%E0%A7%81" TargetMode="External"/><Relationship Id="rId2" Type="http://schemas.openxmlformats.org/officeDocument/2006/relationships/hyperlink" Target="https://bn.wikipedia.org/wiki/%E0%A6%AA%E0%A6%B0%E0%A6%AE%E0%A6%BE%E0%A6%A3%E0%A7%8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wikipedia.org/wiki/%E0%A6%86%E0%A6%A7%E0%A6%BE%E0%A6%A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3634" cy="67419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8636" y="245837"/>
            <a:ext cx="5950424" cy="111911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40153" y="3750291"/>
            <a:ext cx="150126" cy="2852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503" y="0"/>
            <a:ext cx="50673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2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DOEL\Desktop\bon\ewfw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49" y="2398133"/>
            <a:ext cx="2819400" cy="214860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40446" y="2422477"/>
                <a:ext cx="2263563" cy="214860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7200" b="1">
                              <a:latin typeface="Cambria Math"/>
                              <a:cs typeface="Times New Roman" pitchFamily="18" charset="0"/>
                            </a:rPr>
                            <m:t>𝐍𝐚</m:t>
                          </m:r>
                        </m:e>
                        <m:sup>
                          <m:r>
                            <a:rPr lang="en-US" sz="7200" b="1" i="0" smtClean="0">
                              <a:latin typeface="Cambria Math"/>
                              <a:cs typeface="Times New Roman" pitchFamily="18" charset="0"/>
                            </a:rPr>
                            <m:t>𝟏𝟏</m:t>
                          </m:r>
                        </m:sup>
                      </m:sSup>
                    </m:oMath>
                  </m:oMathPara>
                </a14:m>
                <a:endParaRPr lang="en-US" sz="7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6000" dirty="0" smtClean="0">
                    <a:latin typeface="Times New Roman" pitchFamily="18" charset="0"/>
                    <a:cs typeface="Times New Roman" pitchFamily="18" charset="0"/>
                  </a:rPr>
                  <a:t>22.99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446" y="2422477"/>
                <a:ext cx="2263563" cy="2148602"/>
              </a:xfrm>
              <a:prstGeom prst="rect">
                <a:avLst/>
              </a:prstGeom>
              <a:blipFill rotWithShape="0">
                <a:blip r:embed="rId4"/>
                <a:stretch>
                  <a:fillRect l="-5556" r="-9259" b="-1699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DOEL\Desktop\bon\sdfs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32" y="4784229"/>
            <a:ext cx="2819400" cy="214860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72221" y="3244334"/>
                <a:ext cx="447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cs typeface="Times New Roman" pitchFamily="18" charset="0"/>
                        </a:rPr>
                        <m:t>𝐂𝐥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221" y="3244334"/>
                <a:ext cx="44755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72221" y="3244334"/>
                <a:ext cx="447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cs typeface="Times New Roman" pitchFamily="18" charset="0"/>
                        </a:rPr>
                        <m:t>𝐂𝐥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221" y="3244334"/>
                <a:ext cx="44755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Process 8"/>
          <p:cNvSpPr/>
          <p:nvPr/>
        </p:nvSpPr>
        <p:spPr>
          <a:xfrm>
            <a:off x="7129940" y="3053541"/>
            <a:ext cx="4173600" cy="88710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সোডিয়ামের ইলেক্ট্রন বিন্যাস=২, ৮,১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52872" y="4709398"/>
                <a:ext cx="2318982" cy="214860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7200" b="1" i="0" smtClean="0">
                              <a:latin typeface="Cambria Math"/>
                              <a:cs typeface="Times New Roman" pitchFamily="18" charset="0"/>
                            </a:rPr>
                            <m:t>𝐂𝐥</m:t>
                          </m:r>
                        </m:e>
                        <m:sup>
                          <m:r>
                            <a:rPr lang="en-US" sz="7200" b="1" i="0" smtClean="0">
                              <a:latin typeface="Cambria Math"/>
                              <a:cs typeface="Times New Roman" pitchFamily="18" charset="0"/>
                            </a:rPr>
                            <m:t>𝟏𝟕</m:t>
                          </m:r>
                        </m:sup>
                      </m:sSup>
                    </m:oMath>
                  </m:oMathPara>
                </a14:m>
                <a:endParaRPr lang="en-US" sz="7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6000" dirty="0" smtClean="0">
                    <a:latin typeface="Times New Roman" pitchFamily="18" charset="0"/>
                    <a:cs typeface="Times New Roman" pitchFamily="18" charset="0"/>
                  </a:rPr>
                  <a:t>35.45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872" y="4709398"/>
                <a:ext cx="2318982" cy="2148602"/>
              </a:xfrm>
              <a:prstGeom prst="rect">
                <a:avLst/>
              </a:prstGeom>
              <a:blipFill rotWithShape="0">
                <a:blip r:embed="rId7"/>
                <a:stretch>
                  <a:fillRect l="-4404" r="-8031" b="-1731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Process 10"/>
          <p:cNvSpPr/>
          <p:nvPr/>
        </p:nvSpPr>
        <p:spPr>
          <a:xfrm>
            <a:off x="7081592" y="5259735"/>
            <a:ext cx="4387319" cy="7233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ক্লোরিনের ইলেক্ট্রন বিন্যাস=২,৮,৭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30004" y="143696"/>
            <a:ext cx="4421875" cy="10583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97243" y="3297754"/>
            <a:ext cx="703067" cy="262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V="1">
            <a:off x="4067033" y="5459104"/>
            <a:ext cx="404366" cy="324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671210" y="1273325"/>
            <a:ext cx="10972799" cy="105158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সোডিয়াম ও</a:t>
            </a:r>
            <a:r>
              <a:rPr lang="bn-IN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ক্লোরিন</a:t>
            </a:r>
            <a:r>
              <a:rPr lang="bn-BD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পরমাণু সংযোগে সোডিয়াম </a:t>
            </a:r>
            <a:r>
              <a:rPr lang="bn-IN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ক্লোরাইড</a:t>
            </a:r>
            <a:r>
              <a:rPr lang="bn-BD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যৌগটির গঠন প্রক্রিয়া খাতায় এঁকে দেখাও।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8135952" y="339048"/>
            <a:ext cx="2838735" cy="77069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914400" y="509366"/>
            <a:ext cx="3302758" cy="109278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91993" y="565079"/>
            <a:ext cx="2893325" cy="115070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64275" y="2476356"/>
                <a:ext cx="10890913" cy="3539430"/>
              </a:xfrm>
              <a:prstGeom prst="rect">
                <a:avLst/>
              </a:prstGeom>
              <a:ln w="381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</a:t>
                </a:r>
                <a:r>
                  <a:rPr lang="bn-BD" sz="3200" dirty="0" smtClean="0">
                    <a:solidFill>
                      <a:srgbClr val="7030A0"/>
                    </a:solidFill>
                    <a:latin typeface="NikoshBAN"/>
                    <a:cs typeface="NikoshBAN" pitchFamily="2" charset="0"/>
                    <a:sym typeface="Wingdings"/>
                  </a:rPr>
                  <a:t>ম্যাগনেসিয়াম অক্সাইড, ক্যালসিয়াম ক্লোরাইড এবং পটাসিয়াম </a:t>
                </a:r>
              </a:p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/>
                    <a:cs typeface="NikoshBAN" pitchFamily="2" charset="0"/>
                    <a:sym typeface="Wingdings"/>
                  </a:rPr>
                  <a:t>   ক্লোরাইড যৌগসমূহের গঠন প্রক্রিয়া এঁকে দেখাও এবং </a:t>
                </a:r>
                <a:endParaRPr lang="en-US" sz="3200" dirty="0" smtClean="0">
                  <a:solidFill>
                    <a:srgbClr val="7030A0"/>
                  </a:solidFill>
                  <a:latin typeface="NikoshBAN"/>
                  <a:cs typeface="NikoshBAN" pitchFamily="2" charset="0"/>
                  <a:sym typeface="Wingdings"/>
                </a:endParaRPr>
              </a:p>
              <a:p>
                <a:pPr algn="ctr"/>
                <a:r>
                  <a:rPr lang="bn-BD" sz="3200" dirty="0" smtClean="0">
                    <a:solidFill>
                      <a:srgbClr val="7030A0"/>
                    </a:solidFill>
                    <a:latin typeface="NikoshBAN"/>
                    <a:cs typeface="NikoshBAN" pitchFamily="2" charset="0"/>
                    <a:sym typeface="Wingdings"/>
                  </a:rPr>
                  <a:t>নিচের প্রশ্নগুলোর উত্তর দাও:</a:t>
                </a:r>
              </a:p>
              <a:p>
                <a:pPr marL="742950" indent="-742950">
                  <a:buAutoNum type="arabicPeriod"/>
                </a:pPr>
                <a:r>
                  <a:rPr lang="bn-BD" sz="3200" dirty="0" smtClean="0">
                    <a:solidFill>
                      <a:srgbClr val="002060"/>
                    </a:solidFill>
                    <a:latin typeface="NikoshBAN"/>
                    <a:cs typeface="NikoshBAN" pitchFamily="2" charset="0"/>
                    <a:sym typeface="Wingdings"/>
                  </a:rPr>
                  <a:t>ম্যাগনেসিয়াম অক্সাইড বন্ধন গঠনের সময় ম্যাগনেসিয়াম ও অক্সিজেন কতটি করে ইলেকট্রন দান ও গ্রহণ করে?</a:t>
                </a:r>
              </a:p>
              <a:p>
                <a:r>
                  <a:rPr lang="bn-BD" sz="3200" dirty="0" smtClean="0">
                    <a:solidFill>
                      <a:srgbClr val="002060"/>
                    </a:solidFill>
                    <a:latin typeface="NikoshBAN"/>
                    <a:cs typeface="NikoshBAN" pitchFamily="2" charset="0"/>
                    <a:sym typeface="Wingdings"/>
                  </a:rPr>
                  <a:t>২.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𝑀𝑔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𝑀𝑔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2</m:t>
                        </m:r>
                        <m:r>
                          <a:rPr lang="bn-IN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  <a:sym typeface="Wingdings"/>
                          </a:rPr>
                          <m:t>+</m:t>
                        </m:r>
                      </m:sup>
                    </m:sSup>
                  </m:oMath>
                </a14:m>
                <a:r>
                  <a:rPr lang="bn-BD" sz="3200" dirty="0" smtClean="0">
                    <a:solidFill>
                      <a:srgbClr val="002060"/>
                    </a:solidFill>
                    <a:latin typeface="NikoshBAN"/>
                    <a:cs typeface="NikoshBAN" pitchFamily="2" charset="0"/>
                    <a:sym typeface="Wingdings"/>
                  </a:rPr>
                  <a:t> আয়নে 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𝑂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  <a:sym typeface="Wingdings"/>
                          </a:rPr>
                          <m:t>−</m:t>
                        </m:r>
                      </m:sup>
                    </m:sSup>
                  </m:oMath>
                </a14:m>
                <a:r>
                  <a:rPr lang="bn-BD" sz="3200" dirty="0" smtClean="0">
                    <a:solidFill>
                      <a:srgbClr val="002060"/>
                    </a:solidFill>
                    <a:latin typeface="NikoshBAN"/>
                    <a:cs typeface="NikoshBAN" pitchFamily="2" charset="0"/>
                    <a:sym typeface="Wingdings"/>
                  </a:rPr>
                  <a:t>আয়নে পরিণত হল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/>
                    <a:cs typeface="NikoshBAN" pitchFamily="2" charset="0"/>
                    <a:sym typeface="Wingdings"/>
                  </a:rPr>
                  <a:t> 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BAN"/>
                    <a:cs typeface="NikoshBAN" pitchFamily="2" charset="0"/>
                    <a:sym typeface="Wingdings"/>
                  </a:rPr>
                  <a:t>কেন?</a:t>
                </a:r>
              </a:p>
              <a:p>
                <a:r>
                  <a:rPr lang="bn-BD" sz="3200" dirty="0" smtClean="0">
                    <a:solidFill>
                      <a:srgbClr val="002060"/>
                    </a:solidFill>
                    <a:latin typeface="NikoshBAN"/>
                    <a:cs typeface="NikoshBAN" pitchFamily="2" charset="0"/>
                    <a:sym typeface="Wingdings"/>
                  </a:rPr>
                  <a:t>৩. ক্যালসিয়াম ক্লোরাইডের সংকেত কী?</a:t>
                </a:r>
                <a:endParaRPr lang="en-US" sz="3200" dirty="0">
                  <a:solidFill>
                    <a:srgbClr val="002060"/>
                  </a:solidFill>
                  <a:latin typeface="NikoshBAN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75" y="2476356"/>
                <a:ext cx="10890913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1112" t="-2200" r="-612" b="-3723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0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702425" y="732364"/>
            <a:ext cx="3716025" cy="1160980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930299"/>
            <a:ext cx="7816000" cy="26417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1108684" y="2424638"/>
            <a:ext cx="6905767" cy="54591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প্রশ্ন:বন্ধন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 বলে?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127461" y="3335660"/>
            <a:ext cx="7069540" cy="5868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প্রশ্ন: ধনাত্নক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চার্জ যুক্ত পরমানুকে কি বলে?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667354" y="4719918"/>
            <a:ext cx="7790846" cy="1242138"/>
          </a:xfrm>
          <a:prstGeom prst="flowChart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rgbClr val="3333FF"/>
                </a:solidFill>
                <a:latin typeface="TonnyBanglaOMJ" pitchFamily="2" charset="0"/>
                <a:cs typeface="TonnyBanglaOMJ" pitchFamily="2" charset="0"/>
              </a:rPr>
              <a:t> </a:t>
            </a:r>
            <a:r>
              <a:rPr lang="bn-IN" sz="2000" dirty="0" smtClean="0">
                <a:solidFill>
                  <a:srgbClr val="3333FF"/>
                </a:solidFill>
                <a:latin typeface="TonnyBanglaOMJ" pitchFamily="2" charset="0"/>
                <a:cs typeface="TonnyBanglaOMJ" pitchFamily="2" charset="0"/>
              </a:rPr>
              <a:t>    </a:t>
            </a:r>
            <a:r>
              <a:rPr lang="bn-IN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bn-IN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সোডিয়ামের  ইলেকট্রন বিন্যাস কত?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  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2, 8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   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2, 8, 1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2, 8, 2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   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2, 8, 6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8640566" y="688369"/>
            <a:ext cx="2876764" cy="965770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20695" y="5089498"/>
            <a:ext cx="385550" cy="34460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5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75" y="588396"/>
            <a:ext cx="10515600" cy="1325563"/>
          </a:xfrm>
        </p:spPr>
        <p:txBody>
          <a:bodyPr>
            <a:normAutofit/>
          </a:bodyPr>
          <a:lstStyle/>
          <a:p>
            <a:r>
              <a:rPr lang="bn-IN" sz="6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 l="-2435" t="-5042"/>
            </a:stretch>
          </a:blipFill>
        </p:spPr>
        <p:txBody>
          <a:bodyPr/>
          <a:lstStyle/>
          <a:p>
            <a:r>
              <a:rPr lang="en-US" dirty="0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29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626910" cy="4351338"/>
          </a:xfrm>
        </p:spPr>
      </p:pic>
      <p:sp>
        <p:nvSpPr>
          <p:cNvPr id="4" name="Flowchart: Process 3"/>
          <p:cNvSpPr/>
          <p:nvPr/>
        </p:nvSpPr>
        <p:spPr>
          <a:xfrm>
            <a:off x="893855" y="657877"/>
            <a:ext cx="10515600" cy="1032811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38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9102" y="708917"/>
            <a:ext cx="5558318" cy="13873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7657" y="2527443"/>
            <a:ext cx="5354370" cy="375006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হরিচাঁদ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মন্ডল</a:t>
            </a:r>
            <a:endParaRPr lang="bn-IN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বড়বাড়ীয়া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চিতলমারী,বাগেরহাট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6411074" y="2589088"/>
            <a:ext cx="5012102" cy="3544584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রসায়ন বিজ্ঞান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শ্রেনিঃনবম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 ৫ম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সময়ঃ৫০মিনিট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তারিখঃ২০/১২/২০১৯ইং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54758" y="1023582"/>
            <a:ext cx="11477767" cy="6428095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0" y="3322705"/>
            <a:ext cx="8384275" cy="2688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4" y="1383898"/>
            <a:ext cx="3330052" cy="22955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63069" y="2142699"/>
            <a:ext cx="682388" cy="4230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5033749" y="2142699"/>
            <a:ext cx="193344" cy="45719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5063320" y="2501977"/>
            <a:ext cx="163773" cy="6380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400691" y="1037690"/>
            <a:ext cx="4161035" cy="934948"/>
          </a:xfrm>
          <a:prstGeom prst="flowChartProcess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চ্ছি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959089" y="6096207"/>
            <a:ext cx="4567125" cy="6797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বন্ধন চিত্র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2890" y="532263"/>
            <a:ext cx="6291617" cy="118735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একটি ভিডিও দেখি---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341599"/>
              </p:ext>
            </p:extLst>
          </p:nvPr>
        </p:nvGraphicFramePr>
        <p:xfrm>
          <a:off x="5461000" y="3182938"/>
          <a:ext cx="1270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Packager Shell Object" showAsIcon="1" r:id="rId3" imgW="1269360" imgH="491040" progId="Package">
                  <p:embed/>
                </p:oleObj>
              </mc:Choice>
              <mc:Fallback>
                <p:oleObj name="Packager Shell Object" showAsIcon="1" r:id="rId3" imgW="1269360" imgH="491040" progId="Package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182938"/>
                        <a:ext cx="1270000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7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DOEL\Desktop\tumblr_n7p83aITQN1rhb9f5o2_r1_128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6" y="1191090"/>
            <a:ext cx="7560543" cy="34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792176" y="382137"/>
            <a:ext cx="7437424" cy="5186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পর্যবেক্ষন করে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বলো-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92176" y="4668582"/>
            <a:ext cx="7846857" cy="111570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সোডিয়াম ও ফ্লোরিনের মাঝে কি ধরনের বন্ধন সৃষ্টি হয়েছে?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091536" y="5555526"/>
            <a:ext cx="4872250" cy="648269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আয়নিক বন্ধন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0492" y="788656"/>
            <a:ext cx="7572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7200" b="1" u="sng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7200" b="1" u="sng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b="1" u="sng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29552" y="2332234"/>
            <a:ext cx="6599383" cy="405491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4120" y="2875230"/>
            <a:ext cx="4612944" cy="293426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আয়নিক বন্ধন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4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622508" y="5291044"/>
            <a:ext cx="914400" cy="68238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71135" y="4037744"/>
            <a:ext cx="914400" cy="6127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37026" y="667822"/>
            <a:ext cx="6698750" cy="9622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823796" y="4043023"/>
            <a:ext cx="7710622" cy="682388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২) রাসায়নিক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বন্ধন 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তা বলতে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62937" y="5264243"/>
            <a:ext cx="8065827" cy="791570"/>
          </a:xfrm>
          <a:prstGeom prst="roundRect">
            <a:avLst>
              <a:gd name="adj" fmla="val 1157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৩) আয়নিক বন্ধন ব্যাখা 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1674689" y="1695235"/>
            <a:ext cx="7695342" cy="976045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 শেষে শিক্ষার্থীরা ...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5013" y="2866490"/>
            <a:ext cx="7817760" cy="7089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16449" y="2753474"/>
            <a:ext cx="801383" cy="63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4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" grpId="0" animBg="1"/>
      <p:bldP spid="5" grpId="0" animBg="1"/>
      <p:bldP spid="10" grpId="0" animBg="1"/>
      <p:bldP spid="1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536578" y="636577"/>
            <a:ext cx="5426102" cy="721576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05117" y="1411941"/>
            <a:ext cx="10892117" cy="5069542"/>
          </a:xfrm>
          <a:prstGeom prst="flowChart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bn-IN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Chemical </a:t>
            </a:r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bond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2" tooltip="পরমাণু"/>
              </a:rPr>
              <a:t>পরমাণুসমূহ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3" tooltip="অণু"/>
              </a:rPr>
              <a:t>অণুসমূহের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 পারস্পরিক আকর্ষণ। 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যার 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ফলে দুই বা ততোধিক পরমাণুর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বিভিন্ন রাসা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নিক 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 তৈরি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আকর্ষণ বিপরীত 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4" tooltip="আধান"/>
              </a:rPr>
              <a:t>আধানের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 মধ্যে 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তরিৎ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চুম্বকী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বলের ফলে তৈরি 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রাসা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নিক 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বন্ধনের 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প্রকার: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ধাতব বন্ধন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17089" y="2589636"/>
            <a:ext cx="1233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96798" y="2033806"/>
            <a:ext cx="769892" cy="762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60879" y="1607736"/>
            <a:ext cx="1563270" cy="1545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58945" y="1245996"/>
            <a:ext cx="2391508" cy="22508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Oval 7"/>
          <p:cNvSpPr/>
          <p:nvPr/>
        </p:nvSpPr>
        <p:spPr>
          <a:xfrm>
            <a:off x="1527349" y="924448"/>
            <a:ext cx="3034602" cy="28939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3966" y="723480"/>
            <a:ext cx="846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134330" y="1637882"/>
            <a:ext cx="1155560" cy="11254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6672103" y="1266092"/>
            <a:ext cx="1919238" cy="1808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10851" y="994787"/>
            <a:ext cx="2431698" cy="2361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94893" y="2622620"/>
            <a:ext cx="45719" cy="19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93925" y="2622620"/>
            <a:ext cx="45719" cy="200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94407" y="1547446"/>
            <a:ext cx="45719" cy="15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70927" y="1597688"/>
            <a:ext cx="1563270" cy="15456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76954" y="1559170"/>
            <a:ext cx="45719" cy="15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2218509" y="2213988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32964" y="2080009"/>
            <a:ext cx="115556" cy="90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78180" y="2240784"/>
            <a:ext cx="90435" cy="140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H="1">
            <a:off x="2200087" y="2406581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2883374" y="3024554"/>
            <a:ext cx="60793" cy="180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44650" y="3044651"/>
            <a:ext cx="70339" cy="170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>
            <a:off x="2220184" y="1492181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>
            <a:off x="2392681" y="1363227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H="1">
            <a:off x="2022566" y="3002783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>
            <a:off x="2104627" y="3125038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H="1">
            <a:off x="3834618" y="1569218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715713" y="1490506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flipH="1">
            <a:off x="3928403" y="2979336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H="1">
            <a:off x="3839642" y="3111640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H="1">
            <a:off x="4410723" y="1843873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flipV="1">
            <a:off x="7645790" y="1597687"/>
            <a:ext cx="81392" cy="140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flipH="1">
            <a:off x="7599399" y="2703007"/>
            <a:ext cx="45719" cy="145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H="1">
            <a:off x="6696723" y="1768510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flipH="1">
            <a:off x="6587866" y="1971152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flipH="1">
            <a:off x="7445828" y="2994410"/>
            <a:ext cx="106007" cy="130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flipH="1">
            <a:off x="8480305" y="2044840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flipH="1">
            <a:off x="7668065" y="3014506"/>
            <a:ext cx="129456" cy="123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flipH="1">
            <a:off x="8493702" y="1897464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flipH="1">
            <a:off x="8766682" y="2039816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flipH="1">
            <a:off x="8758309" y="2202264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H="1">
            <a:off x="7463746" y="998136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flipH="1">
            <a:off x="7746775" y="1009859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6443838" y="1746739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6576141" y="2903974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6467284" y="2754924"/>
            <a:ext cx="172998" cy="5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hape 57"/>
          <p:cNvCxnSpPr>
            <a:stCxn id="37" idx="3"/>
          </p:cNvCxnSpPr>
          <p:nvPr/>
        </p:nvCxnSpPr>
        <p:spPr>
          <a:xfrm rot="5400000" flipH="1" flipV="1">
            <a:off x="5417611" y="778655"/>
            <a:ext cx="254592" cy="1973043"/>
          </a:xfrm>
          <a:prstGeom prst="curvedConnector4">
            <a:avLst>
              <a:gd name="adj1" fmla="val -89791"/>
              <a:gd name="adj2" fmla="val 506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538</TotalTime>
  <Words>266</Words>
  <Application>Microsoft Office PowerPoint</Application>
  <PresentationFormat>Custom</PresentationFormat>
  <Paragraphs>59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Organic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210</cp:revision>
  <dcterms:created xsi:type="dcterms:W3CDTF">2017-06-04T04:12:42Z</dcterms:created>
  <dcterms:modified xsi:type="dcterms:W3CDTF">2019-12-20T15:42:30Z</dcterms:modified>
</cp:coreProperties>
</file>