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72" r:id="rId3"/>
    <p:sldId id="258" r:id="rId4"/>
    <p:sldId id="259" r:id="rId5"/>
    <p:sldId id="260" r:id="rId6"/>
    <p:sldId id="261" r:id="rId7"/>
    <p:sldId id="262" r:id="rId8"/>
    <p:sldId id="263" r:id="rId9"/>
    <p:sldId id="268" r:id="rId10"/>
    <p:sldId id="264" r:id="rId11"/>
    <p:sldId id="266" r:id="rId12"/>
    <p:sldId id="269" r:id="rId13"/>
    <p:sldId id="273" r:id="rId14"/>
    <p:sldId id="275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E1577-7A94-4361-95A5-8F706DA5B480}" type="datetimeFigureOut">
              <a:rPr lang="en-US" smtClean="0"/>
              <a:t>12/21/2019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7BEBD-4864-48B2-9665-8D59D0BB42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831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E1577-7A94-4361-95A5-8F706DA5B480}" type="datetimeFigureOut">
              <a:rPr lang="en-US" smtClean="0"/>
              <a:t>12/21/2019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7BEBD-4864-48B2-9665-8D59D0BB42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851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E1577-7A94-4361-95A5-8F706DA5B480}" type="datetimeFigureOut">
              <a:rPr lang="en-US" smtClean="0"/>
              <a:t>12/21/2019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7BEBD-4864-48B2-9665-8D59D0BB42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304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E1577-7A94-4361-95A5-8F706DA5B480}" type="datetimeFigureOut">
              <a:rPr lang="en-US" smtClean="0"/>
              <a:t>12/21/2019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7BEBD-4864-48B2-9665-8D59D0BB42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246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E1577-7A94-4361-95A5-8F706DA5B480}" type="datetimeFigureOut">
              <a:rPr lang="en-US" smtClean="0"/>
              <a:t>12/21/2019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7BEBD-4864-48B2-9665-8D59D0BB42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756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E1577-7A94-4361-95A5-8F706DA5B480}" type="datetimeFigureOut">
              <a:rPr lang="en-US" smtClean="0"/>
              <a:t>12/21/2019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7BEBD-4864-48B2-9665-8D59D0BB42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59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E1577-7A94-4361-95A5-8F706DA5B480}" type="datetimeFigureOut">
              <a:rPr lang="en-US" smtClean="0"/>
              <a:t>12/21/2019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7BEBD-4864-48B2-9665-8D59D0BB42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31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E1577-7A94-4361-95A5-8F706DA5B480}" type="datetimeFigureOut">
              <a:rPr lang="en-US" smtClean="0"/>
              <a:t>12/21/2019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7BEBD-4864-48B2-9665-8D59D0BB42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276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E1577-7A94-4361-95A5-8F706DA5B480}" type="datetimeFigureOut">
              <a:rPr lang="en-US" smtClean="0"/>
              <a:t>12/21/2019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7BEBD-4864-48B2-9665-8D59D0BB42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097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E1577-7A94-4361-95A5-8F706DA5B480}" type="datetimeFigureOut">
              <a:rPr lang="en-US" smtClean="0"/>
              <a:t>12/21/2019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7BEBD-4864-48B2-9665-8D59D0BB42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031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E1577-7A94-4361-95A5-8F706DA5B480}" type="datetimeFigureOut">
              <a:rPr lang="en-US" smtClean="0"/>
              <a:t>12/21/2019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7BEBD-4864-48B2-9665-8D59D0BB42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112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3E1577-7A94-4361-95A5-8F706DA5B480}" type="datetimeFigureOut">
              <a:rPr lang="en-US" smtClean="0"/>
              <a:t>12/21/2019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7BEBD-4864-48B2-9665-8D59D0BB42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326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Slide Pict-1 (30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457200"/>
            <a:ext cx="81534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2057400" y="5302251"/>
            <a:ext cx="8153400" cy="830997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n-BD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আজকের পাঠে </a:t>
            </a:r>
            <a:r>
              <a:rPr lang="bn-BD" sz="4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তোমাদের স্বাগতম</a:t>
            </a:r>
            <a:endParaRPr lang="en-US" sz="4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609600"/>
            <a:ext cx="17526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875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3" presetClass="entr" presetSubtype="16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91638" y="5750520"/>
            <a:ext cx="48365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মহাকাশ </a:t>
            </a:r>
            <a:r>
              <a:rPr lang="en-US" sz="24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অভিযান</a:t>
            </a:r>
            <a:r>
              <a:rPr lang="en-US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 লেখ ।</a:t>
            </a:r>
            <a:r>
              <a:rPr lang="en-US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200" dirty="0"/>
          </a:p>
        </p:txBody>
      </p:sp>
      <p:sp>
        <p:nvSpPr>
          <p:cNvPr id="3" name="Rectangle 2"/>
          <p:cNvSpPr/>
          <p:nvPr/>
        </p:nvSpPr>
        <p:spPr>
          <a:xfrm>
            <a:off x="4326179" y="214424"/>
            <a:ext cx="293862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</a:t>
            </a:r>
            <a:r>
              <a:rPr 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2" descr="http://www.redorbit.com/media/uploads/2013/10/cassini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2583" y="1137754"/>
            <a:ext cx="7315201" cy="44130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583" y="1122036"/>
            <a:ext cx="7315201" cy="4428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147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67437" y="5957439"/>
            <a:ext cx="70615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মহাকাশ </a:t>
            </a:r>
            <a:r>
              <a:rPr lang="en-US" sz="24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অভিযানের</a:t>
            </a:r>
            <a:r>
              <a:rPr lang="en-US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4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উদ্দেশ্য</a:t>
            </a:r>
            <a:r>
              <a:rPr lang="bn-IN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গুলো লেখ ।</a:t>
            </a:r>
            <a:r>
              <a:rPr lang="en-US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7437" y="1018676"/>
            <a:ext cx="7624293" cy="44955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4103670" y="95346"/>
            <a:ext cx="31518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bn-IN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3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4592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32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37591" y="309210"/>
            <a:ext cx="31133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দলগত </a:t>
            </a:r>
            <a:r>
              <a:rPr 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478738" y="1617348"/>
            <a:ext cx="9254836" cy="4076870"/>
            <a:chOff x="6128264" y="-382500"/>
            <a:chExt cx="6731885" cy="3590362"/>
          </a:xfrm>
        </p:grpSpPr>
        <p:sp>
          <p:nvSpPr>
            <p:cNvPr id="4" name="Cloud Callout 3"/>
            <p:cNvSpPr/>
            <p:nvPr/>
          </p:nvSpPr>
          <p:spPr>
            <a:xfrm>
              <a:off x="8794278" y="-382500"/>
              <a:ext cx="2302650" cy="1160640"/>
            </a:xfrm>
            <a:prstGeom prst="cloudCallout">
              <a:avLst>
                <a:gd name="adj1" fmla="val -22423"/>
                <a:gd name="adj2" fmla="val 103048"/>
              </a:avLst>
            </a:prstGeom>
            <a:noFill/>
            <a:ln w="12700" cap="flat" cmpd="sng" algn="ctr">
              <a:solidFill>
                <a:srgbClr val="FFFF00"/>
              </a:solidFill>
              <a:prstDash val="solid"/>
              <a:miter lim="800000"/>
            </a:ln>
            <a:effectLst>
              <a:glow rad="228600">
                <a:srgbClr val="ED7D31">
                  <a:satMod val="175000"/>
                  <a:alpha val="40000"/>
                </a:srgbClr>
              </a:glo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6128264" y="910771"/>
              <a:ext cx="6731885" cy="2297091"/>
              <a:chOff x="247536" y="683173"/>
              <a:chExt cx="8339075" cy="1909712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247536" y="683173"/>
                <a:ext cx="8339075" cy="1879112"/>
                <a:chOff x="171797" y="768467"/>
                <a:chExt cx="9172616" cy="2886003"/>
              </a:xfrm>
            </p:grpSpPr>
            <p:pic>
              <p:nvPicPr>
                <p:cNvPr id="8" name="Picture 3" descr="C:\Documents and Settings\Lab 47\My Documents\My Pictures\New Folder (2)\Teacher_4.gif"/>
                <p:cNvPicPr>
                  <a:picLocks noChangeAspect="1" noChangeArrowheads="1" noCrop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3964243" y="1636337"/>
                  <a:ext cx="1074800" cy="1827160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</p:spPr>
            </p:pic>
            <p:pic>
              <p:nvPicPr>
                <p:cNvPr id="9" name="Picture 2"/>
                <p:cNvPicPr>
                  <a:picLocks noChangeAspect="1" noChangeArrowheads="1"/>
                </p:cNvPicPr>
                <p:nvPr/>
              </p:nvPicPr>
              <p:blipFill>
                <a:blip r:embed="rId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416470" y="768467"/>
                  <a:ext cx="2927943" cy="2773596"/>
                </a:xfrm>
                <a:prstGeom prst="rect">
                  <a:avLst/>
                </a:prstGeom>
                <a:ln w="38100" cap="sq">
                  <a:solidFill>
                    <a:srgbClr val="000000"/>
                  </a:solidFill>
                  <a:prstDash val="solid"/>
                  <a:miter lim="800000"/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</p:pic>
            <p:pic>
              <p:nvPicPr>
                <p:cNvPr id="10" name="Picture 3"/>
                <p:cNvPicPr>
                  <a:picLocks noChangeAspect="1" noChangeArrowheads="1"/>
                </p:cNvPicPr>
                <p:nvPr/>
              </p:nvPicPr>
              <p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71797" y="904237"/>
                  <a:ext cx="3033794" cy="2750233"/>
                </a:xfrm>
                <a:prstGeom prst="rect">
                  <a:avLst/>
                </a:prstGeom>
                <a:ln w="38100" cap="sq">
                  <a:solidFill>
                    <a:srgbClr val="000000"/>
                  </a:solidFill>
                  <a:prstDash val="solid"/>
                  <a:miter lim="800000"/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</p:pic>
          </p:grpSp>
          <p:cxnSp>
            <p:nvCxnSpPr>
              <p:cNvPr id="7" name="Straight Connector 6"/>
              <p:cNvCxnSpPr/>
              <p:nvPr/>
            </p:nvCxnSpPr>
            <p:spPr>
              <a:xfrm>
                <a:off x="2691592" y="2583804"/>
                <a:ext cx="3411827" cy="9081"/>
              </a:xfrm>
              <a:prstGeom prst="line">
                <a:avLst/>
              </a:prstGeom>
              <a:noFill/>
              <a:ln w="19050" cap="flat" cmpd="sng" algn="ctr">
                <a:solidFill>
                  <a:srgbClr val="ED7D31"/>
                </a:solidFill>
                <a:prstDash val="solid"/>
                <a:miter lim="800000"/>
              </a:ln>
              <a:effectLst/>
            </p:spPr>
          </p:cxnSp>
        </p:grpSp>
      </p:grpSp>
      <p:sp>
        <p:nvSpPr>
          <p:cNvPr id="11" name="Rectangle 10"/>
          <p:cNvSpPr/>
          <p:nvPr/>
        </p:nvSpPr>
        <p:spPr>
          <a:xfrm>
            <a:off x="3085938" y="6054902"/>
            <a:ext cx="60404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মহাকাশ </a:t>
            </a:r>
            <a:r>
              <a:rPr lang="en-US" sz="2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অভিযানে</a:t>
            </a:r>
            <a:r>
              <a:rPr lang="bn-IN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আইসিটির </a:t>
            </a:r>
            <a:r>
              <a:rPr lang="bn-IN" sz="2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গুলি</a:t>
            </a:r>
            <a:r>
              <a:rPr lang="en-US" sz="2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লেখ।</a:t>
            </a:r>
            <a:r>
              <a:rPr lang="bn-IN" sz="2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91429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42629" y="447756"/>
            <a:ext cx="313098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0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http://www.bitrebels.com/wp-content/uploads/2013/07/groundbreaking-slingatron-space-technology-2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82982" y="1510145"/>
            <a:ext cx="7273636" cy="40732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918286" y="5937885"/>
            <a:ext cx="6258445" cy="5775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24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মহাকাশ</a:t>
            </a:r>
            <a:r>
              <a:rPr lang="en-US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অভিযানের</a:t>
            </a:r>
            <a:r>
              <a:rPr lang="en-US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উদ্দেশ্য</a:t>
            </a:r>
            <a:r>
              <a:rPr lang="en-US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bn-IN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র্ণনা </a:t>
            </a:r>
            <a:r>
              <a:rPr lang="bn-IN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2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1821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32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69771" y="262773"/>
            <a:ext cx="247215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bn-IN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75703" y="1093769"/>
            <a:ext cx="8139449" cy="5521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en-US" sz="28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কিউরিসিটি</a:t>
            </a:r>
            <a:r>
              <a:rPr 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নামক</a:t>
            </a:r>
            <a:r>
              <a:rPr 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মহাকাশ </a:t>
            </a:r>
            <a:r>
              <a:rPr lang="en-US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যান</a:t>
            </a:r>
            <a:r>
              <a:rPr 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গ্রহে</a:t>
            </a:r>
            <a:r>
              <a:rPr 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পাঠানো</a:t>
            </a:r>
            <a:r>
              <a:rPr 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bn-IN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74320" indent="-27432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bn-IN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IN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বুধ</a:t>
            </a: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IN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   </a:t>
            </a: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bn-IN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বৃহস্পতি</a:t>
            </a: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bn-IN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</a:t>
            </a:r>
          </a:p>
          <a:p>
            <a:pPr marL="274320" indent="-27432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bn-IN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IN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শনি</a:t>
            </a: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bn-IN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 </a:t>
            </a: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bn-IN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মঙ্গল</a:t>
            </a: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28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74320" indent="-27432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স্পেস</a:t>
            </a:r>
            <a:r>
              <a:rPr 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স্টেশন</a:t>
            </a:r>
            <a:r>
              <a:rPr 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স্থাপিত</a:t>
            </a:r>
            <a:r>
              <a:rPr 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  <a:p>
            <a:pPr marL="274320" indent="-27432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bn-IN" sz="28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IN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সুর্যের</a:t>
            </a: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কক্ষপথে</a:t>
            </a: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bn-IN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মঙ্গলগ্রহে</a:t>
            </a: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lang="bn-IN" sz="28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74320" indent="-27432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bn-IN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IN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28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পৃথিবীর</a:t>
            </a: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কক্ষপথে</a:t>
            </a: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bn-IN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পৃথিবীতে</a:t>
            </a: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pPr marL="274320" indent="-27432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চন্দ্রে</a:t>
            </a:r>
            <a:r>
              <a:rPr 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আবতরনকারি</a:t>
            </a:r>
            <a:r>
              <a:rPr 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মানুষবাহি</a:t>
            </a:r>
            <a:r>
              <a:rPr 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মহাকাশযান</a:t>
            </a:r>
            <a:r>
              <a:rPr 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</a:p>
          <a:p>
            <a:pPr marL="274320" indent="-27432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bn-IN" sz="28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IN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স্পুটনিক</a:t>
            </a: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– ২ </a:t>
            </a:r>
            <a:r>
              <a:rPr lang="bn-IN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</a:t>
            </a: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bn-IN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স্পুটনিক</a:t>
            </a: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– ১ </a:t>
            </a:r>
          </a:p>
          <a:p>
            <a:pPr marL="274320" indent="-27432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bn-IN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IN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লুনা</a:t>
            </a: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– ৯  </a:t>
            </a:r>
            <a:r>
              <a:rPr lang="bn-IN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 </a:t>
            </a: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bn-IN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অ্যাপলো</a:t>
            </a: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- ১১ </a:t>
            </a:r>
            <a:r>
              <a:rPr lang="bn-IN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74496" y="1775076"/>
            <a:ext cx="20697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IN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সমাধান-ঘ</a:t>
            </a:r>
            <a:endParaRPr lang="en-US" sz="3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64840" y="3190848"/>
            <a:ext cx="20858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IN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সমাধান-গ</a:t>
            </a:r>
            <a:endParaRPr lang="en-US" sz="3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74496" y="4965415"/>
            <a:ext cx="20697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IN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সমাধান-ঘ</a:t>
            </a:r>
            <a:endParaRPr lang="en-US" sz="3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335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repeatCount="indefinite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63452" y="422000"/>
            <a:ext cx="17700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455" y="1179168"/>
            <a:ext cx="8575964" cy="546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176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Sequential Access Storage 3"/>
          <p:cNvSpPr>
            <a:spLocks noChangeArrowheads="1"/>
          </p:cNvSpPr>
          <p:nvPr/>
        </p:nvSpPr>
        <p:spPr bwMode="auto">
          <a:xfrm>
            <a:off x="7200900" y="609600"/>
            <a:ext cx="3352800" cy="990600"/>
          </a:xfrm>
          <a:prstGeom prst="flowChartMagneticTape">
            <a:avLst/>
          </a:prstGeom>
          <a:solidFill>
            <a:srgbClr val="0000FF"/>
          </a:solidFill>
          <a:ln w="381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600" dirty="0" err="1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600" dirty="0">
              <a:solidFill>
                <a:srgbClr val="FFFF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70364" y="3048000"/>
            <a:ext cx="4495800" cy="3600986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মোঃ </a:t>
            </a:r>
            <a:r>
              <a:rPr lang="en-US" sz="2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আলমগীর</a:t>
            </a:r>
            <a:r>
              <a:rPr 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হোসেন</a:t>
            </a:r>
            <a:r>
              <a:rPr lang="bn-BD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</a:t>
            </a:r>
          </a:p>
          <a:p>
            <a:pPr algn="ctr"/>
            <a:r>
              <a:rPr lang="bn-BD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সহকারি  শিক্ষক</a:t>
            </a:r>
            <a:r>
              <a:rPr 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sz="2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আইসিটি</a:t>
            </a:r>
            <a:r>
              <a:rPr 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/>
            <a:r>
              <a:rPr lang="en-US" sz="2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রহিমাপুর</a:t>
            </a:r>
            <a:r>
              <a:rPr 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ফাজিল</a:t>
            </a:r>
            <a:r>
              <a:rPr lang="bn-BD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মাদ্রাসা  </a:t>
            </a:r>
            <a:r>
              <a:rPr lang="en-US" sz="2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পত্নীতলা</a:t>
            </a:r>
            <a:r>
              <a:rPr 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নওগাঁ</a:t>
            </a:r>
            <a:r>
              <a:rPr 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।</a:t>
            </a:r>
            <a:r>
              <a:rPr lang="bn-BD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- ০১৭২৩৬২৬১০৮</a:t>
            </a:r>
          </a:p>
          <a:p>
            <a:pPr algn="ctr"/>
            <a:endParaRPr lang="bn-BD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42364" y="3048149"/>
            <a:ext cx="3886200" cy="261610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বিষয়ঃ তথ্য ও যোগাযোগ প্রযুক্তি</a:t>
            </a:r>
          </a:p>
          <a:p>
            <a:pPr algn="ctr"/>
            <a:r>
              <a:rPr lang="en-US" sz="2400" dirty="0" err="1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অষ্টম</a:t>
            </a:r>
            <a:r>
              <a:rPr lang="en-US" sz="2400" dirty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endParaRPr lang="en-US" sz="2400" dirty="0">
              <a:ln w="18415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err="1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2400" dirty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তৃতীয়</a:t>
            </a:r>
            <a:endParaRPr lang="bn-BD" sz="2400" dirty="0">
              <a:ln w="18415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000" dirty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পাঠঃ </a:t>
            </a:r>
            <a:r>
              <a:rPr lang="en-US" sz="2000" dirty="0" err="1" smtClean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মহাকাশ</a:t>
            </a:r>
            <a:r>
              <a:rPr lang="en-US" sz="2000" dirty="0" smtClean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অভিজান</a:t>
            </a:r>
            <a:endParaRPr lang="bn-BD" sz="2000" dirty="0">
              <a:ln w="18415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dirty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সময়ঃ ৫০মি</a:t>
            </a:r>
            <a:endParaRPr lang="en-US" sz="2400" dirty="0">
              <a:ln w="18415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err="1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2400" dirty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– ২০/১২/২০১৯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1039092"/>
            <a:ext cx="1828800" cy="18413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Flowchart: Sequential Access Storage 6"/>
          <p:cNvSpPr>
            <a:spLocks noChangeArrowheads="1"/>
          </p:cNvSpPr>
          <p:nvPr/>
        </p:nvSpPr>
        <p:spPr bwMode="auto">
          <a:xfrm>
            <a:off x="1676400" y="609600"/>
            <a:ext cx="3581400" cy="990600"/>
          </a:xfrm>
          <a:prstGeom prst="flowChartMagneticTape">
            <a:avLst/>
          </a:prstGeom>
          <a:solidFill>
            <a:srgbClr val="0000FF"/>
          </a:solidFill>
          <a:ln w="381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dirty="0" err="1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800" dirty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2800" dirty="0">
              <a:solidFill>
                <a:srgbClr val="FFFFFF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1498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35740" y="510510"/>
            <a:ext cx="59902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n-IN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তোমরা ছবিতে 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IN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দেখছ ?</a:t>
            </a:r>
            <a:endParaRPr lang="en-US" sz="3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2483" y="1265812"/>
            <a:ext cx="4708400" cy="42156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26728" y="1265812"/>
            <a:ext cx="4444772" cy="42156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7786966" y="5677411"/>
            <a:ext cx="12606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82880" lvl="0" algn="just"/>
            <a:r>
              <a:rPr lang="en-US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মহাকাশ</a:t>
            </a:r>
            <a:endParaRPr lang="en-US" sz="28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35740" y="5701296"/>
            <a:ext cx="8611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পৃথিবী</a:t>
            </a:r>
            <a:endParaRPr lang="en-US" sz="28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603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32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3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success.co.il/knowledge/images/technology-astronaut-in-space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33341" y="1136074"/>
            <a:ext cx="4450041" cy="41461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www.esa.int/var/esa/storage/images/esa_multimedia/images/2008/06/xmm-newton/10148619-2-eng-GB/XMM-Newton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88182" y="1136074"/>
            <a:ext cx="4517947" cy="41461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9415" y="398998"/>
            <a:ext cx="66562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এগুলো দিয়ে  কি কাজ করা হয়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09551" y="5539247"/>
            <a:ext cx="12407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রোবট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50049" y="5539247"/>
            <a:ext cx="1868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স্যাটেলাইট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9934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32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3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2" repeatCount="indefinite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12" repeatCount="indefinite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13102" y="424168"/>
            <a:ext cx="39741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</a:t>
            </a:r>
            <a:r>
              <a:rPr lang="bn-IN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পাঠের বিষয়</a:t>
            </a:r>
            <a:endParaRPr lang="en-US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022702" y="5772882"/>
            <a:ext cx="32672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মহাকাশ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অভিযান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kumimoji="0" lang="en-US" sz="36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7206" y="1238015"/>
            <a:ext cx="7431110" cy="42442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99105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32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20937" y="214499"/>
            <a:ext cx="17732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bn-IN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20937" y="734447"/>
            <a:ext cx="44999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bn-IN" sz="2800" b="1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NikoshBAN" panose="02000000000000000000" pitchFamily="2" charset="0"/>
              </a:rPr>
              <a:t>এই পাঠ শেষে শিক্ষার্থীরা...</a:t>
            </a:r>
            <a:endParaRPr lang="en-US" sz="2800" kern="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54057" y="5145286"/>
            <a:ext cx="9076386" cy="14200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2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১.</a:t>
            </a:r>
            <a:r>
              <a:rPr lang="en-US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মহাকাশ </a:t>
            </a:r>
            <a:r>
              <a:rPr lang="en-US" sz="2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অভিযান</a:t>
            </a:r>
            <a:r>
              <a:rPr lang="en-US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IN" sz="2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en-US" sz="2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just">
              <a:lnSpc>
                <a:spcPct val="150000"/>
              </a:lnSpc>
            </a:pPr>
            <a:r>
              <a:rPr lang="en-US" sz="2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en-US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মহাকাশ </a:t>
            </a:r>
            <a:r>
              <a:rPr lang="en-US" sz="2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অভিযানের</a:t>
            </a:r>
            <a:r>
              <a:rPr lang="en-US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2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উদ্দেশ্য</a:t>
            </a:r>
            <a:r>
              <a:rPr lang="en-US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IN" sz="2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র্ণনা করতে </a:t>
            </a:r>
            <a:r>
              <a:rPr lang="en-US" sz="20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IN" sz="2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en-US" sz="200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just">
              <a:lnSpc>
                <a:spcPct val="150000"/>
              </a:lnSpc>
            </a:pPr>
            <a:r>
              <a:rPr lang="en-US" sz="2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৩.</a:t>
            </a:r>
            <a:r>
              <a:rPr lang="bn-IN" sz="2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মহাকাশ </a:t>
            </a:r>
            <a:r>
              <a:rPr lang="en-US" sz="20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অভিযানে</a:t>
            </a:r>
            <a:r>
              <a:rPr lang="bn-IN" sz="2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আইসিটির ব্যবহার ব্যাখ্যা করতে পারবে। </a:t>
            </a:r>
            <a:endParaRPr lang="en-US" sz="2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1713" y="1257667"/>
            <a:ext cx="4314421" cy="32491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7844642" y="4660639"/>
            <a:ext cx="30556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নভোচারীবাহী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মহাকাশযান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0480" y="1376165"/>
            <a:ext cx="4299631" cy="32491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2520937" y="4743836"/>
            <a:ext cx="30806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1440" lvl="0" algn="just">
              <a:lnSpc>
                <a:spcPct val="90000"/>
              </a:lnSpc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রিমোট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কন্ট্রোলের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মাধ্যমে </a:t>
            </a:r>
          </a:p>
        </p:txBody>
      </p:sp>
    </p:spTree>
    <p:extLst>
      <p:ext uri="{BB962C8B-B14F-4D97-AF65-F5344CB8AC3E}">
        <p14:creationId xmlns:p14="http://schemas.microsoft.com/office/powerpoint/2010/main" val="65980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32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3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3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3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8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89689" y="257472"/>
            <a:ext cx="40767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মহাকাশ </a:t>
            </a:r>
            <a:r>
              <a:rPr lang="en-US" sz="3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অভিযান</a:t>
            </a:r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/>
          </a:p>
        </p:txBody>
      </p:sp>
      <p:sp>
        <p:nvSpPr>
          <p:cNvPr id="3" name="Rectangle 2"/>
          <p:cNvSpPr/>
          <p:nvPr/>
        </p:nvSpPr>
        <p:spPr>
          <a:xfrm>
            <a:off x="244699" y="5506904"/>
            <a:ext cx="107667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5740" algn="just">
              <a:lnSpc>
                <a:spcPct val="90000"/>
              </a:lnSpc>
            </a:pP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পৃথিবীর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বায়ুমন্ডলের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ঊর্ধ্ধে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মহাকাশ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উড্ডয়ন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এবং ঐ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স্থানের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ভৌত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ধর্মাবলিকে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স্বয়ংক্রিয়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ভাবে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পর্যবেক্ষণ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করা</a:t>
            </a:r>
            <a:r>
              <a:rPr lang="bn-IN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 </a:t>
            </a:r>
            <a:r>
              <a:rPr lang="en-US" sz="2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মহাকাশ </a:t>
            </a:r>
            <a:r>
              <a:rPr lang="en-US" sz="20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অভিযান</a:t>
            </a:r>
            <a:r>
              <a:rPr lang="bn-IN" sz="2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বলে ।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7313" y="1202249"/>
            <a:ext cx="4314421" cy="32491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4552" y="1202250"/>
            <a:ext cx="4299631" cy="32491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1569157" y="4749869"/>
            <a:ext cx="3170420" cy="4909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1440" lvl="0" algn="just">
              <a:lnSpc>
                <a:spcPct val="90000"/>
              </a:lnSpc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রিমোট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কন্ট্রোলের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মাধ্যমে </a:t>
            </a:r>
          </a:p>
        </p:txBody>
      </p:sp>
      <p:sp>
        <p:nvSpPr>
          <p:cNvPr id="7" name="Rectangle 6"/>
          <p:cNvSpPr/>
          <p:nvPr/>
        </p:nvSpPr>
        <p:spPr>
          <a:xfrm>
            <a:off x="6625442" y="4717553"/>
            <a:ext cx="31181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নভোচারীবাহী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মহাকাশযান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042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1999" y="1017010"/>
            <a:ext cx="4159263" cy="39538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1999" y="989180"/>
            <a:ext cx="4455505" cy="39106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968" y="969818"/>
            <a:ext cx="4774455" cy="39106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3778131" y="262653"/>
            <a:ext cx="3212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মহাকাশ </a:t>
            </a:r>
            <a:r>
              <a:rPr lang="en-US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অভিযান</a:t>
            </a:r>
            <a:r>
              <a:rPr 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17367" y="4996527"/>
            <a:ext cx="28931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48640" lvl="0" algn="just"/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মনুষ্যবাহী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নভোযান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6380513" y="5052111"/>
            <a:ext cx="346056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48640" lvl="0" algn="just"/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মনুষ্যহীন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রোবটিক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নভোযান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1617373" y="5512685"/>
            <a:ext cx="905062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8640" lvl="0" algn="just"/>
            <a:r>
              <a:rPr lang="en-US" sz="20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মহাকাশ </a:t>
            </a:r>
            <a:r>
              <a:rPr lang="en-US" sz="200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অভিযান</a:t>
            </a:r>
            <a:r>
              <a:rPr lang="en-US" sz="20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পরিচলনার</a:t>
            </a:r>
            <a:r>
              <a:rPr lang="en-US" sz="20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ক্ষেত্রে </a:t>
            </a:r>
            <a:r>
              <a:rPr lang="en-US" sz="200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20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20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0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20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উভয় </a:t>
            </a:r>
            <a:r>
              <a:rPr lang="en-US" sz="2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মাধ্যমেই</a:t>
            </a:r>
            <a:r>
              <a:rPr lang="en-US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এই </a:t>
            </a:r>
            <a:r>
              <a:rPr lang="en-US" sz="2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অভিযান</a:t>
            </a:r>
            <a:r>
              <a:rPr lang="en-US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পরিচলনা</a:t>
            </a:r>
            <a:r>
              <a:rPr lang="en-US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নিয়ন্ত্রণ</a:t>
            </a:r>
            <a:r>
              <a:rPr lang="en-US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করা </a:t>
            </a:r>
            <a:r>
              <a:rPr lang="en-US" sz="2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000" dirty="0">
              <a:solidFill>
                <a:srgbClr val="44546A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302" y="989180"/>
            <a:ext cx="4774455" cy="39538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7610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3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12" repeatCount="indefinite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164" y="1039091"/>
            <a:ext cx="4642053" cy="43945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 descr="http://starshipmodeler.biz/shop/images/products/Books/mpb2962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91706" y="1136013"/>
            <a:ext cx="4548585" cy="42976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59474" y="5881268"/>
            <a:ext cx="42879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IN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ঙ্গল গ্রহে অবতরন করা কিউরিসিটি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30965" y="5696603"/>
            <a:ext cx="39093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যুক্তরাস্ট্রের গোপন</a:t>
            </a:r>
          </a:p>
          <a:p>
            <a:r>
              <a:rPr lang="bn-IN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সাময়িক মহাকাশ পরিকল্পনা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36170" y="310254"/>
            <a:ext cx="64919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মহাকাশ </a:t>
            </a:r>
            <a:r>
              <a:rPr lang="en-US" sz="24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অভিযানে</a:t>
            </a:r>
            <a:r>
              <a:rPr lang="bn-IN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আইসিটির ব্যবহার </a:t>
            </a:r>
            <a:endParaRPr lang="en-US" sz="2400" b="1" dirty="0">
              <a:solidFill>
                <a:prstClr val="black"/>
              </a:solidFill>
            </a:endParaRPr>
          </a:p>
        </p:txBody>
      </p:sp>
      <p:pic>
        <p:nvPicPr>
          <p:cNvPr id="7" name="Picture 4" descr="http://www.offshore-technology.com/uploads/newsarticle/648228/images/135903/large/4-image-control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5600" y="1029923"/>
            <a:ext cx="5001491" cy="44128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http://www.bitrebels.com/wp-content/uploads/2013/07/groundbreaking-slingatron-space-technology-2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38628" y="1029923"/>
            <a:ext cx="4654740" cy="43987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4993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32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3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301</Words>
  <Application>Microsoft Office PowerPoint</Application>
  <PresentationFormat>Widescreen</PresentationFormat>
  <Paragraphs>62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NikoshBAN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ISTIAQUE</dc:creator>
  <cp:lastModifiedBy>ISTIAQUE</cp:lastModifiedBy>
  <cp:revision>25</cp:revision>
  <dcterms:created xsi:type="dcterms:W3CDTF">2019-12-21T06:41:50Z</dcterms:created>
  <dcterms:modified xsi:type="dcterms:W3CDTF">2019-12-21T08:01:43Z</dcterms:modified>
</cp:coreProperties>
</file>